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sldIdLst>
    <p:sldId id="257" r:id="rId2"/>
    <p:sldId id="258" r:id="rId3"/>
    <p:sldId id="259" r:id="rId4"/>
    <p:sldId id="260" r:id="rId5"/>
    <p:sldId id="276" r:id="rId6"/>
    <p:sldId id="262" r:id="rId7"/>
    <p:sldId id="264" r:id="rId8"/>
    <p:sldId id="263" r:id="rId9"/>
    <p:sldId id="265" r:id="rId10"/>
    <p:sldId id="266" r:id="rId11"/>
    <p:sldId id="268" r:id="rId12"/>
    <p:sldId id="269" r:id="rId13"/>
    <p:sldId id="270" r:id="rId14"/>
    <p:sldId id="271" r:id="rId15"/>
    <p:sldId id="272" r:id="rId16"/>
    <p:sldId id="273" r:id="rId17"/>
    <p:sldId id="274" r:id="rId18"/>
    <p:sldId id="275"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C9F6083-349E-0FF4-45E6-99455498FBE2}" v="1178" dt="2024-05-29T11:36:27.100"/>
    <p1510:client id="{CBB08AB6-9423-6EAC-6099-91FEB7FB15FF}" v="624" dt="2024-05-29T12:48:31.468"/>
    <p1510:client id="{D0B2BCE7-998B-F53E-0C29-1F95C668CBD6}" v="17" dt="2024-05-30T05:13:30.89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576072" y="1124712"/>
            <a:ext cx="11036808" cy="3172968"/>
          </a:xfrm>
        </p:spPr>
        <p:txBody>
          <a:bodyPr anchor="b">
            <a:normAutofit/>
          </a:bodyPr>
          <a:lstStyle>
            <a:lvl1pPr algn="l">
              <a:defRPr sz="8000"/>
            </a:lvl1pPr>
          </a:lstStyle>
          <a:p>
            <a:r>
              <a:rPr lang="en-US" dirty="0"/>
              <a:t>Click to edit Master title style</a:t>
            </a:r>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576072" y="4727448"/>
            <a:ext cx="11036808" cy="1481328"/>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1B9FF558-51F9-42A2-9944-DBE23DA8B224}"/>
              </a:ext>
            </a:extLst>
          </p:cNvPr>
          <p:cNvSpPr>
            <a:spLocks noGrp="1"/>
          </p:cNvSpPr>
          <p:nvPr>
            <p:ph type="dt" sz="half" idx="10"/>
          </p:nvPr>
        </p:nvSpPr>
        <p:spPr>
          <a:xfrm>
            <a:off x="576072" y="6356350"/>
            <a:ext cx="2743200" cy="365125"/>
          </a:xfrm>
        </p:spPr>
        <p:txBody>
          <a:bodyPr/>
          <a:lstStyle/>
          <a:p>
            <a:fld id="{965A7A7B-B71A-428D-833F-0F3507A6DB13}" type="datetimeFigureOut">
              <a:rPr lang="en-US" dirty="0"/>
              <a:t>5/29/2024</a:t>
            </a:fld>
            <a:endParaRPr lang="en-US" dirty="0"/>
          </a:p>
        </p:txBody>
      </p:sp>
      <p:sp>
        <p:nvSpPr>
          <p:cNvPr id="5" name="Footer Placeholder 4">
            <a:extLst>
              <a:ext uri="{FF2B5EF4-FFF2-40B4-BE49-F238E27FC236}">
                <a16:creationId xmlns:a16="http://schemas.microsoft.com/office/drawing/2014/main" id="{8B8C0E86-A7F7-4BDC-A637-254E5252DED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3D10ADE-E9DA-4E57-BF57-1CCB65219839}"/>
              </a:ext>
            </a:extLst>
          </p:cNvPr>
          <p:cNvSpPr>
            <a:spLocks noGrp="1"/>
          </p:cNvSpPr>
          <p:nvPr>
            <p:ph type="sldNum" sz="quarter" idx="12"/>
          </p:nvPr>
        </p:nvSpPr>
        <p:spPr>
          <a:xfrm>
            <a:off x="8869680" y="6356350"/>
            <a:ext cx="2743200" cy="365125"/>
          </a:xfrm>
        </p:spPr>
        <p:txBody>
          <a:bodyPr/>
          <a:lstStyle/>
          <a:p>
            <a:fld id="{A65A5C87-DF58-40C8-B092-1DE63DB4547E}" type="slidenum">
              <a:rPr lang="en-US" dirty="0"/>
              <a:t>‹#›</a:t>
            </a:fld>
            <a:endParaRPr lang="en-US" dirty="0"/>
          </a:p>
        </p:txBody>
      </p:sp>
      <p:sp>
        <p:nvSpPr>
          <p:cNvPr id="8" name="Rectangle 7">
            <a:extLst>
              <a:ext uri="{FF2B5EF4-FFF2-40B4-BE49-F238E27FC236}">
                <a16:creationId xmlns:a16="http://schemas.microsoft.com/office/drawing/2014/main" id="{8D06CE56-3881-4ADA-8CEF-D18B02C242A3}"/>
              </a:ext>
            </a:extLst>
          </p:cNvPr>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a:extLst>
              <a:ext uri="{FF2B5EF4-FFF2-40B4-BE49-F238E27FC236}">
                <a16:creationId xmlns:a16="http://schemas.microsoft.com/office/drawing/2014/main" id="{79F3C543-62EC-4433-9C93-A2CD8764E9B4}"/>
              </a:ext>
            </a:extLst>
          </p:cNvPr>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6160238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2C18-E430-4EC7-BD7C-99D86D012231}"/>
              </a:ext>
            </a:extLst>
          </p:cNvPr>
          <p:cNvSpPr>
            <a:spLocks noGrp="1"/>
          </p:cNvSpPr>
          <p:nvPr>
            <p:ph type="title"/>
          </p:nvPr>
        </p:nvSpPr>
        <p:spPr/>
        <p:txBody>
          <a:bodyPr/>
          <a:lstStyle/>
          <a:p>
            <a:r>
              <a:rPr lang="en-US" dirty="0"/>
              <a:t>Click to edit Master title style</a:t>
            </a:r>
          </a:p>
        </p:txBody>
      </p:sp>
      <p:sp>
        <p:nvSpPr>
          <p:cNvPr id="3" name="Vertical Text Placeholder 2">
            <a:extLst>
              <a:ext uri="{FF2B5EF4-FFF2-40B4-BE49-F238E27FC236}">
                <a16:creationId xmlns:a16="http://schemas.microsoft.com/office/drawing/2014/main" id="{8FC5012F-7119-4D94-9717-3862E1C9384E}"/>
              </a:ext>
            </a:extLst>
          </p:cNvPr>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19ED9A4A-D287-4207-9037-70DB007A1707}"/>
              </a:ext>
            </a:extLst>
          </p:cNvPr>
          <p:cNvSpPr>
            <a:spLocks noGrp="1"/>
          </p:cNvSpPr>
          <p:nvPr>
            <p:ph type="dt" sz="half" idx="10"/>
          </p:nvPr>
        </p:nvSpPr>
        <p:spPr/>
        <p:txBody>
          <a:bodyPr/>
          <a:lstStyle/>
          <a:p>
            <a:fld id="{F248F9EB-9D34-4B41-B66C-5FAF50876D2D}" type="datetimeFigureOut">
              <a:rPr lang="en-US" dirty="0"/>
              <a:t>5/29/2024</a:t>
            </a:fld>
            <a:endParaRPr lang="en-US" dirty="0"/>
          </a:p>
        </p:txBody>
      </p:sp>
      <p:sp>
        <p:nvSpPr>
          <p:cNvPr id="5" name="Footer Placeholder 4">
            <a:extLst>
              <a:ext uri="{FF2B5EF4-FFF2-40B4-BE49-F238E27FC236}">
                <a16:creationId xmlns:a16="http://schemas.microsoft.com/office/drawing/2014/main" id="{61ECFCAC-80DB-43BB-B3F1-AC22BACEE36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7679730-3487-4D94-A0DC-C21684963AB3}"/>
              </a:ext>
            </a:extLst>
          </p:cNvPr>
          <p:cNvSpPr>
            <a:spLocks noGrp="1"/>
          </p:cNvSpPr>
          <p:nvPr>
            <p:ph type="sldNum" sz="quarter" idx="12"/>
          </p:nvPr>
        </p:nvSpPr>
        <p:spPr/>
        <p:txBody>
          <a:bodyPr/>
          <a:lstStyle/>
          <a:p>
            <a:fld id="{A65A5C87-DF58-40C8-B092-1DE63DB4547E}" type="slidenum">
              <a:rPr lang="en-US" dirty="0"/>
              <a:t>‹#›</a:t>
            </a:fld>
            <a:endParaRPr lang="en-US" dirty="0"/>
          </a:p>
        </p:txBody>
      </p:sp>
    </p:spTree>
    <p:extLst>
      <p:ext uri="{BB962C8B-B14F-4D97-AF65-F5344CB8AC3E}">
        <p14:creationId xmlns:p14="http://schemas.microsoft.com/office/powerpoint/2010/main" val="40036948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43C89D-929E-4CD1-BCCC-72A14C0335D6}"/>
              </a:ext>
            </a:extLst>
          </p:cNvPr>
          <p:cNvSpPr>
            <a:spLocks noGrp="1"/>
          </p:cNvSpPr>
          <p:nvPr>
            <p:ph type="title" orient="vert"/>
          </p:nvPr>
        </p:nvSpPr>
        <p:spPr>
          <a:xfrm>
            <a:off x="8724900" y="365125"/>
            <a:ext cx="2628900" cy="5811838"/>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FED450EA-A577-4B76-A12F-650BEB20FD8D}"/>
              </a:ext>
            </a:extLst>
          </p:cNvPr>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41D2603B-9ACE-4FA9-805B-9B91EB63DF7D}"/>
              </a:ext>
            </a:extLst>
          </p:cNvPr>
          <p:cNvSpPr>
            <a:spLocks noGrp="1"/>
          </p:cNvSpPr>
          <p:nvPr>
            <p:ph type="dt" sz="half" idx="10"/>
          </p:nvPr>
        </p:nvSpPr>
        <p:spPr/>
        <p:txBody>
          <a:bodyPr/>
          <a:lstStyle/>
          <a:p>
            <a:fld id="{34489A26-CAA1-4690-8C1F-1641B1B97745}" type="datetimeFigureOut">
              <a:rPr lang="en-US" dirty="0"/>
              <a:t>5/29/2024</a:t>
            </a:fld>
            <a:endParaRPr lang="en-US" dirty="0"/>
          </a:p>
        </p:txBody>
      </p:sp>
      <p:sp>
        <p:nvSpPr>
          <p:cNvPr id="5" name="Footer Placeholder 4">
            <a:extLst>
              <a:ext uri="{FF2B5EF4-FFF2-40B4-BE49-F238E27FC236}">
                <a16:creationId xmlns:a16="http://schemas.microsoft.com/office/drawing/2014/main" id="{7ECE18AC-D6A9-4A61-885D-68E2B684A43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5197AE4-AA47-4E14-8FFE-171FAE47F49E}"/>
              </a:ext>
            </a:extLst>
          </p:cNvPr>
          <p:cNvSpPr>
            <a:spLocks noGrp="1"/>
          </p:cNvSpPr>
          <p:nvPr>
            <p:ph type="sldNum" sz="quarter" idx="12"/>
          </p:nvPr>
        </p:nvSpPr>
        <p:spPr/>
        <p:txBody>
          <a:bodyPr/>
          <a:lstStyle/>
          <a:p>
            <a:fld id="{A65A5C87-DF58-40C8-B092-1DE63DB4547E}" type="slidenum">
              <a:rPr lang="en-US" dirty="0"/>
              <a:t>‹#›</a:t>
            </a:fld>
            <a:endParaRPr lang="en-US" dirty="0"/>
          </a:p>
        </p:txBody>
      </p:sp>
    </p:spTree>
    <p:extLst>
      <p:ext uri="{BB962C8B-B14F-4D97-AF65-F5344CB8AC3E}">
        <p14:creationId xmlns:p14="http://schemas.microsoft.com/office/powerpoint/2010/main" val="3691896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sp>
      <p:sp useBgFill="1">
        <p:nvSpPr>
          <p:cNvPr id="10" name="Rectangle 9">
            <a:extLst>
              <a:ext uri="{FF2B5EF4-FFF2-40B4-BE49-F238E27FC236}">
                <a16:creationId xmlns:a16="http://schemas.microsoft.com/office/drawing/2014/main" id="{04727B71-B4B6-4823-80A1-68C40B475118}"/>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15568" y="6356350"/>
            <a:ext cx="2743200" cy="365125"/>
          </a:xfrm>
        </p:spPr>
        <p:txBody>
          <a:bodyPr/>
          <a:lstStyle/>
          <a:p>
            <a:fld id="{5CF65307-640F-4AE7-B0BE-50C709AD86C5}" type="datetimeFigureOut">
              <a:rPr lang="en-US" dirty="0"/>
              <a:t>5/29/2024</a:t>
            </a:fld>
            <a:endParaRPr lang="en-US" dirty="0"/>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A65A5C87-DF58-40C8-B092-1DE63DB4547E}" type="slidenum">
              <a:rPr lang="en-US" dirty="0"/>
              <a:t>‹#›</a:t>
            </a:fld>
            <a:endParaRPr lang="en-US" dirty="0"/>
          </a:p>
        </p:txBody>
      </p:sp>
    </p:spTree>
    <p:extLst>
      <p:ext uri="{BB962C8B-B14F-4D97-AF65-F5344CB8AC3E}">
        <p14:creationId xmlns:p14="http://schemas.microsoft.com/office/powerpoint/2010/main" val="10354585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AEDC5C-2E87-49C6-AB07-A95E5F39ED8E}"/>
              </a:ext>
            </a:extLst>
          </p:cNvPr>
          <p:cNvSpPr/>
          <p:nvPr/>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sp>
      <p:sp>
        <p:nvSpPr>
          <p:cNvPr id="10" name="Rectangle 9">
            <a:extLst>
              <a:ext uri="{FF2B5EF4-FFF2-40B4-BE49-F238E27FC236}">
                <a16:creationId xmlns:a16="http://schemas.microsoft.com/office/drawing/2014/main" id="{A57D88DE-E462-4C8A-BF99-609390DFB781}"/>
              </a:ext>
            </a:extLst>
          </p:cNvPr>
          <p:cNvSpPr/>
          <p:nvPr/>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b">
            <a:normAutofit/>
          </a:bodyPr>
          <a:lstStyle>
            <a:lvl1pPr>
              <a:defRPr sz="6600"/>
            </a:lvl1pPr>
          </a:lstStyle>
          <a:p>
            <a:r>
              <a:rPr lang="en-US" dirty="0"/>
              <a:t>Click to edit Master title style</a:t>
            </a: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p:spPr>
        <p:txBody>
          <a:bodyPr anchor="ct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D48BFA7D-4401-4285-802B-1579165F0D6D}"/>
              </a:ext>
            </a:extLst>
          </p:cNvPr>
          <p:cNvSpPr>
            <a:spLocks noGrp="1"/>
          </p:cNvSpPr>
          <p:nvPr>
            <p:ph type="dt" sz="half" idx="10"/>
          </p:nvPr>
        </p:nvSpPr>
        <p:spPr/>
        <p:txBody>
          <a:bodyPr/>
          <a:lstStyle/>
          <a:p>
            <a:fld id="{F77EA1F9-1F0F-4C65-8F6E-9729B924AAAC}" type="datetimeFigureOut">
              <a:rPr lang="en-US" dirty="0"/>
              <a:t>5/29/2024</a:t>
            </a:fld>
            <a:endParaRPr lang="en-US" dirty="0"/>
          </a:p>
        </p:txBody>
      </p:sp>
      <p:sp>
        <p:nvSpPr>
          <p:cNvPr id="5" name="Footer Placeholder 4">
            <a:extLst>
              <a:ext uri="{FF2B5EF4-FFF2-40B4-BE49-F238E27FC236}">
                <a16:creationId xmlns:a16="http://schemas.microsoft.com/office/drawing/2014/main" id="{49A909C5-AA19-4195-8376-9002D5DF465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3AC3F32-46E0-47C8-8565-5969A475FDB0}"/>
              </a:ext>
            </a:extLst>
          </p:cNvPr>
          <p:cNvSpPr>
            <a:spLocks noGrp="1"/>
          </p:cNvSpPr>
          <p:nvPr>
            <p:ph type="sldNum" sz="quarter" idx="12"/>
          </p:nvPr>
        </p:nvSpPr>
        <p:spPr/>
        <p:txBody>
          <a:bodyPr/>
          <a:lstStyle/>
          <a:p>
            <a:fld id="{A65A5C87-DF58-40C8-B092-1DE63DB4547E}" type="slidenum">
              <a:rPr lang="en-US" dirty="0"/>
              <a:t>‹#›</a:t>
            </a:fld>
            <a:endParaRPr lang="en-US" dirty="0"/>
          </a:p>
        </p:txBody>
      </p:sp>
    </p:spTree>
    <p:extLst>
      <p:ext uri="{BB962C8B-B14F-4D97-AF65-F5344CB8AC3E}">
        <p14:creationId xmlns:p14="http://schemas.microsoft.com/office/powerpoint/2010/main" val="6691702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76262E-36A0-40C6-ADE6-90CD9FB9B9EA}"/>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sp>
      <p:sp useBgFill="1">
        <p:nvSpPr>
          <p:cNvPr id="11" name="Rectangle 10">
            <a:extLst>
              <a:ext uri="{FF2B5EF4-FFF2-40B4-BE49-F238E27FC236}">
                <a16:creationId xmlns:a16="http://schemas.microsoft.com/office/drawing/2014/main" id="{42677A9B-4D1D-4D80-912C-24570140A650}"/>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03DC8C98-510F-48C9-82B2-9E4F760A68DF}"/>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17A078AE-0BC3-48F9-87EC-2DB0CCE7E2AE}"/>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92A20DF-0829-4336-B59F-FF9D7AA9D8B6}"/>
              </a:ext>
            </a:extLst>
          </p:cNvPr>
          <p:cNvSpPr>
            <a:spLocks noGrp="1"/>
          </p:cNvSpPr>
          <p:nvPr>
            <p:ph sz="half" idx="1"/>
          </p:nvPr>
        </p:nvSpPr>
        <p:spPr>
          <a:xfrm>
            <a:off x="1115568"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935D01C-CF67-4DF6-B96C-FFC9D5BF847B}"/>
              </a:ext>
            </a:extLst>
          </p:cNvPr>
          <p:cNvSpPr>
            <a:spLocks noGrp="1"/>
          </p:cNvSpPr>
          <p:nvPr>
            <p:ph sz="half" idx="2"/>
          </p:nvPr>
        </p:nvSpPr>
        <p:spPr>
          <a:xfrm>
            <a:off x="6345936"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29BBD797-6031-4F82-8726-EAB757027FF5}"/>
              </a:ext>
            </a:extLst>
          </p:cNvPr>
          <p:cNvSpPr>
            <a:spLocks noGrp="1"/>
          </p:cNvSpPr>
          <p:nvPr>
            <p:ph type="dt" sz="half" idx="10"/>
          </p:nvPr>
        </p:nvSpPr>
        <p:spPr>
          <a:xfrm>
            <a:off x="1115568" y="6356350"/>
            <a:ext cx="2743200" cy="365125"/>
          </a:xfrm>
        </p:spPr>
        <p:txBody>
          <a:bodyPr/>
          <a:lstStyle/>
          <a:p>
            <a:fld id="{202278E8-5F4B-47D5-A617-8CCDF75D6A33}" type="datetimeFigureOut">
              <a:rPr lang="en-US" dirty="0"/>
              <a:t>5/29/2024</a:t>
            </a:fld>
            <a:endParaRPr lang="en-US" dirty="0"/>
          </a:p>
        </p:txBody>
      </p:sp>
      <p:sp>
        <p:nvSpPr>
          <p:cNvPr id="6" name="Footer Placeholder 5">
            <a:extLst>
              <a:ext uri="{FF2B5EF4-FFF2-40B4-BE49-F238E27FC236}">
                <a16:creationId xmlns:a16="http://schemas.microsoft.com/office/drawing/2014/main" id="{76B3F71C-B897-4909-A75E-8716AD49C156}"/>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F78BC14-5BB1-405F-A6F3-C07230F085C8}"/>
              </a:ext>
            </a:extLst>
          </p:cNvPr>
          <p:cNvSpPr>
            <a:spLocks noGrp="1"/>
          </p:cNvSpPr>
          <p:nvPr>
            <p:ph type="sldNum" sz="quarter" idx="12"/>
          </p:nvPr>
        </p:nvSpPr>
        <p:spPr>
          <a:xfrm>
            <a:off x="8540496" y="6356350"/>
            <a:ext cx="2743200" cy="365125"/>
          </a:xfrm>
        </p:spPr>
        <p:txBody>
          <a:bodyPr/>
          <a:lstStyle/>
          <a:p>
            <a:fld id="{A65A5C87-DF58-40C8-B092-1DE63DB4547E}" type="slidenum">
              <a:rPr lang="en-US" dirty="0"/>
              <a:t>‹#›</a:t>
            </a:fld>
            <a:endParaRPr lang="en-US" dirty="0"/>
          </a:p>
        </p:txBody>
      </p:sp>
    </p:spTree>
    <p:extLst>
      <p:ext uri="{BB962C8B-B14F-4D97-AF65-F5344CB8AC3E}">
        <p14:creationId xmlns:p14="http://schemas.microsoft.com/office/powerpoint/2010/main" val="29864010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sp>
      <p:sp useBgFill="1">
        <p:nvSpPr>
          <p:cNvPr id="13" name="Rectangle 12">
            <a:extLst>
              <a:ext uri="{FF2B5EF4-FFF2-40B4-BE49-F238E27FC236}">
                <a16:creationId xmlns:a16="http://schemas.microsoft.com/office/drawing/2014/main" id="{299500CE-917A-4D03-A7DF-71D8EBBC1537}"/>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1115568" y="6356350"/>
            <a:ext cx="2743200" cy="365125"/>
          </a:xfrm>
        </p:spPr>
        <p:txBody>
          <a:bodyPr/>
          <a:lstStyle/>
          <a:p>
            <a:fld id="{16AAFA52-7A21-407F-8339-40DF182D7460}" type="datetimeFigureOut">
              <a:rPr lang="en-US" dirty="0"/>
              <a:t>5/29/2024</a:t>
            </a:fld>
            <a:endParaRPr lang="en-US" dirty="0"/>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A65A5C87-DF58-40C8-B092-1DE63DB4547E}" type="slidenum">
              <a:rPr lang="en-US" dirty="0"/>
              <a:t>‹#›</a:t>
            </a:fld>
            <a:endParaRPr lang="en-US" dirty="0"/>
          </a:p>
        </p:txBody>
      </p:sp>
    </p:spTree>
    <p:extLst>
      <p:ext uri="{BB962C8B-B14F-4D97-AF65-F5344CB8AC3E}">
        <p14:creationId xmlns:p14="http://schemas.microsoft.com/office/powerpoint/2010/main" val="7902147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dirty="0"/>
              <a:t>Click to edit Master title style</a:t>
            </a:r>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fld id="{96770335-1C1A-4243-9BDD-9630C417D284}" type="datetimeFigureOut">
              <a:rPr lang="en-US" dirty="0"/>
              <a:t>5/29/2024</a:t>
            </a:fld>
            <a:endParaRPr lang="en-US" dirty="0"/>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A65A5C87-DF58-40C8-B092-1DE63DB4547E}" type="slidenum">
              <a:rPr lang="en-US" dirty="0"/>
              <a:t>‹#›</a:t>
            </a:fld>
            <a:endParaRPr lang="en-US" dirty="0"/>
          </a:p>
        </p:txBody>
      </p:sp>
    </p:spTree>
    <p:extLst>
      <p:ext uri="{BB962C8B-B14F-4D97-AF65-F5344CB8AC3E}">
        <p14:creationId xmlns:p14="http://schemas.microsoft.com/office/powerpoint/2010/main" val="25141802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fld id="{0141513F-8EBD-4612-96F4-CC3E309609AF}" type="datetimeFigureOut">
              <a:rPr lang="en-US" dirty="0"/>
              <a:t>5/29/2024</a:t>
            </a:fld>
            <a:endParaRPr lang="en-US" dirty="0"/>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A65A5C87-DF58-40C8-B092-1DE63DB4547E}" type="slidenum">
              <a:rPr lang="en-US" dirty="0"/>
              <a:t>‹#›</a:t>
            </a:fld>
            <a:endParaRPr lang="en-US" dirty="0"/>
          </a:p>
        </p:txBody>
      </p:sp>
    </p:spTree>
    <p:extLst>
      <p:ext uri="{BB962C8B-B14F-4D97-AF65-F5344CB8AC3E}">
        <p14:creationId xmlns:p14="http://schemas.microsoft.com/office/powerpoint/2010/main" val="9593654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fld id="{6E6483A1-31A8-47A2-AB0A-53A7803D5EBF}" type="datetimeFigureOut">
              <a:rPr lang="en-US" dirty="0"/>
              <a:t>5/29/2024</a:t>
            </a:fld>
            <a:endParaRPr lang="en-US" dirty="0"/>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A65A5C87-DF58-40C8-B092-1DE63DB4547E}" type="slidenum">
              <a:rPr lang="en-US" dirty="0"/>
              <a:t>‹#›</a:t>
            </a:fld>
            <a:endParaRPr lang="en-US" dirty="0"/>
          </a:p>
        </p:txBody>
      </p:sp>
    </p:spTree>
    <p:extLst>
      <p:ext uri="{BB962C8B-B14F-4D97-AF65-F5344CB8AC3E}">
        <p14:creationId xmlns:p14="http://schemas.microsoft.com/office/powerpoint/2010/main" val="42581127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Picture Placeholder 2">
            <a:extLst>
              <a:ext uri="{FF2B5EF4-FFF2-40B4-BE49-F238E27FC236}">
                <a16:creationId xmlns:a16="http://schemas.microsoft.com/office/drawing/2014/main" id="{EBA29649-B19F-499E-8E9A-3577EAC8F031}"/>
              </a:ext>
            </a:extLst>
          </p:cNvPr>
          <p:cNvSpPr>
            <a:spLocks noGrp="1" noChangeAspect="1"/>
          </p:cNvSpPr>
          <p:nvPr>
            <p:ph type="pic" idx="1"/>
          </p:nvPr>
        </p:nvSpPr>
        <p:spPr>
          <a:xfrm>
            <a:off x="4965192" y="1161288"/>
            <a:ext cx="6729984" cy="4645152"/>
          </a:xfrm>
        </p:spPr>
        <p:txBody>
          <a:bodyPr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fld id="{6D8810B9-2C7C-4CAF-99E2-617AE20BA331}" type="datetimeFigureOut">
              <a:rPr lang="en-US" dirty="0"/>
              <a:t>5/29/2024</a:t>
            </a:fld>
            <a:endParaRPr lang="en-US" dirty="0"/>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A65A5C87-DF58-40C8-B092-1DE63DB4547E}" type="slidenum">
              <a:rPr lang="en-US" dirty="0"/>
              <a:t>‹#›</a:t>
            </a:fld>
            <a:endParaRPr lang="en-US" dirty="0"/>
          </a:p>
        </p:txBody>
      </p:sp>
    </p:spTree>
    <p:extLst>
      <p:ext uri="{BB962C8B-B14F-4D97-AF65-F5344CB8AC3E}">
        <p14:creationId xmlns:p14="http://schemas.microsoft.com/office/powerpoint/2010/main" val="15575747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E93E0A-5177-400C-87C9-C93AF466EC49}" type="datetimeFigureOut">
              <a:rPr lang="en-US" dirty="0"/>
              <a:t>5/29/2024</a:t>
            </a:fld>
            <a:endParaRPr lang="en-US" dirty="0"/>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4917615-2DB4-4DAA-9DE3-B2B689A846E0}" type="slidenum">
              <a:rPr lang="en-US" dirty="0"/>
              <a:t>‹#›</a:t>
            </a:fld>
            <a:endParaRPr lang="en-US" dirty="0"/>
          </a:p>
        </p:txBody>
      </p:sp>
    </p:spTree>
    <p:extLst>
      <p:ext uri="{BB962C8B-B14F-4D97-AF65-F5344CB8AC3E}">
        <p14:creationId xmlns:p14="http://schemas.microsoft.com/office/powerpoint/2010/main" val="1349232279"/>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0754C4-D9EC-BDFF-5757-789735517872}"/>
              </a:ext>
            </a:extLst>
          </p:cNvPr>
          <p:cNvSpPr>
            <a:spLocks noGrp="1"/>
          </p:cNvSpPr>
          <p:nvPr>
            <p:ph type="title"/>
          </p:nvPr>
        </p:nvSpPr>
        <p:spPr/>
        <p:txBody>
          <a:bodyPr>
            <a:normAutofit/>
          </a:bodyPr>
          <a:lstStyle/>
          <a:p>
            <a:r>
              <a:rPr lang="en-US" sz="5400" dirty="0"/>
              <a:t>BOOSTING</a:t>
            </a:r>
          </a:p>
        </p:txBody>
      </p:sp>
      <p:sp>
        <p:nvSpPr>
          <p:cNvPr id="3" name="Content Placeholder 2">
            <a:extLst>
              <a:ext uri="{FF2B5EF4-FFF2-40B4-BE49-F238E27FC236}">
                <a16:creationId xmlns:a16="http://schemas.microsoft.com/office/drawing/2014/main" id="{43357DBB-C820-F9C7-4C4B-DC2335013034}"/>
              </a:ext>
            </a:extLst>
          </p:cNvPr>
          <p:cNvSpPr>
            <a:spLocks noGrp="1"/>
          </p:cNvSpPr>
          <p:nvPr>
            <p:ph idx="1"/>
          </p:nvPr>
        </p:nvSpPr>
        <p:spPr/>
        <p:txBody>
          <a:bodyPr vert="horz" lIns="91440" tIns="45720" rIns="91440" bIns="45720" rtlCol="0" anchor="ctr">
            <a:normAutofit/>
          </a:bodyPr>
          <a:lstStyle/>
          <a:p>
            <a:pPr marL="0" indent="0">
              <a:buNone/>
            </a:pPr>
            <a:r>
              <a:rPr lang="en-US" b="1" dirty="0"/>
              <a:t>Definition:</a:t>
            </a:r>
          </a:p>
          <a:p>
            <a:r>
              <a:rPr lang="en-US" dirty="0">
                <a:latin typeface="Calibri"/>
                <a:ea typeface="+mn-lt"/>
                <a:cs typeface="+mn-lt"/>
              </a:rPr>
              <a:t>Boosting is an ensemble learning method that combines a set of weak learners into a strong learner to minimize training errors. Boosting algorithms can improve the predictive power of your data mining initiatives.</a:t>
            </a:r>
          </a:p>
          <a:p>
            <a:r>
              <a:rPr lang="en-US" dirty="0">
                <a:latin typeface="Calibri"/>
                <a:ea typeface="+mn-lt"/>
                <a:cs typeface="+mn-lt"/>
              </a:rPr>
              <a:t>In boosting, a random sample of data is selected, fitted with a model and then trained sequentially—that is, each model tries to compensate for the weaknesses of its predecessor. With each iteration, the weak rules from each individual classifier are combined to form one, strong prediction rule.</a:t>
            </a:r>
            <a:endParaRPr lang="en-US">
              <a:latin typeface="Calibri"/>
              <a:ea typeface="Calibri"/>
              <a:cs typeface="Calibri"/>
            </a:endParaRPr>
          </a:p>
          <a:p>
            <a:pPr>
              <a:buNone/>
            </a:pPr>
            <a:endParaRPr lang="en-US" sz="1600" dirty="0"/>
          </a:p>
        </p:txBody>
      </p:sp>
    </p:spTree>
    <p:extLst>
      <p:ext uri="{BB962C8B-B14F-4D97-AF65-F5344CB8AC3E}">
        <p14:creationId xmlns:p14="http://schemas.microsoft.com/office/powerpoint/2010/main" val="19530124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EE895E-4AFE-ED0D-4C1F-F9A77E1973F8}"/>
              </a:ext>
            </a:extLst>
          </p:cNvPr>
          <p:cNvSpPr>
            <a:spLocks noGrp="1"/>
          </p:cNvSpPr>
          <p:nvPr>
            <p:ph type="title"/>
          </p:nvPr>
        </p:nvSpPr>
        <p:spPr/>
        <p:txBody>
          <a:bodyPr/>
          <a:lstStyle/>
          <a:p>
            <a:r>
              <a:rPr lang="en-US" sz="5400" dirty="0">
                <a:latin typeface="Aptos Display"/>
              </a:rPr>
              <a:t>The working process of </a:t>
            </a:r>
            <a:r>
              <a:rPr lang="en-US" sz="5400" err="1">
                <a:latin typeface="Aptos Display"/>
              </a:rPr>
              <a:t>XGBoost</a:t>
            </a:r>
            <a:r>
              <a:rPr lang="en-US" sz="5400" dirty="0">
                <a:latin typeface="Aptos Display"/>
              </a:rPr>
              <a:t>:-</a:t>
            </a:r>
          </a:p>
        </p:txBody>
      </p:sp>
      <p:pic>
        <p:nvPicPr>
          <p:cNvPr id="7" name="Content Placeholder 6" descr="A diagram of a diagram&#10;&#10;Description automatically generated">
            <a:extLst>
              <a:ext uri="{FF2B5EF4-FFF2-40B4-BE49-F238E27FC236}">
                <a16:creationId xmlns:a16="http://schemas.microsoft.com/office/drawing/2014/main" id="{211FF64A-E23B-0EDD-6522-7F0046B36DBA}"/>
              </a:ext>
            </a:extLst>
          </p:cNvPr>
          <p:cNvPicPr>
            <a:picLocks noGrp="1" noChangeAspect="1"/>
          </p:cNvPicPr>
          <p:nvPr>
            <p:ph idx="1"/>
          </p:nvPr>
        </p:nvPicPr>
        <p:blipFill>
          <a:blip r:embed="rId2"/>
          <a:stretch>
            <a:fillRect/>
          </a:stretch>
        </p:blipFill>
        <p:spPr>
          <a:xfrm>
            <a:off x="2844072" y="2097889"/>
            <a:ext cx="6696742" cy="4253165"/>
          </a:xfrm>
        </p:spPr>
      </p:pic>
      <p:sp>
        <p:nvSpPr>
          <p:cNvPr id="4" name="Date Placeholder 3">
            <a:extLst>
              <a:ext uri="{FF2B5EF4-FFF2-40B4-BE49-F238E27FC236}">
                <a16:creationId xmlns:a16="http://schemas.microsoft.com/office/drawing/2014/main" id="{9B4318CE-8524-2BCE-1E79-FF6E37795158}"/>
              </a:ext>
            </a:extLst>
          </p:cNvPr>
          <p:cNvSpPr>
            <a:spLocks noGrp="1"/>
          </p:cNvSpPr>
          <p:nvPr>
            <p:ph type="dt" sz="half" idx="10"/>
          </p:nvPr>
        </p:nvSpPr>
        <p:spPr/>
        <p:txBody>
          <a:bodyPr/>
          <a:lstStyle/>
          <a:p>
            <a:fld id="{EF5D4537-C952-415C-95FF-D23BED984562}" type="datetime1">
              <a:t>5/29/2024</a:t>
            </a:fld>
            <a:endParaRPr lang="en-US" dirty="0"/>
          </a:p>
        </p:txBody>
      </p:sp>
      <p:sp>
        <p:nvSpPr>
          <p:cNvPr id="5" name="Footer Placeholder 4">
            <a:extLst>
              <a:ext uri="{FF2B5EF4-FFF2-40B4-BE49-F238E27FC236}">
                <a16:creationId xmlns:a16="http://schemas.microsoft.com/office/drawing/2014/main" id="{747DA05C-200B-136B-D550-4CA5E67F35E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EE2142E-F1E6-132B-F7AF-230D509DE3C6}"/>
              </a:ext>
            </a:extLst>
          </p:cNvPr>
          <p:cNvSpPr>
            <a:spLocks noGrp="1"/>
          </p:cNvSpPr>
          <p:nvPr>
            <p:ph type="sldNum" sz="quarter" idx="12"/>
          </p:nvPr>
        </p:nvSpPr>
        <p:spPr/>
        <p:txBody>
          <a:bodyPr/>
          <a:lstStyle/>
          <a:p>
            <a:fld id="{A65A5C87-DF58-40C8-B092-1DE63DB4547E}" type="slidenum">
              <a:rPr lang="en-US" dirty="0"/>
              <a:t>10</a:t>
            </a:fld>
            <a:endParaRPr lang="en-US" dirty="0"/>
          </a:p>
        </p:txBody>
      </p:sp>
    </p:spTree>
    <p:extLst>
      <p:ext uri="{BB962C8B-B14F-4D97-AF65-F5344CB8AC3E}">
        <p14:creationId xmlns:p14="http://schemas.microsoft.com/office/powerpoint/2010/main" val="13557004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5A27E26-F402-F297-E906-7FF6AD21274E}"/>
              </a:ext>
            </a:extLst>
          </p:cNvPr>
          <p:cNvSpPr>
            <a:spLocks noGrp="1"/>
          </p:cNvSpPr>
          <p:nvPr>
            <p:ph type="title"/>
          </p:nvPr>
        </p:nvSpPr>
        <p:spPr/>
        <p:txBody>
          <a:bodyPr/>
          <a:lstStyle/>
          <a:p>
            <a:r>
              <a:rPr lang="en-US" dirty="0"/>
              <a:t>Advantages of </a:t>
            </a:r>
            <a:r>
              <a:rPr lang="en-US" dirty="0" err="1"/>
              <a:t>XGBoost</a:t>
            </a:r>
            <a:r>
              <a:rPr lang="en-US" dirty="0"/>
              <a:t>:</a:t>
            </a:r>
          </a:p>
        </p:txBody>
      </p:sp>
      <p:sp>
        <p:nvSpPr>
          <p:cNvPr id="6" name="Content Placeholder 5">
            <a:extLst>
              <a:ext uri="{FF2B5EF4-FFF2-40B4-BE49-F238E27FC236}">
                <a16:creationId xmlns:a16="http://schemas.microsoft.com/office/drawing/2014/main" id="{CA2BC5AD-AFF7-DB80-0173-D998718E0701}"/>
              </a:ext>
            </a:extLst>
          </p:cNvPr>
          <p:cNvSpPr>
            <a:spLocks noGrp="1"/>
          </p:cNvSpPr>
          <p:nvPr>
            <p:ph idx="1"/>
          </p:nvPr>
        </p:nvSpPr>
        <p:spPr/>
        <p:txBody>
          <a:bodyPr vert="horz" lIns="91440" tIns="45720" rIns="91440" bIns="45720" rtlCol="0" anchor="t">
            <a:noAutofit/>
          </a:bodyPr>
          <a:lstStyle/>
          <a:p>
            <a:pPr>
              <a:buFont typeface="Wingdings" panose="020B0604020202020204" pitchFamily="34" charset="0"/>
              <a:buChar char="Ø"/>
            </a:pPr>
            <a:r>
              <a:rPr lang="en-US" sz="2400" dirty="0">
                <a:latin typeface="Calibri"/>
                <a:ea typeface="Calibri"/>
                <a:cs typeface="Calibri"/>
              </a:rPr>
              <a:t>Efficiency: It’s fast to execute and can handle large datasets efficiently.</a:t>
            </a:r>
            <a:endParaRPr lang="en-US" dirty="0">
              <a:latin typeface="Avenir Next LT Pro"/>
              <a:ea typeface="Calibri"/>
              <a:cs typeface="Calibri"/>
            </a:endParaRPr>
          </a:p>
          <a:p>
            <a:pPr>
              <a:buFont typeface="Wingdings" panose="020B0604020202020204" pitchFamily="34" charset="0"/>
              <a:buChar char="Ø"/>
            </a:pPr>
            <a:r>
              <a:rPr lang="en-US" sz="2400" dirty="0">
                <a:latin typeface="Calibri"/>
                <a:ea typeface="Calibri"/>
                <a:cs typeface="Calibri"/>
              </a:rPr>
              <a:t>Handling missing data: </a:t>
            </a:r>
            <a:r>
              <a:rPr lang="en-US" sz="2400" dirty="0" err="1">
                <a:latin typeface="Calibri"/>
                <a:ea typeface="Calibri"/>
                <a:cs typeface="Calibri"/>
              </a:rPr>
              <a:t>XGBoost</a:t>
            </a:r>
            <a:r>
              <a:rPr lang="en-US" sz="2400" dirty="0">
                <a:latin typeface="Calibri"/>
                <a:ea typeface="Calibri"/>
                <a:cs typeface="Calibri"/>
              </a:rPr>
              <a:t> can handle missing data effectively, which is crucial in real-world scenarios where data may be incomplete.</a:t>
            </a:r>
            <a:endParaRPr lang="en-US" dirty="0">
              <a:latin typeface="Avenir Next LT Pro"/>
              <a:ea typeface="Calibri"/>
              <a:cs typeface="Calibri"/>
            </a:endParaRPr>
          </a:p>
          <a:p>
            <a:pPr>
              <a:buFont typeface="Wingdings" panose="020B0604020202020204" pitchFamily="34" charset="0"/>
              <a:buChar char="Ø"/>
            </a:pPr>
            <a:r>
              <a:rPr lang="en-US" sz="2400" dirty="0">
                <a:latin typeface="Calibri"/>
                <a:ea typeface="Calibri"/>
                <a:cs typeface="Calibri"/>
              </a:rPr>
              <a:t>Better testing error: Boosting takes slower steps, leveraging patterns in residuals to strengthen the model with weak predictions.</a:t>
            </a:r>
            <a:endParaRPr lang="en-US"/>
          </a:p>
          <a:p>
            <a:pPr>
              <a:buFont typeface="Wingdings" panose="020B0604020202020204" pitchFamily="34" charset="0"/>
              <a:buChar char="Ø"/>
            </a:pPr>
            <a:endParaRPr lang="en-US" sz="2400" dirty="0">
              <a:latin typeface="Calibri"/>
              <a:ea typeface="Calibri"/>
              <a:cs typeface="Calibri"/>
            </a:endParaRPr>
          </a:p>
          <a:p>
            <a:pPr>
              <a:buFont typeface="Wingdings" panose="020B0604020202020204" pitchFamily="34" charset="0"/>
              <a:buChar char="Ø"/>
            </a:pPr>
            <a:endParaRPr lang="en-US" dirty="0"/>
          </a:p>
        </p:txBody>
      </p:sp>
      <p:sp>
        <p:nvSpPr>
          <p:cNvPr id="2" name="Date Placeholder 1">
            <a:extLst>
              <a:ext uri="{FF2B5EF4-FFF2-40B4-BE49-F238E27FC236}">
                <a16:creationId xmlns:a16="http://schemas.microsoft.com/office/drawing/2014/main" id="{9BD8A897-0825-4C75-A29E-42F72F3B4D50}"/>
              </a:ext>
            </a:extLst>
          </p:cNvPr>
          <p:cNvSpPr>
            <a:spLocks noGrp="1"/>
          </p:cNvSpPr>
          <p:nvPr>
            <p:ph type="dt" sz="half" idx="10"/>
          </p:nvPr>
        </p:nvSpPr>
        <p:spPr/>
        <p:txBody>
          <a:bodyPr/>
          <a:lstStyle/>
          <a:p>
            <a:fld id="{4CF0CB1B-258E-4557-AEE4-EC9F29765C70}" type="datetime1">
              <a:t>5/29/2024</a:t>
            </a:fld>
            <a:endParaRPr lang="en-US" dirty="0"/>
          </a:p>
        </p:txBody>
      </p:sp>
      <p:sp>
        <p:nvSpPr>
          <p:cNvPr id="3" name="Footer Placeholder 2">
            <a:extLst>
              <a:ext uri="{FF2B5EF4-FFF2-40B4-BE49-F238E27FC236}">
                <a16:creationId xmlns:a16="http://schemas.microsoft.com/office/drawing/2014/main" id="{FC1E9BC9-F9C6-5BC7-5879-1CD9B6801BEA}"/>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440B5397-D7B9-C903-4F61-526D8B158927}"/>
              </a:ext>
            </a:extLst>
          </p:cNvPr>
          <p:cNvSpPr>
            <a:spLocks noGrp="1"/>
          </p:cNvSpPr>
          <p:nvPr>
            <p:ph type="sldNum" sz="quarter" idx="12"/>
          </p:nvPr>
        </p:nvSpPr>
        <p:spPr/>
        <p:txBody>
          <a:bodyPr/>
          <a:lstStyle/>
          <a:p>
            <a:fld id="{A65A5C87-DF58-40C8-B092-1DE63DB4547E}" type="slidenum">
              <a:rPr lang="en-US" dirty="0"/>
              <a:t>11</a:t>
            </a:fld>
            <a:endParaRPr lang="en-US" dirty="0"/>
          </a:p>
        </p:txBody>
      </p:sp>
    </p:spTree>
    <p:extLst>
      <p:ext uri="{BB962C8B-B14F-4D97-AF65-F5344CB8AC3E}">
        <p14:creationId xmlns:p14="http://schemas.microsoft.com/office/powerpoint/2010/main" val="15771950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2546C-9302-D7C1-C773-93B34B2D030F}"/>
              </a:ext>
            </a:extLst>
          </p:cNvPr>
          <p:cNvSpPr>
            <a:spLocks noGrp="1"/>
          </p:cNvSpPr>
          <p:nvPr>
            <p:ph type="title"/>
          </p:nvPr>
        </p:nvSpPr>
        <p:spPr/>
        <p:txBody>
          <a:bodyPr/>
          <a:lstStyle/>
          <a:p>
            <a:r>
              <a:rPr lang="en-US" dirty="0"/>
              <a:t>Disadvantages of </a:t>
            </a:r>
            <a:r>
              <a:rPr lang="en-US" dirty="0" err="1"/>
              <a:t>XGBoost</a:t>
            </a:r>
            <a:r>
              <a:rPr lang="en-US" dirty="0"/>
              <a:t>:</a:t>
            </a:r>
          </a:p>
        </p:txBody>
      </p:sp>
      <p:sp>
        <p:nvSpPr>
          <p:cNvPr id="3" name="Content Placeholder 2">
            <a:extLst>
              <a:ext uri="{FF2B5EF4-FFF2-40B4-BE49-F238E27FC236}">
                <a16:creationId xmlns:a16="http://schemas.microsoft.com/office/drawing/2014/main" id="{046E566B-A2E8-E6F2-FA99-297155B18DFE}"/>
              </a:ext>
            </a:extLst>
          </p:cNvPr>
          <p:cNvSpPr>
            <a:spLocks noGrp="1"/>
          </p:cNvSpPr>
          <p:nvPr>
            <p:ph idx="1"/>
          </p:nvPr>
        </p:nvSpPr>
        <p:spPr/>
        <p:txBody>
          <a:bodyPr vert="horz" lIns="91440" tIns="45720" rIns="91440" bIns="45720" rtlCol="0" anchor="t">
            <a:normAutofit/>
          </a:bodyPr>
          <a:lstStyle/>
          <a:p>
            <a:pPr>
              <a:buFont typeface="Wingdings" panose="020B0604020202020204" pitchFamily="34" charset="0"/>
              <a:buChar char="Ø"/>
            </a:pPr>
            <a:r>
              <a:rPr lang="en-US" sz="2400" dirty="0">
                <a:latin typeface="Calibri"/>
                <a:ea typeface="Calibri"/>
                <a:cs typeface="Calibri"/>
              </a:rPr>
              <a:t>Sensitivity to outliers:</a:t>
            </a:r>
            <a:r>
              <a:rPr lang="en-US" sz="2400" dirty="0">
                <a:solidFill>
                  <a:srgbClr val="000000"/>
                </a:solidFill>
                <a:latin typeface="Calibri"/>
                <a:ea typeface="+mn-lt"/>
                <a:cs typeface="+mn-lt"/>
              </a:rPr>
              <a:t> </a:t>
            </a:r>
            <a:r>
              <a:rPr lang="en-US" sz="2400" dirty="0">
                <a:latin typeface="Calibri"/>
                <a:ea typeface="+mn-lt"/>
                <a:cs typeface="+mn-lt"/>
              </a:rPr>
              <a:t>It’s essential to handle outliers before fitting the model</a:t>
            </a:r>
          </a:p>
          <a:p>
            <a:pPr>
              <a:buFont typeface="Wingdings" panose="020B0604020202020204" pitchFamily="34" charset="0"/>
              <a:buChar char="Ø"/>
            </a:pPr>
            <a:r>
              <a:rPr lang="en-US" sz="2400" dirty="0">
                <a:latin typeface="Calibri"/>
                <a:ea typeface="Calibri"/>
                <a:cs typeface="Calibri"/>
              </a:rPr>
              <a:t>Complexity: </a:t>
            </a:r>
            <a:r>
              <a:rPr lang="en-US" sz="2400" dirty="0">
                <a:latin typeface="Calibri"/>
                <a:ea typeface="+mn-lt"/>
                <a:cs typeface="+mn-lt"/>
              </a:rPr>
              <a:t>However, libraries like SHAP can help interpret the model.</a:t>
            </a:r>
          </a:p>
          <a:p>
            <a:pPr>
              <a:buFont typeface="Wingdings" panose="020B0604020202020204" pitchFamily="34" charset="0"/>
              <a:buChar char="Ø"/>
            </a:pPr>
            <a:r>
              <a:rPr lang="en-US" sz="2400" dirty="0">
                <a:latin typeface="Calibri"/>
                <a:ea typeface="Calibri"/>
                <a:cs typeface="Calibri"/>
              </a:rPr>
              <a:t>Risk of overfitting: </a:t>
            </a:r>
            <a:r>
              <a:rPr lang="en-US" sz="2400" dirty="0">
                <a:latin typeface="Calibri"/>
                <a:ea typeface="+mn-lt"/>
                <a:cs typeface="+mn-lt"/>
              </a:rPr>
              <a:t>Proper tuning is necessary to avoid this issue</a:t>
            </a:r>
            <a:endParaRPr lang="en-US" sz="2400" dirty="0">
              <a:latin typeface="Calibri"/>
              <a:ea typeface="Calibri"/>
              <a:cs typeface="Calibri"/>
            </a:endParaRPr>
          </a:p>
        </p:txBody>
      </p:sp>
      <p:sp>
        <p:nvSpPr>
          <p:cNvPr id="4" name="Date Placeholder 3">
            <a:extLst>
              <a:ext uri="{FF2B5EF4-FFF2-40B4-BE49-F238E27FC236}">
                <a16:creationId xmlns:a16="http://schemas.microsoft.com/office/drawing/2014/main" id="{E77A3B48-BD9D-601C-A60B-519A0B472465}"/>
              </a:ext>
            </a:extLst>
          </p:cNvPr>
          <p:cNvSpPr>
            <a:spLocks noGrp="1"/>
          </p:cNvSpPr>
          <p:nvPr>
            <p:ph type="dt" sz="half" idx="10"/>
          </p:nvPr>
        </p:nvSpPr>
        <p:spPr/>
        <p:txBody>
          <a:bodyPr/>
          <a:lstStyle/>
          <a:p>
            <a:fld id="{7EF073AD-16BC-4353-9617-CE9A5261BD50}" type="datetime1">
              <a:t>5/29/2024</a:t>
            </a:fld>
            <a:endParaRPr lang="en-US" dirty="0"/>
          </a:p>
        </p:txBody>
      </p:sp>
      <p:sp>
        <p:nvSpPr>
          <p:cNvPr id="5" name="Footer Placeholder 4">
            <a:extLst>
              <a:ext uri="{FF2B5EF4-FFF2-40B4-BE49-F238E27FC236}">
                <a16:creationId xmlns:a16="http://schemas.microsoft.com/office/drawing/2014/main" id="{3540231B-1782-CEFF-6335-684A6F07B3C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BE512F6-C9C1-F50A-DF39-FC1E67FEF2E2}"/>
              </a:ext>
            </a:extLst>
          </p:cNvPr>
          <p:cNvSpPr>
            <a:spLocks noGrp="1"/>
          </p:cNvSpPr>
          <p:nvPr>
            <p:ph type="sldNum" sz="quarter" idx="12"/>
          </p:nvPr>
        </p:nvSpPr>
        <p:spPr/>
        <p:txBody>
          <a:bodyPr/>
          <a:lstStyle/>
          <a:p>
            <a:fld id="{A65A5C87-DF58-40C8-B092-1DE63DB4547E}" type="slidenum">
              <a:rPr lang="en-US" dirty="0"/>
              <a:t>12</a:t>
            </a:fld>
            <a:endParaRPr lang="en-US" dirty="0"/>
          </a:p>
        </p:txBody>
      </p:sp>
    </p:spTree>
    <p:extLst>
      <p:ext uri="{BB962C8B-B14F-4D97-AF65-F5344CB8AC3E}">
        <p14:creationId xmlns:p14="http://schemas.microsoft.com/office/powerpoint/2010/main" val="41187659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B49130-6CCF-8BCC-09DE-0AE31444034C}"/>
              </a:ext>
            </a:extLst>
          </p:cNvPr>
          <p:cNvSpPr>
            <a:spLocks noGrp="1"/>
          </p:cNvSpPr>
          <p:nvPr>
            <p:ph type="title"/>
          </p:nvPr>
        </p:nvSpPr>
        <p:spPr/>
        <p:txBody>
          <a:bodyPr/>
          <a:lstStyle/>
          <a:p>
            <a:r>
              <a:rPr lang="en-US" dirty="0"/>
              <a:t>Application of </a:t>
            </a:r>
            <a:r>
              <a:rPr lang="en-US" dirty="0" err="1"/>
              <a:t>XGBoost</a:t>
            </a:r>
            <a:r>
              <a:rPr lang="en-US" dirty="0"/>
              <a:t>:-</a:t>
            </a:r>
          </a:p>
        </p:txBody>
      </p:sp>
      <p:pic>
        <p:nvPicPr>
          <p:cNvPr id="7" name="Content Placeholder 6" descr="A diagram of a diagram&#10;&#10;Description automatically generated">
            <a:extLst>
              <a:ext uri="{FF2B5EF4-FFF2-40B4-BE49-F238E27FC236}">
                <a16:creationId xmlns:a16="http://schemas.microsoft.com/office/drawing/2014/main" id="{A265F9AF-A22A-0D87-B5B2-A98ED86FCD7E}"/>
              </a:ext>
            </a:extLst>
          </p:cNvPr>
          <p:cNvPicPr>
            <a:picLocks noGrp="1" noChangeAspect="1"/>
          </p:cNvPicPr>
          <p:nvPr>
            <p:ph idx="1"/>
          </p:nvPr>
        </p:nvPicPr>
        <p:blipFill>
          <a:blip r:embed="rId2"/>
          <a:stretch>
            <a:fillRect/>
          </a:stretch>
        </p:blipFill>
        <p:spPr>
          <a:xfrm>
            <a:off x="3151632" y="2862072"/>
            <a:ext cx="6096000" cy="2926080"/>
          </a:xfrm>
        </p:spPr>
      </p:pic>
      <p:sp>
        <p:nvSpPr>
          <p:cNvPr id="4" name="Date Placeholder 3">
            <a:extLst>
              <a:ext uri="{FF2B5EF4-FFF2-40B4-BE49-F238E27FC236}">
                <a16:creationId xmlns:a16="http://schemas.microsoft.com/office/drawing/2014/main" id="{907BD658-5969-32B2-A845-298FA8EA6E1E}"/>
              </a:ext>
            </a:extLst>
          </p:cNvPr>
          <p:cNvSpPr>
            <a:spLocks noGrp="1"/>
          </p:cNvSpPr>
          <p:nvPr>
            <p:ph type="dt" sz="half" idx="10"/>
          </p:nvPr>
        </p:nvSpPr>
        <p:spPr/>
        <p:txBody>
          <a:bodyPr/>
          <a:lstStyle/>
          <a:p>
            <a:fld id="{55ABD765-033F-485E-B64D-E7AA7172DD27}" type="datetime1">
              <a:t>5/29/2024</a:t>
            </a:fld>
            <a:endParaRPr lang="en-US" dirty="0"/>
          </a:p>
        </p:txBody>
      </p:sp>
      <p:sp>
        <p:nvSpPr>
          <p:cNvPr id="5" name="Footer Placeholder 4">
            <a:extLst>
              <a:ext uri="{FF2B5EF4-FFF2-40B4-BE49-F238E27FC236}">
                <a16:creationId xmlns:a16="http://schemas.microsoft.com/office/drawing/2014/main" id="{E18C15FA-746C-01C4-3128-6D5C5EDBE74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B525B04-FE7A-A521-A50A-E11358D142A6}"/>
              </a:ext>
            </a:extLst>
          </p:cNvPr>
          <p:cNvSpPr>
            <a:spLocks noGrp="1"/>
          </p:cNvSpPr>
          <p:nvPr>
            <p:ph type="sldNum" sz="quarter" idx="12"/>
          </p:nvPr>
        </p:nvSpPr>
        <p:spPr/>
        <p:txBody>
          <a:bodyPr/>
          <a:lstStyle/>
          <a:p>
            <a:fld id="{A65A5C87-DF58-40C8-B092-1DE63DB4547E}" type="slidenum">
              <a:rPr lang="en-US" dirty="0"/>
              <a:t>13</a:t>
            </a:fld>
            <a:endParaRPr lang="en-US" dirty="0"/>
          </a:p>
        </p:txBody>
      </p:sp>
    </p:spTree>
    <p:extLst>
      <p:ext uri="{BB962C8B-B14F-4D97-AF65-F5344CB8AC3E}">
        <p14:creationId xmlns:p14="http://schemas.microsoft.com/office/powerpoint/2010/main" val="21607708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FB9B65-35CE-E7A8-DD32-4264242141F0}"/>
              </a:ext>
            </a:extLst>
          </p:cNvPr>
          <p:cNvSpPr>
            <a:spLocks noGrp="1"/>
          </p:cNvSpPr>
          <p:nvPr>
            <p:ph type="title"/>
          </p:nvPr>
        </p:nvSpPr>
        <p:spPr/>
        <p:txBody>
          <a:bodyPr>
            <a:normAutofit/>
          </a:bodyPr>
          <a:lstStyle/>
          <a:p>
            <a:pPr>
              <a:lnSpc>
                <a:spcPct val="110000"/>
              </a:lnSpc>
              <a:spcBef>
                <a:spcPts val="1000"/>
              </a:spcBef>
            </a:pPr>
            <a:r>
              <a:rPr lang="en-US" sz="5400" b="1" dirty="0">
                <a:solidFill>
                  <a:srgbClr val="161616"/>
                </a:solidFill>
                <a:latin typeface="Aptos Display"/>
                <a:ea typeface="Calibri"/>
                <a:cs typeface="Calibri"/>
              </a:rPr>
              <a:t>LG or light Gradient Boost:</a:t>
            </a:r>
            <a:endParaRPr lang="en-US" sz="5400" b="1" dirty="0">
              <a:latin typeface="Aptos Display"/>
              <a:ea typeface="Calibri"/>
              <a:cs typeface="Calibri"/>
            </a:endParaRPr>
          </a:p>
        </p:txBody>
      </p:sp>
      <p:sp>
        <p:nvSpPr>
          <p:cNvPr id="3" name="Content Placeholder 2">
            <a:extLst>
              <a:ext uri="{FF2B5EF4-FFF2-40B4-BE49-F238E27FC236}">
                <a16:creationId xmlns:a16="http://schemas.microsoft.com/office/drawing/2014/main" id="{5EB81108-B875-3A06-FEED-2B73B2FF762C}"/>
              </a:ext>
            </a:extLst>
          </p:cNvPr>
          <p:cNvSpPr>
            <a:spLocks noGrp="1"/>
          </p:cNvSpPr>
          <p:nvPr>
            <p:ph idx="1"/>
          </p:nvPr>
        </p:nvSpPr>
        <p:spPr/>
        <p:txBody>
          <a:bodyPr vert="horz" lIns="91440" tIns="45720" rIns="91440" bIns="45720" rtlCol="0" anchor="t">
            <a:normAutofit/>
          </a:bodyPr>
          <a:lstStyle/>
          <a:p>
            <a:pPr>
              <a:buFont typeface="Wingdings" panose="020B0604020202020204" pitchFamily="34" charset="0"/>
              <a:buChar char="q"/>
            </a:pPr>
            <a:r>
              <a:rPr lang="en-US" sz="2400" dirty="0" err="1">
                <a:latin typeface="Calibri"/>
                <a:ea typeface="Calibri"/>
                <a:cs typeface="Calibri"/>
              </a:rPr>
              <a:t>LightGBM</a:t>
            </a:r>
            <a:r>
              <a:rPr lang="en-US" sz="2400" dirty="0">
                <a:latin typeface="Calibri"/>
                <a:ea typeface="Calibri"/>
                <a:cs typeface="Calibri"/>
              </a:rPr>
              <a:t> is a gradient boosting ensemble method that is used by the Train using </a:t>
            </a:r>
            <a:r>
              <a:rPr lang="en-US" sz="2400" dirty="0" err="1">
                <a:latin typeface="Calibri"/>
                <a:ea typeface="Calibri"/>
                <a:cs typeface="Calibri"/>
              </a:rPr>
              <a:t>AutoML</a:t>
            </a:r>
            <a:r>
              <a:rPr lang="en-US" sz="2400" dirty="0">
                <a:latin typeface="Calibri"/>
                <a:ea typeface="Calibri"/>
                <a:cs typeface="Calibri"/>
              </a:rPr>
              <a:t> tool and is based on decision trees.</a:t>
            </a:r>
            <a:endParaRPr lang="en-US" dirty="0"/>
          </a:p>
          <a:p>
            <a:pPr>
              <a:buFont typeface="Wingdings" panose="020B0604020202020204" pitchFamily="34" charset="0"/>
              <a:buChar char="q"/>
            </a:pPr>
            <a:r>
              <a:rPr lang="en-US" sz="2400" dirty="0">
                <a:latin typeface="Calibri"/>
                <a:ea typeface="Calibri"/>
                <a:cs typeface="Calibri"/>
              </a:rPr>
              <a:t>As with other decision tree-based methods, </a:t>
            </a:r>
            <a:r>
              <a:rPr lang="en-US" sz="2400" dirty="0" err="1">
                <a:latin typeface="Calibri"/>
                <a:ea typeface="Calibri"/>
                <a:cs typeface="Calibri"/>
              </a:rPr>
              <a:t>lightGBM</a:t>
            </a:r>
            <a:r>
              <a:rPr lang="en-US" sz="2400" dirty="0">
                <a:latin typeface="Calibri"/>
                <a:ea typeface="Calibri"/>
                <a:cs typeface="Calibri"/>
              </a:rPr>
              <a:t> can be used for both classification and regression.</a:t>
            </a:r>
          </a:p>
          <a:p>
            <a:pPr marL="0" indent="0">
              <a:buNone/>
            </a:pPr>
            <a:r>
              <a:rPr lang="en-US" sz="2400" dirty="0">
                <a:latin typeface="Calibri"/>
                <a:ea typeface="Calibri"/>
                <a:cs typeface="Calibri"/>
              </a:rPr>
              <a:t>    </a:t>
            </a:r>
          </a:p>
        </p:txBody>
      </p:sp>
      <p:sp>
        <p:nvSpPr>
          <p:cNvPr id="4" name="Date Placeholder 3">
            <a:extLst>
              <a:ext uri="{FF2B5EF4-FFF2-40B4-BE49-F238E27FC236}">
                <a16:creationId xmlns:a16="http://schemas.microsoft.com/office/drawing/2014/main" id="{0C44FCA0-010A-ED5C-FF63-80D44858C1BA}"/>
              </a:ext>
            </a:extLst>
          </p:cNvPr>
          <p:cNvSpPr>
            <a:spLocks noGrp="1"/>
          </p:cNvSpPr>
          <p:nvPr>
            <p:ph type="dt" sz="half" idx="10"/>
          </p:nvPr>
        </p:nvSpPr>
        <p:spPr/>
        <p:txBody>
          <a:bodyPr/>
          <a:lstStyle/>
          <a:p>
            <a:fld id="{C82BA132-971C-41E8-97F9-96208AD2A1F8}" type="datetime1">
              <a:t>5/29/2024</a:t>
            </a:fld>
            <a:endParaRPr lang="en-US" dirty="0"/>
          </a:p>
        </p:txBody>
      </p:sp>
      <p:sp>
        <p:nvSpPr>
          <p:cNvPr id="5" name="Footer Placeholder 4">
            <a:extLst>
              <a:ext uri="{FF2B5EF4-FFF2-40B4-BE49-F238E27FC236}">
                <a16:creationId xmlns:a16="http://schemas.microsoft.com/office/drawing/2014/main" id="{DCD209CE-6F31-C16B-7D75-C1BE3D5388C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D804D72-B866-C45E-DB45-BD15F9E10D35}"/>
              </a:ext>
            </a:extLst>
          </p:cNvPr>
          <p:cNvSpPr>
            <a:spLocks noGrp="1"/>
          </p:cNvSpPr>
          <p:nvPr>
            <p:ph type="sldNum" sz="quarter" idx="12"/>
          </p:nvPr>
        </p:nvSpPr>
        <p:spPr/>
        <p:txBody>
          <a:bodyPr/>
          <a:lstStyle/>
          <a:p>
            <a:fld id="{A65A5C87-DF58-40C8-B092-1DE63DB4547E}" type="slidenum">
              <a:rPr lang="en-US" dirty="0"/>
              <a:t>14</a:t>
            </a:fld>
            <a:endParaRPr lang="en-US" dirty="0"/>
          </a:p>
        </p:txBody>
      </p:sp>
    </p:spTree>
    <p:extLst>
      <p:ext uri="{BB962C8B-B14F-4D97-AF65-F5344CB8AC3E}">
        <p14:creationId xmlns:p14="http://schemas.microsoft.com/office/powerpoint/2010/main" val="6033938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C38775-69B4-AD6C-7490-D758EA1E369A}"/>
              </a:ext>
            </a:extLst>
          </p:cNvPr>
          <p:cNvSpPr>
            <a:spLocks noGrp="1"/>
          </p:cNvSpPr>
          <p:nvPr>
            <p:ph type="title"/>
          </p:nvPr>
        </p:nvSpPr>
        <p:spPr/>
        <p:txBody>
          <a:bodyPr/>
          <a:lstStyle/>
          <a:p>
            <a:r>
              <a:rPr lang="en-US" sz="5400" b="1" dirty="0">
                <a:latin typeface="Aptos Display"/>
              </a:rPr>
              <a:t>Working process of </a:t>
            </a:r>
            <a:r>
              <a:rPr lang="en-US" sz="5400" b="1" err="1">
                <a:latin typeface="Aptos Display"/>
              </a:rPr>
              <a:t>LightGBM</a:t>
            </a:r>
            <a:r>
              <a:rPr lang="en-US" sz="5400" b="1" dirty="0">
                <a:latin typeface="Aptos Display"/>
              </a:rPr>
              <a:t>:-</a:t>
            </a:r>
          </a:p>
        </p:txBody>
      </p:sp>
      <p:pic>
        <p:nvPicPr>
          <p:cNvPr id="7" name="Content Placeholder 6" descr="A diagram of a tree growth">
            <a:extLst>
              <a:ext uri="{FF2B5EF4-FFF2-40B4-BE49-F238E27FC236}">
                <a16:creationId xmlns:a16="http://schemas.microsoft.com/office/drawing/2014/main" id="{19BF5271-0F34-68C8-28D6-4D8F6400A526}"/>
              </a:ext>
            </a:extLst>
          </p:cNvPr>
          <p:cNvPicPr>
            <a:picLocks noGrp="1" noChangeAspect="1"/>
          </p:cNvPicPr>
          <p:nvPr>
            <p:ph idx="1"/>
          </p:nvPr>
        </p:nvPicPr>
        <p:blipFill>
          <a:blip r:embed="rId2"/>
          <a:stretch>
            <a:fillRect/>
          </a:stretch>
        </p:blipFill>
        <p:spPr>
          <a:xfrm>
            <a:off x="1992116" y="2756423"/>
            <a:ext cx="8429149" cy="3209787"/>
          </a:xfrm>
        </p:spPr>
      </p:pic>
      <p:sp>
        <p:nvSpPr>
          <p:cNvPr id="4" name="Date Placeholder 3">
            <a:extLst>
              <a:ext uri="{FF2B5EF4-FFF2-40B4-BE49-F238E27FC236}">
                <a16:creationId xmlns:a16="http://schemas.microsoft.com/office/drawing/2014/main" id="{4718EC16-4FAC-B617-BFB4-27DBB39CCE20}"/>
              </a:ext>
            </a:extLst>
          </p:cNvPr>
          <p:cNvSpPr>
            <a:spLocks noGrp="1"/>
          </p:cNvSpPr>
          <p:nvPr>
            <p:ph type="dt" sz="half" idx="10"/>
          </p:nvPr>
        </p:nvSpPr>
        <p:spPr/>
        <p:txBody>
          <a:bodyPr/>
          <a:lstStyle/>
          <a:p>
            <a:fld id="{9B0C1C37-C560-464C-9C44-E5045A80E184}" type="datetime1">
              <a:t>5/29/2024</a:t>
            </a:fld>
            <a:endParaRPr lang="en-US" dirty="0"/>
          </a:p>
        </p:txBody>
      </p:sp>
      <p:sp>
        <p:nvSpPr>
          <p:cNvPr id="5" name="Footer Placeholder 4">
            <a:extLst>
              <a:ext uri="{FF2B5EF4-FFF2-40B4-BE49-F238E27FC236}">
                <a16:creationId xmlns:a16="http://schemas.microsoft.com/office/drawing/2014/main" id="{092BDA6F-58A0-4121-6162-A7597ADDFD4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1A093EC4-F2CA-814A-12E9-42C8DF213ECB}"/>
              </a:ext>
            </a:extLst>
          </p:cNvPr>
          <p:cNvSpPr>
            <a:spLocks noGrp="1"/>
          </p:cNvSpPr>
          <p:nvPr>
            <p:ph type="sldNum" sz="quarter" idx="12"/>
          </p:nvPr>
        </p:nvSpPr>
        <p:spPr/>
        <p:txBody>
          <a:bodyPr/>
          <a:lstStyle/>
          <a:p>
            <a:fld id="{A65A5C87-DF58-40C8-B092-1DE63DB4547E}" type="slidenum">
              <a:rPr lang="en-US" dirty="0"/>
              <a:t>15</a:t>
            </a:fld>
            <a:endParaRPr lang="en-US" dirty="0"/>
          </a:p>
        </p:txBody>
      </p:sp>
    </p:spTree>
    <p:extLst>
      <p:ext uri="{BB962C8B-B14F-4D97-AF65-F5344CB8AC3E}">
        <p14:creationId xmlns:p14="http://schemas.microsoft.com/office/powerpoint/2010/main" val="4141913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7E2206-953C-CF5E-55A7-C39EE9C3BFD2}"/>
              </a:ext>
            </a:extLst>
          </p:cNvPr>
          <p:cNvSpPr>
            <a:spLocks noGrp="1"/>
          </p:cNvSpPr>
          <p:nvPr>
            <p:ph type="title"/>
          </p:nvPr>
        </p:nvSpPr>
        <p:spPr/>
        <p:txBody>
          <a:bodyPr/>
          <a:lstStyle/>
          <a:p>
            <a:r>
              <a:rPr lang="en-US" sz="5400" b="1" dirty="0">
                <a:latin typeface="Aptos Display"/>
              </a:rPr>
              <a:t>Advantages of </a:t>
            </a:r>
            <a:r>
              <a:rPr lang="en-US" sz="5400" b="1" err="1">
                <a:latin typeface="Aptos Display"/>
              </a:rPr>
              <a:t>lightGB</a:t>
            </a:r>
            <a:r>
              <a:rPr lang="en-US" sz="5400" b="1" dirty="0">
                <a:latin typeface="Aptos Display"/>
              </a:rPr>
              <a:t>:-</a:t>
            </a:r>
          </a:p>
        </p:txBody>
      </p:sp>
      <p:sp>
        <p:nvSpPr>
          <p:cNvPr id="3" name="Content Placeholder 2">
            <a:extLst>
              <a:ext uri="{FF2B5EF4-FFF2-40B4-BE49-F238E27FC236}">
                <a16:creationId xmlns:a16="http://schemas.microsoft.com/office/drawing/2014/main" id="{CEDB9ECB-47AC-F4D1-1E7D-8D1BB180FC5E}"/>
              </a:ext>
            </a:extLst>
          </p:cNvPr>
          <p:cNvSpPr>
            <a:spLocks noGrp="1"/>
          </p:cNvSpPr>
          <p:nvPr>
            <p:ph idx="1"/>
          </p:nvPr>
        </p:nvSpPr>
        <p:spPr/>
        <p:txBody>
          <a:bodyPr vert="horz" lIns="91440" tIns="45720" rIns="91440" bIns="45720" rtlCol="0" anchor="t">
            <a:normAutofit/>
          </a:bodyPr>
          <a:lstStyle/>
          <a:p>
            <a:pPr>
              <a:buFont typeface="Wingdings" panose="020B0604020202020204" pitchFamily="34" charset="0"/>
              <a:buChar char="Ø"/>
            </a:pPr>
            <a:r>
              <a:rPr lang="en-US" sz="2400" dirty="0">
                <a:latin typeface="Calibri"/>
                <a:ea typeface="+mn-lt"/>
                <a:cs typeface="+mn-lt"/>
              </a:rPr>
              <a:t>Compatibility with Large Datasets.</a:t>
            </a:r>
          </a:p>
          <a:p>
            <a:pPr>
              <a:buFont typeface="Wingdings" panose="020B0604020202020204" pitchFamily="34" charset="0"/>
              <a:buChar char="Ø"/>
            </a:pPr>
            <a:r>
              <a:rPr lang="en-US" sz="2400" dirty="0">
                <a:latin typeface="Calibri"/>
                <a:ea typeface="+mn-lt"/>
                <a:cs typeface="+mn-lt"/>
              </a:rPr>
              <a:t>Better accuracy than any other boosting algorithm.</a:t>
            </a:r>
          </a:p>
          <a:p>
            <a:pPr>
              <a:buFont typeface="Wingdings" panose="020B0604020202020204" pitchFamily="34" charset="0"/>
              <a:buChar char="Ø"/>
            </a:pPr>
            <a:r>
              <a:rPr lang="en-US" sz="2400" dirty="0">
                <a:latin typeface="Calibri"/>
                <a:ea typeface="+mn-lt"/>
                <a:cs typeface="+mn-lt"/>
              </a:rPr>
              <a:t>Lower memory usage.</a:t>
            </a:r>
          </a:p>
          <a:p>
            <a:pPr>
              <a:buFont typeface="Wingdings" panose="020B0604020202020204" pitchFamily="34" charset="0"/>
              <a:buChar char="Ø"/>
            </a:pPr>
            <a:r>
              <a:rPr lang="en-US" sz="2400" dirty="0">
                <a:latin typeface="Calibri"/>
                <a:ea typeface="+mn-lt"/>
                <a:cs typeface="+mn-lt"/>
              </a:rPr>
              <a:t>Faster training speed and higher efficiency.</a:t>
            </a:r>
            <a:endParaRPr lang="en-US" sz="2400">
              <a:latin typeface="Calibri"/>
              <a:ea typeface="Calibri"/>
              <a:cs typeface="Calibri"/>
            </a:endParaRPr>
          </a:p>
        </p:txBody>
      </p:sp>
      <p:sp>
        <p:nvSpPr>
          <p:cNvPr id="4" name="Date Placeholder 3">
            <a:extLst>
              <a:ext uri="{FF2B5EF4-FFF2-40B4-BE49-F238E27FC236}">
                <a16:creationId xmlns:a16="http://schemas.microsoft.com/office/drawing/2014/main" id="{F5804CDA-CCBE-D530-B40E-688D37AAB65C}"/>
              </a:ext>
            </a:extLst>
          </p:cNvPr>
          <p:cNvSpPr>
            <a:spLocks noGrp="1"/>
          </p:cNvSpPr>
          <p:nvPr>
            <p:ph type="dt" sz="half" idx="10"/>
          </p:nvPr>
        </p:nvSpPr>
        <p:spPr/>
        <p:txBody>
          <a:bodyPr/>
          <a:lstStyle/>
          <a:p>
            <a:fld id="{CD8ECEDB-9800-42F0-AA7B-F373A50B757B}" type="datetime1">
              <a:t>5/29/2024</a:t>
            </a:fld>
            <a:endParaRPr lang="en-US" dirty="0"/>
          </a:p>
        </p:txBody>
      </p:sp>
      <p:sp>
        <p:nvSpPr>
          <p:cNvPr id="5" name="Footer Placeholder 4">
            <a:extLst>
              <a:ext uri="{FF2B5EF4-FFF2-40B4-BE49-F238E27FC236}">
                <a16:creationId xmlns:a16="http://schemas.microsoft.com/office/drawing/2014/main" id="{0032637B-2991-D4AC-A9B7-A92A314C878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465D053-09BE-1EA8-EA6B-38E1F3ECDC85}"/>
              </a:ext>
            </a:extLst>
          </p:cNvPr>
          <p:cNvSpPr>
            <a:spLocks noGrp="1"/>
          </p:cNvSpPr>
          <p:nvPr>
            <p:ph type="sldNum" sz="quarter" idx="12"/>
          </p:nvPr>
        </p:nvSpPr>
        <p:spPr/>
        <p:txBody>
          <a:bodyPr/>
          <a:lstStyle/>
          <a:p>
            <a:fld id="{A65A5C87-DF58-40C8-B092-1DE63DB4547E}" type="slidenum">
              <a:rPr lang="en-US" dirty="0"/>
              <a:t>16</a:t>
            </a:fld>
            <a:endParaRPr lang="en-US" dirty="0"/>
          </a:p>
        </p:txBody>
      </p:sp>
    </p:spTree>
    <p:extLst>
      <p:ext uri="{BB962C8B-B14F-4D97-AF65-F5344CB8AC3E}">
        <p14:creationId xmlns:p14="http://schemas.microsoft.com/office/powerpoint/2010/main" val="33402325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ACE4E8-FC30-540F-8E0D-8276A8213AC9}"/>
              </a:ext>
            </a:extLst>
          </p:cNvPr>
          <p:cNvSpPr>
            <a:spLocks noGrp="1"/>
          </p:cNvSpPr>
          <p:nvPr>
            <p:ph type="title"/>
          </p:nvPr>
        </p:nvSpPr>
        <p:spPr/>
        <p:txBody>
          <a:bodyPr/>
          <a:lstStyle/>
          <a:p>
            <a:r>
              <a:rPr lang="en-US" sz="5400" dirty="0">
                <a:latin typeface="Aptos Display"/>
              </a:rPr>
              <a:t>Disadvantages of </a:t>
            </a:r>
            <a:r>
              <a:rPr lang="en-US" sz="5400" dirty="0" err="1">
                <a:latin typeface="Aptos Display"/>
              </a:rPr>
              <a:t>LightGB</a:t>
            </a:r>
            <a:r>
              <a:rPr lang="en-US" sz="5400" dirty="0">
                <a:latin typeface="Aptos Display"/>
              </a:rPr>
              <a:t>:-</a:t>
            </a:r>
            <a:endParaRPr lang="en-US" dirty="0"/>
          </a:p>
        </p:txBody>
      </p:sp>
      <p:sp>
        <p:nvSpPr>
          <p:cNvPr id="3" name="Content Placeholder 2">
            <a:extLst>
              <a:ext uri="{FF2B5EF4-FFF2-40B4-BE49-F238E27FC236}">
                <a16:creationId xmlns:a16="http://schemas.microsoft.com/office/drawing/2014/main" id="{9A7DAF2F-755D-9ABB-05EF-8E9AE0A50A74}"/>
              </a:ext>
            </a:extLst>
          </p:cNvPr>
          <p:cNvSpPr>
            <a:spLocks noGrp="1"/>
          </p:cNvSpPr>
          <p:nvPr>
            <p:ph idx="1"/>
          </p:nvPr>
        </p:nvSpPr>
        <p:spPr/>
        <p:txBody>
          <a:bodyPr vert="horz" lIns="91440" tIns="45720" rIns="91440" bIns="45720" rtlCol="0" anchor="t">
            <a:normAutofit/>
          </a:bodyPr>
          <a:lstStyle/>
          <a:p>
            <a:pPr>
              <a:buFont typeface="Wingdings" panose="020B0604020202020204" pitchFamily="34" charset="0"/>
              <a:buChar char="Ø"/>
            </a:pPr>
            <a:r>
              <a:rPr lang="en-US" sz="2400" dirty="0">
                <a:latin typeface="Calibri"/>
                <a:ea typeface="+mn-lt"/>
                <a:cs typeface="+mn-lt"/>
              </a:rPr>
              <a:t>Overfitting: Light GBM split the tree leaf-wise which can lead to overfitting as it produces much complex trees.</a:t>
            </a:r>
            <a:endParaRPr lang="en-US" sz="2400">
              <a:latin typeface="Calibri"/>
              <a:ea typeface="Calibri"/>
              <a:cs typeface="Calibri"/>
            </a:endParaRPr>
          </a:p>
          <a:p>
            <a:pPr>
              <a:buFont typeface="Wingdings" panose="020B0604020202020204" pitchFamily="34" charset="0"/>
              <a:buChar char="Ø"/>
            </a:pPr>
            <a:r>
              <a:rPr lang="en-US" sz="2400" dirty="0">
                <a:latin typeface="Calibri"/>
                <a:ea typeface="+mn-lt"/>
                <a:cs typeface="+mn-lt"/>
              </a:rPr>
              <a:t>Compatibility with Datasets: Light GBM is sensitive to overfitting and thus can easily overfit small data.</a:t>
            </a:r>
            <a:endParaRPr lang="en-US" sz="2400">
              <a:latin typeface="Calibri"/>
              <a:ea typeface="Calibri"/>
              <a:cs typeface="Calibri"/>
            </a:endParaRPr>
          </a:p>
        </p:txBody>
      </p:sp>
      <p:sp>
        <p:nvSpPr>
          <p:cNvPr id="4" name="Date Placeholder 3">
            <a:extLst>
              <a:ext uri="{FF2B5EF4-FFF2-40B4-BE49-F238E27FC236}">
                <a16:creationId xmlns:a16="http://schemas.microsoft.com/office/drawing/2014/main" id="{51C97BD9-E980-AEE1-334C-3372D263E98B}"/>
              </a:ext>
            </a:extLst>
          </p:cNvPr>
          <p:cNvSpPr>
            <a:spLocks noGrp="1"/>
          </p:cNvSpPr>
          <p:nvPr>
            <p:ph type="dt" sz="half" idx="10"/>
          </p:nvPr>
        </p:nvSpPr>
        <p:spPr/>
        <p:txBody>
          <a:bodyPr/>
          <a:lstStyle/>
          <a:p>
            <a:fld id="{B74D148D-F629-406D-AD79-90827087E39A}" type="datetime1">
              <a:t>5/29/2024</a:t>
            </a:fld>
            <a:endParaRPr lang="en-US" dirty="0"/>
          </a:p>
        </p:txBody>
      </p:sp>
      <p:sp>
        <p:nvSpPr>
          <p:cNvPr id="5" name="Footer Placeholder 4">
            <a:extLst>
              <a:ext uri="{FF2B5EF4-FFF2-40B4-BE49-F238E27FC236}">
                <a16:creationId xmlns:a16="http://schemas.microsoft.com/office/drawing/2014/main" id="{A64A81F6-1A6C-B4F2-90CD-E66E45DADAA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CB31374-3747-0FD8-666E-F4438B6E0E8C}"/>
              </a:ext>
            </a:extLst>
          </p:cNvPr>
          <p:cNvSpPr>
            <a:spLocks noGrp="1"/>
          </p:cNvSpPr>
          <p:nvPr>
            <p:ph type="sldNum" sz="quarter" idx="12"/>
          </p:nvPr>
        </p:nvSpPr>
        <p:spPr/>
        <p:txBody>
          <a:bodyPr/>
          <a:lstStyle/>
          <a:p>
            <a:fld id="{A65A5C87-DF58-40C8-B092-1DE63DB4547E}" type="slidenum">
              <a:rPr lang="en-US" dirty="0"/>
              <a:t>17</a:t>
            </a:fld>
            <a:endParaRPr lang="en-US" dirty="0"/>
          </a:p>
        </p:txBody>
      </p:sp>
    </p:spTree>
    <p:extLst>
      <p:ext uri="{BB962C8B-B14F-4D97-AF65-F5344CB8AC3E}">
        <p14:creationId xmlns:p14="http://schemas.microsoft.com/office/powerpoint/2010/main" val="16677441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4D14C3-57FE-3CC3-BFCE-D3FA4B55FD9F}"/>
              </a:ext>
            </a:extLst>
          </p:cNvPr>
          <p:cNvSpPr>
            <a:spLocks noGrp="1"/>
          </p:cNvSpPr>
          <p:nvPr>
            <p:ph type="title"/>
          </p:nvPr>
        </p:nvSpPr>
        <p:spPr/>
        <p:txBody>
          <a:bodyPr/>
          <a:lstStyle/>
          <a:p>
            <a:r>
              <a:rPr lang="en-US" dirty="0"/>
              <a:t>Application of </a:t>
            </a:r>
            <a:r>
              <a:rPr lang="en-US" dirty="0" err="1"/>
              <a:t>LightGB</a:t>
            </a:r>
            <a:r>
              <a:rPr lang="en-US" dirty="0"/>
              <a:t>:-</a:t>
            </a:r>
          </a:p>
        </p:txBody>
      </p:sp>
      <p:pic>
        <p:nvPicPr>
          <p:cNvPr id="7" name="Content Placeholder 6" descr="A group of people with different facial features&#10;&#10;Description automatically generated">
            <a:extLst>
              <a:ext uri="{FF2B5EF4-FFF2-40B4-BE49-F238E27FC236}">
                <a16:creationId xmlns:a16="http://schemas.microsoft.com/office/drawing/2014/main" id="{CC563B00-2571-F88C-AEB0-8891A31B85FC}"/>
              </a:ext>
            </a:extLst>
          </p:cNvPr>
          <p:cNvPicPr>
            <a:picLocks noGrp="1" noChangeAspect="1"/>
          </p:cNvPicPr>
          <p:nvPr>
            <p:ph idx="1"/>
          </p:nvPr>
        </p:nvPicPr>
        <p:blipFill>
          <a:blip r:embed="rId2"/>
          <a:stretch>
            <a:fillRect/>
          </a:stretch>
        </p:blipFill>
        <p:spPr>
          <a:xfrm>
            <a:off x="2791414" y="2278103"/>
            <a:ext cx="6096000" cy="3429000"/>
          </a:xfrm>
        </p:spPr>
      </p:pic>
      <p:sp>
        <p:nvSpPr>
          <p:cNvPr id="4" name="Date Placeholder 3">
            <a:extLst>
              <a:ext uri="{FF2B5EF4-FFF2-40B4-BE49-F238E27FC236}">
                <a16:creationId xmlns:a16="http://schemas.microsoft.com/office/drawing/2014/main" id="{24372DFF-E6A3-14D2-180B-2A83BADD257E}"/>
              </a:ext>
            </a:extLst>
          </p:cNvPr>
          <p:cNvSpPr>
            <a:spLocks noGrp="1"/>
          </p:cNvSpPr>
          <p:nvPr>
            <p:ph type="dt" sz="half" idx="10"/>
          </p:nvPr>
        </p:nvSpPr>
        <p:spPr/>
        <p:txBody>
          <a:bodyPr/>
          <a:lstStyle/>
          <a:p>
            <a:fld id="{2A571A2C-6CC5-48A7-9EEB-26ABADFD6C55}" type="datetime1">
              <a:t>5/29/2024</a:t>
            </a:fld>
            <a:endParaRPr lang="en-US" dirty="0"/>
          </a:p>
        </p:txBody>
      </p:sp>
      <p:sp>
        <p:nvSpPr>
          <p:cNvPr id="5" name="Footer Placeholder 4">
            <a:extLst>
              <a:ext uri="{FF2B5EF4-FFF2-40B4-BE49-F238E27FC236}">
                <a16:creationId xmlns:a16="http://schemas.microsoft.com/office/drawing/2014/main" id="{2D825ECD-5F36-D596-6BB9-B1CB967539C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3343733-83F0-E93F-0719-6AC2BA73DE0F}"/>
              </a:ext>
            </a:extLst>
          </p:cNvPr>
          <p:cNvSpPr>
            <a:spLocks noGrp="1"/>
          </p:cNvSpPr>
          <p:nvPr>
            <p:ph type="sldNum" sz="quarter" idx="12"/>
          </p:nvPr>
        </p:nvSpPr>
        <p:spPr/>
        <p:txBody>
          <a:bodyPr/>
          <a:lstStyle/>
          <a:p>
            <a:fld id="{A65A5C87-DF58-40C8-B092-1DE63DB4547E}" type="slidenum">
              <a:rPr lang="en-US" dirty="0"/>
              <a:t>18</a:t>
            </a:fld>
            <a:endParaRPr lang="en-US" dirty="0"/>
          </a:p>
        </p:txBody>
      </p:sp>
    </p:spTree>
    <p:extLst>
      <p:ext uri="{BB962C8B-B14F-4D97-AF65-F5344CB8AC3E}">
        <p14:creationId xmlns:p14="http://schemas.microsoft.com/office/powerpoint/2010/main" val="21422948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97BAE3-88E8-862F-E131-79271C755B63}"/>
              </a:ext>
            </a:extLst>
          </p:cNvPr>
          <p:cNvSpPr>
            <a:spLocks noGrp="1"/>
          </p:cNvSpPr>
          <p:nvPr>
            <p:ph type="title"/>
          </p:nvPr>
        </p:nvSpPr>
        <p:spPr/>
        <p:txBody>
          <a:bodyPr>
            <a:normAutofit/>
          </a:bodyPr>
          <a:lstStyle/>
          <a:p>
            <a:r>
              <a:rPr lang="en-US" sz="5400" dirty="0"/>
              <a:t>TYPES OF BOOSTING:</a:t>
            </a:r>
          </a:p>
        </p:txBody>
      </p:sp>
      <p:sp>
        <p:nvSpPr>
          <p:cNvPr id="3" name="Content Placeholder 2">
            <a:extLst>
              <a:ext uri="{FF2B5EF4-FFF2-40B4-BE49-F238E27FC236}">
                <a16:creationId xmlns:a16="http://schemas.microsoft.com/office/drawing/2014/main" id="{F4D08D10-C6E7-A58F-254F-B42104BA5633}"/>
              </a:ext>
            </a:extLst>
          </p:cNvPr>
          <p:cNvSpPr>
            <a:spLocks noGrp="1"/>
          </p:cNvSpPr>
          <p:nvPr>
            <p:ph idx="1"/>
          </p:nvPr>
        </p:nvSpPr>
        <p:spPr/>
        <p:txBody>
          <a:bodyPr vert="horz" lIns="91440" tIns="45720" rIns="91440" bIns="45720" rtlCol="0" anchor="t">
            <a:normAutofit/>
          </a:bodyPr>
          <a:lstStyle/>
          <a:p>
            <a:pPr>
              <a:buFont typeface="Wingdings" panose="020B0604020202020204" pitchFamily="34" charset="0"/>
              <a:buChar char="Ø"/>
            </a:pPr>
            <a:r>
              <a:rPr lang="en-US" dirty="0">
                <a:solidFill>
                  <a:srgbClr val="161616"/>
                </a:solidFill>
                <a:latin typeface="Calibri"/>
                <a:ea typeface="+mn-lt"/>
                <a:cs typeface="+mn-lt"/>
              </a:rPr>
              <a:t>Adaptive boosting or </a:t>
            </a:r>
            <a:r>
              <a:rPr lang="en-US" err="1">
                <a:solidFill>
                  <a:srgbClr val="161616"/>
                </a:solidFill>
                <a:latin typeface="Calibri"/>
                <a:ea typeface="+mn-lt"/>
                <a:cs typeface="+mn-lt"/>
              </a:rPr>
              <a:t>AdaBoos</a:t>
            </a:r>
            <a:endParaRPr lang="en-US">
              <a:solidFill>
                <a:srgbClr val="161616"/>
              </a:solidFill>
              <a:latin typeface="Calibri"/>
              <a:ea typeface="+mn-lt"/>
              <a:cs typeface="+mn-lt"/>
            </a:endParaRPr>
          </a:p>
          <a:p>
            <a:pPr>
              <a:buFont typeface="Wingdings" panose="020B0604020202020204" pitchFamily="34" charset="0"/>
              <a:buChar char="Ø"/>
            </a:pPr>
            <a:r>
              <a:rPr lang="en-US" dirty="0">
                <a:solidFill>
                  <a:srgbClr val="161616"/>
                </a:solidFill>
                <a:latin typeface="Calibri"/>
                <a:ea typeface="+mn-lt"/>
                <a:cs typeface="+mn-lt"/>
              </a:rPr>
              <a:t>Extreme gradient boosting or </a:t>
            </a:r>
            <a:r>
              <a:rPr lang="en-US" err="1">
                <a:solidFill>
                  <a:srgbClr val="161616"/>
                </a:solidFill>
                <a:latin typeface="Calibri"/>
                <a:ea typeface="+mn-lt"/>
                <a:cs typeface="+mn-lt"/>
              </a:rPr>
              <a:t>XGBoost</a:t>
            </a:r>
            <a:endParaRPr lang="en-US">
              <a:solidFill>
                <a:srgbClr val="161616"/>
              </a:solidFill>
              <a:latin typeface="Calibri"/>
              <a:ea typeface="+mn-lt"/>
              <a:cs typeface="+mn-lt"/>
            </a:endParaRPr>
          </a:p>
          <a:p>
            <a:pPr>
              <a:buFont typeface="Wingdings" panose="020B0604020202020204" pitchFamily="34" charset="0"/>
              <a:buChar char="Ø"/>
            </a:pPr>
            <a:r>
              <a:rPr lang="en-US" dirty="0">
                <a:solidFill>
                  <a:srgbClr val="161616"/>
                </a:solidFill>
                <a:latin typeface="Calibri"/>
                <a:ea typeface="Calibri"/>
                <a:cs typeface="Calibri"/>
              </a:rPr>
              <a:t>LG or light Boost</a:t>
            </a:r>
          </a:p>
        </p:txBody>
      </p:sp>
    </p:spTree>
    <p:extLst>
      <p:ext uri="{BB962C8B-B14F-4D97-AF65-F5344CB8AC3E}">
        <p14:creationId xmlns:p14="http://schemas.microsoft.com/office/powerpoint/2010/main" val="22230628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8FEF62-C590-5CEA-1F25-8886DBCADDDC}"/>
              </a:ext>
            </a:extLst>
          </p:cNvPr>
          <p:cNvSpPr>
            <a:spLocks noGrp="1"/>
          </p:cNvSpPr>
          <p:nvPr>
            <p:ph type="title"/>
          </p:nvPr>
        </p:nvSpPr>
        <p:spPr>
          <a:xfrm>
            <a:off x="824345" y="495305"/>
            <a:ext cx="10515600" cy="1325563"/>
          </a:xfrm>
        </p:spPr>
        <p:txBody>
          <a:bodyPr/>
          <a:lstStyle/>
          <a:p>
            <a:pPr>
              <a:spcBef>
                <a:spcPts val="1000"/>
              </a:spcBef>
            </a:pPr>
            <a:r>
              <a:rPr lang="en-US" sz="5400" dirty="0">
                <a:solidFill>
                  <a:srgbClr val="161616"/>
                </a:solidFill>
                <a:latin typeface="Aptos Display"/>
                <a:ea typeface="Calibri"/>
                <a:cs typeface="Calibri"/>
              </a:rPr>
              <a:t>Adaptive boosting or AdaBoos</a:t>
            </a:r>
            <a:endParaRPr lang="en-US" sz="5400" dirty="0">
              <a:latin typeface="Aptos Display"/>
              <a:ea typeface="Calibri"/>
              <a:cs typeface="Calibri"/>
            </a:endParaRPr>
          </a:p>
        </p:txBody>
      </p:sp>
      <p:sp>
        <p:nvSpPr>
          <p:cNvPr id="3" name="Content Placeholder 2">
            <a:extLst>
              <a:ext uri="{FF2B5EF4-FFF2-40B4-BE49-F238E27FC236}">
                <a16:creationId xmlns:a16="http://schemas.microsoft.com/office/drawing/2014/main" id="{614E5ED9-33F3-C11D-BFF4-7AE6DE1C713D}"/>
              </a:ext>
            </a:extLst>
          </p:cNvPr>
          <p:cNvSpPr>
            <a:spLocks noGrp="1"/>
          </p:cNvSpPr>
          <p:nvPr>
            <p:ph idx="1"/>
          </p:nvPr>
        </p:nvSpPr>
        <p:spPr/>
        <p:txBody>
          <a:bodyPr vert="horz" lIns="91440" tIns="45720" rIns="91440" bIns="45720" rtlCol="0" anchor="t">
            <a:normAutofit/>
          </a:bodyPr>
          <a:lstStyle/>
          <a:p>
            <a:r>
              <a:rPr lang="en-US" dirty="0">
                <a:solidFill>
                  <a:srgbClr val="222832"/>
                </a:solidFill>
                <a:latin typeface="Calibri"/>
                <a:ea typeface="+mn-lt"/>
                <a:cs typeface="+mn-lt"/>
              </a:rPr>
              <a:t>An AdaBoost [1] regressor is a meta-estimator that begins by fitting a regressor on the original dataset and then fits additional copies of the regressor on the same dataset but where the weights of instances are adjusted according to the error of the current prediction. As such, subsequent regressors focus more on difficult cases.</a:t>
            </a:r>
          </a:p>
          <a:p>
            <a:pPr marL="0" indent="0">
              <a:buNone/>
            </a:pPr>
            <a:endParaRPr lang="en-US" dirty="0">
              <a:solidFill>
                <a:srgbClr val="000000"/>
              </a:solidFill>
              <a:latin typeface="Calibri"/>
              <a:ea typeface="Calibri"/>
              <a:cs typeface="Calibri"/>
            </a:endParaRPr>
          </a:p>
          <a:p>
            <a:pPr marL="0" indent="0">
              <a:buNone/>
            </a:pPr>
            <a:r>
              <a:rPr lang="en-US" dirty="0">
                <a:solidFill>
                  <a:srgbClr val="000000"/>
                </a:solidFill>
                <a:latin typeface="Calibri"/>
                <a:ea typeface="Calibri"/>
                <a:cs typeface="Calibri"/>
              </a:rPr>
              <a:t>  The function name to use in algorithm:</a:t>
            </a:r>
            <a:endParaRPr lang="en-US" dirty="0"/>
          </a:p>
          <a:p>
            <a:pPr marL="0" indent="0">
              <a:buNone/>
            </a:pPr>
            <a:r>
              <a:rPr lang="en-US" sz="2400" b="1" dirty="0">
                <a:solidFill>
                  <a:srgbClr val="204A87"/>
                </a:solidFill>
                <a:latin typeface="Consolas"/>
                <a:ea typeface="Calibri"/>
                <a:cs typeface="Calibri"/>
              </a:rPr>
              <a:t>     from</a:t>
            </a:r>
            <a:r>
              <a:rPr lang="en-US" sz="2400" dirty="0">
                <a:solidFill>
                  <a:srgbClr val="222832"/>
                </a:solidFill>
                <a:latin typeface="Consolas"/>
                <a:ea typeface="Calibri"/>
                <a:cs typeface="Calibri"/>
              </a:rPr>
              <a:t> </a:t>
            </a:r>
            <a:r>
              <a:rPr lang="en-US" sz="2400" dirty="0" err="1">
                <a:solidFill>
                  <a:srgbClr val="000000"/>
                </a:solidFill>
                <a:latin typeface="Consolas"/>
                <a:ea typeface="Calibri"/>
                <a:cs typeface="Calibri"/>
              </a:rPr>
              <a:t>sklearn.ensemble</a:t>
            </a:r>
            <a:r>
              <a:rPr lang="en-US" sz="2400" dirty="0">
                <a:solidFill>
                  <a:srgbClr val="222832"/>
                </a:solidFill>
                <a:latin typeface="Consolas"/>
                <a:ea typeface="Calibri"/>
                <a:cs typeface="Calibri"/>
              </a:rPr>
              <a:t> </a:t>
            </a:r>
            <a:r>
              <a:rPr lang="en-US" sz="2400" b="1" dirty="0">
                <a:solidFill>
                  <a:srgbClr val="204A87"/>
                </a:solidFill>
                <a:latin typeface="Consolas"/>
                <a:ea typeface="Calibri"/>
                <a:cs typeface="Calibri"/>
              </a:rPr>
              <a:t>import</a:t>
            </a:r>
            <a:r>
              <a:rPr lang="en-US" sz="2400" dirty="0">
                <a:solidFill>
                  <a:srgbClr val="222832"/>
                </a:solidFill>
                <a:latin typeface="Consolas"/>
                <a:ea typeface="Calibri"/>
                <a:cs typeface="Calibri"/>
              </a:rPr>
              <a:t> </a:t>
            </a:r>
            <a:r>
              <a:rPr lang="en-US" sz="2400" dirty="0" err="1">
                <a:solidFill>
                  <a:srgbClr val="000000"/>
                </a:solidFill>
                <a:latin typeface="Consolas"/>
                <a:ea typeface="Calibri"/>
                <a:cs typeface="Calibri"/>
              </a:rPr>
              <a:t>AdaBoostRegressor</a:t>
            </a:r>
            <a:endParaRPr lang="en-US" sz="2400" dirty="0">
              <a:solidFill>
                <a:srgbClr val="222832"/>
              </a:solidFill>
              <a:latin typeface="Aptos"/>
              <a:ea typeface="Calibri"/>
              <a:cs typeface="Calibri"/>
            </a:endParaRPr>
          </a:p>
        </p:txBody>
      </p:sp>
    </p:spTree>
    <p:extLst>
      <p:ext uri="{BB962C8B-B14F-4D97-AF65-F5344CB8AC3E}">
        <p14:creationId xmlns:p14="http://schemas.microsoft.com/office/powerpoint/2010/main" val="32227740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FA222D-CBC4-B2C2-925C-7E12035C63E7}"/>
              </a:ext>
            </a:extLst>
          </p:cNvPr>
          <p:cNvSpPr>
            <a:spLocks noGrp="1"/>
          </p:cNvSpPr>
          <p:nvPr>
            <p:ph type="title"/>
          </p:nvPr>
        </p:nvSpPr>
        <p:spPr/>
        <p:txBody>
          <a:bodyPr/>
          <a:lstStyle/>
          <a:p>
            <a:r>
              <a:rPr lang="en-US" sz="5400" dirty="0"/>
              <a:t>The working process of </a:t>
            </a:r>
            <a:r>
              <a:rPr lang="en-US" sz="5400" err="1"/>
              <a:t>ada</a:t>
            </a:r>
            <a:r>
              <a:rPr lang="en-US" sz="5400" dirty="0"/>
              <a:t> boost:-</a:t>
            </a:r>
          </a:p>
        </p:txBody>
      </p:sp>
      <p:pic>
        <p:nvPicPr>
          <p:cNvPr id="4" name="Content Placeholder 3">
            <a:extLst>
              <a:ext uri="{FF2B5EF4-FFF2-40B4-BE49-F238E27FC236}">
                <a16:creationId xmlns:a16="http://schemas.microsoft.com/office/drawing/2014/main" id="{5C280DC9-1713-14E9-1BAB-CE05D8693A70}"/>
              </a:ext>
            </a:extLst>
          </p:cNvPr>
          <p:cNvPicPr>
            <a:picLocks noGrp="1" noChangeAspect="1"/>
          </p:cNvPicPr>
          <p:nvPr>
            <p:ph idx="1"/>
          </p:nvPr>
        </p:nvPicPr>
        <p:blipFill>
          <a:blip r:embed="rId2"/>
          <a:stretch>
            <a:fillRect/>
          </a:stretch>
        </p:blipFill>
        <p:spPr>
          <a:xfrm>
            <a:off x="3564342" y="2478088"/>
            <a:ext cx="5271278" cy="3694112"/>
          </a:xfrm>
        </p:spPr>
      </p:pic>
    </p:spTree>
    <p:extLst>
      <p:ext uri="{BB962C8B-B14F-4D97-AF65-F5344CB8AC3E}">
        <p14:creationId xmlns:p14="http://schemas.microsoft.com/office/powerpoint/2010/main" val="25740570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9D1CE36-F8DE-CA4F-33DC-0D1A1BEC2F20}"/>
              </a:ext>
            </a:extLst>
          </p:cNvPr>
          <p:cNvSpPr>
            <a:spLocks noGrp="1"/>
          </p:cNvSpPr>
          <p:nvPr>
            <p:ph type="dt" sz="half" idx="10"/>
          </p:nvPr>
        </p:nvSpPr>
        <p:spPr/>
        <p:txBody>
          <a:bodyPr/>
          <a:lstStyle/>
          <a:p>
            <a:fld id="{7E737A6F-2865-4991-806A-03DBFC8E884A}" type="datetime1">
              <a:t>5/29/2024</a:t>
            </a:fld>
            <a:endParaRPr lang="en-US" dirty="0"/>
          </a:p>
        </p:txBody>
      </p:sp>
      <p:sp>
        <p:nvSpPr>
          <p:cNvPr id="5" name="Footer Placeholder 4">
            <a:extLst>
              <a:ext uri="{FF2B5EF4-FFF2-40B4-BE49-F238E27FC236}">
                <a16:creationId xmlns:a16="http://schemas.microsoft.com/office/drawing/2014/main" id="{C38D37BC-BDB0-D80F-C6C1-E3D781F3BE0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6C5E5B5-3024-6AC9-AC2A-AC4CF9FDBA98}"/>
              </a:ext>
            </a:extLst>
          </p:cNvPr>
          <p:cNvSpPr>
            <a:spLocks noGrp="1"/>
          </p:cNvSpPr>
          <p:nvPr>
            <p:ph type="sldNum" sz="quarter" idx="12"/>
          </p:nvPr>
        </p:nvSpPr>
        <p:spPr/>
        <p:txBody>
          <a:bodyPr/>
          <a:lstStyle/>
          <a:p>
            <a:fld id="{A65A5C87-DF58-40C8-B092-1DE63DB4547E}" type="slidenum">
              <a:rPr lang="en-US" dirty="0"/>
              <a:t>5</a:t>
            </a:fld>
            <a:endParaRPr lang="en-US" dirty="0"/>
          </a:p>
        </p:txBody>
      </p:sp>
      <p:pic>
        <p:nvPicPr>
          <p:cNvPr id="7" name="Picture 6" descr="A diagram of a classifier&#10;&#10;Description automatically generated">
            <a:extLst>
              <a:ext uri="{FF2B5EF4-FFF2-40B4-BE49-F238E27FC236}">
                <a16:creationId xmlns:a16="http://schemas.microsoft.com/office/drawing/2014/main" id="{9B19B4DE-016E-4891-3B31-65F9F6A2793D}"/>
              </a:ext>
            </a:extLst>
          </p:cNvPr>
          <p:cNvPicPr>
            <a:picLocks noChangeAspect="1"/>
          </p:cNvPicPr>
          <p:nvPr/>
        </p:nvPicPr>
        <p:blipFill>
          <a:blip r:embed="rId2"/>
          <a:stretch>
            <a:fillRect/>
          </a:stretch>
        </p:blipFill>
        <p:spPr>
          <a:xfrm>
            <a:off x="3046761" y="886691"/>
            <a:ext cx="5572005" cy="4599709"/>
          </a:xfrm>
          <a:prstGeom prst="rect">
            <a:avLst/>
          </a:prstGeom>
        </p:spPr>
      </p:pic>
    </p:spTree>
    <p:extLst>
      <p:ext uri="{BB962C8B-B14F-4D97-AF65-F5344CB8AC3E}">
        <p14:creationId xmlns:p14="http://schemas.microsoft.com/office/powerpoint/2010/main" val="21887694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019FCE0-E03E-CB8A-3E15-695BC5468A5B}"/>
              </a:ext>
            </a:extLst>
          </p:cNvPr>
          <p:cNvSpPr>
            <a:spLocks noGrp="1"/>
          </p:cNvSpPr>
          <p:nvPr>
            <p:ph type="title"/>
          </p:nvPr>
        </p:nvSpPr>
        <p:spPr/>
        <p:txBody>
          <a:bodyPr/>
          <a:lstStyle/>
          <a:p>
            <a:r>
              <a:rPr lang="en-US" dirty="0"/>
              <a:t>Advantages of Ada boost:</a:t>
            </a:r>
          </a:p>
        </p:txBody>
      </p:sp>
      <p:sp>
        <p:nvSpPr>
          <p:cNvPr id="5" name="Content Placeholder 4">
            <a:extLst>
              <a:ext uri="{FF2B5EF4-FFF2-40B4-BE49-F238E27FC236}">
                <a16:creationId xmlns:a16="http://schemas.microsoft.com/office/drawing/2014/main" id="{390EA77F-86DE-05AA-3D72-4B7DD8DB6600}"/>
              </a:ext>
            </a:extLst>
          </p:cNvPr>
          <p:cNvSpPr>
            <a:spLocks noGrp="1"/>
          </p:cNvSpPr>
          <p:nvPr>
            <p:ph idx="1"/>
          </p:nvPr>
        </p:nvSpPr>
        <p:spPr/>
        <p:txBody>
          <a:bodyPr vert="horz" lIns="91440" tIns="45720" rIns="91440" bIns="45720" rtlCol="0" anchor="t">
            <a:normAutofit/>
          </a:bodyPr>
          <a:lstStyle/>
          <a:p>
            <a:pPr marL="514350" indent="-514350">
              <a:buAutoNum type="arabicPeriod"/>
            </a:pPr>
            <a:r>
              <a:rPr lang="en-US" dirty="0">
                <a:latin typeface="Calibri"/>
                <a:ea typeface="Calibri"/>
                <a:cs typeface="Calibri"/>
              </a:rPr>
              <a:t>AdaBoost can effectively combine multiple weak classifiers to create a strong classifier with high accuracy.</a:t>
            </a:r>
          </a:p>
          <a:p>
            <a:pPr marL="514350" indent="-514350">
              <a:buAutoNum type="arabicPeriod"/>
            </a:pPr>
            <a:r>
              <a:rPr lang="en-US" dirty="0">
                <a:latin typeface="Calibri"/>
                <a:ea typeface="Calibri"/>
                <a:cs typeface="Calibri"/>
              </a:rPr>
              <a:t>It can handle complex datasets and capture intricate patterns by iteratively adapting to difficult examples.</a:t>
            </a:r>
          </a:p>
          <a:p>
            <a:pPr marL="514350" indent="-514350">
              <a:buAutoNum type="arabicPeriod"/>
            </a:pPr>
            <a:r>
              <a:rPr lang="en-US" dirty="0">
                <a:latin typeface="Calibri"/>
                <a:ea typeface="Calibri"/>
                <a:cs typeface="Calibri"/>
              </a:rPr>
              <a:t>AdaBoost is versatile algorithm that can work with different types of base classifiers, allowing flexibility in modelling.</a:t>
            </a:r>
          </a:p>
        </p:txBody>
      </p:sp>
    </p:spTree>
    <p:extLst>
      <p:ext uri="{BB962C8B-B14F-4D97-AF65-F5344CB8AC3E}">
        <p14:creationId xmlns:p14="http://schemas.microsoft.com/office/powerpoint/2010/main" val="9412668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F3A2C4-B4D7-A314-CCAE-1845429F2B18}"/>
              </a:ext>
            </a:extLst>
          </p:cNvPr>
          <p:cNvSpPr>
            <a:spLocks noGrp="1"/>
          </p:cNvSpPr>
          <p:nvPr>
            <p:ph type="title"/>
          </p:nvPr>
        </p:nvSpPr>
        <p:spPr/>
        <p:txBody>
          <a:bodyPr>
            <a:normAutofit/>
          </a:bodyPr>
          <a:lstStyle/>
          <a:p>
            <a:r>
              <a:rPr lang="en-US" sz="5400" dirty="0"/>
              <a:t>Disadvantages of Ada boost:</a:t>
            </a:r>
          </a:p>
        </p:txBody>
      </p:sp>
      <p:sp>
        <p:nvSpPr>
          <p:cNvPr id="3" name="Content Placeholder 2">
            <a:extLst>
              <a:ext uri="{FF2B5EF4-FFF2-40B4-BE49-F238E27FC236}">
                <a16:creationId xmlns:a16="http://schemas.microsoft.com/office/drawing/2014/main" id="{67D2BB0D-670D-B711-732C-A09AB763BD2B}"/>
              </a:ext>
            </a:extLst>
          </p:cNvPr>
          <p:cNvSpPr>
            <a:spLocks noGrp="1"/>
          </p:cNvSpPr>
          <p:nvPr>
            <p:ph idx="1"/>
          </p:nvPr>
        </p:nvSpPr>
        <p:spPr/>
        <p:txBody>
          <a:bodyPr vert="horz" lIns="91440" tIns="45720" rIns="91440" bIns="45720" rtlCol="0" anchor="t">
            <a:noAutofit/>
          </a:bodyPr>
          <a:lstStyle/>
          <a:p>
            <a:pPr marL="514350" indent="-514350">
              <a:buAutoNum type="arabicPeriod"/>
            </a:pPr>
            <a:r>
              <a:rPr lang="en-US" sz="2400" dirty="0">
                <a:latin typeface="Calibri"/>
                <a:ea typeface="Calibri"/>
                <a:cs typeface="Calibri"/>
              </a:rPr>
              <a:t>AdaBoost can be sensitive to outliers and noisy data, negatively impacting its performance.</a:t>
            </a:r>
          </a:p>
          <a:p>
            <a:pPr marL="514350" indent="-514350">
              <a:buAutoNum type="arabicPeriod"/>
            </a:pPr>
            <a:r>
              <a:rPr lang="en-US" sz="2400" dirty="0">
                <a:latin typeface="Calibri"/>
                <a:ea typeface="Calibri"/>
                <a:cs typeface="Calibri"/>
              </a:rPr>
              <a:t>The training process of AdaBoost can be computationally intensive, especially when dealing with large datasets or a large number of weak classifiers.</a:t>
            </a:r>
          </a:p>
          <a:p>
            <a:pPr marL="514350" indent="-514350">
              <a:buAutoNum type="arabicPeriod"/>
            </a:pPr>
            <a:r>
              <a:rPr lang="en-US" sz="2400" dirty="0">
                <a:latin typeface="Calibri"/>
                <a:ea typeface="Calibri"/>
                <a:cs typeface="Calibri"/>
              </a:rPr>
              <a:t>AdaBoost may struggle with imbalanced datasets where one class has significantly more samples than the other. Additional techniques.</a:t>
            </a:r>
          </a:p>
        </p:txBody>
      </p:sp>
    </p:spTree>
    <p:extLst>
      <p:ext uri="{BB962C8B-B14F-4D97-AF65-F5344CB8AC3E}">
        <p14:creationId xmlns:p14="http://schemas.microsoft.com/office/powerpoint/2010/main" val="26379064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024B45-9369-C41D-8DCF-B883F2E5FCDB}"/>
              </a:ext>
            </a:extLst>
          </p:cNvPr>
          <p:cNvSpPr>
            <a:spLocks noGrp="1"/>
          </p:cNvSpPr>
          <p:nvPr>
            <p:ph type="title"/>
          </p:nvPr>
        </p:nvSpPr>
        <p:spPr/>
        <p:txBody>
          <a:bodyPr/>
          <a:lstStyle/>
          <a:p>
            <a:r>
              <a:rPr lang="en-US" sz="5400" dirty="0"/>
              <a:t>Application of </a:t>
            </a:r>
            <a:r>
              <a:rPr lang="en-US" sz="5400" dirty="0" err="1"/>
              <a:t>adaBoost</a:t>
            </a:r>
            <a:r>
              <a:rPr lang="en-US" sz="5400" dirty="0"/>
              <a:t>:-</a:t>
            </a:r>
            <a:endParaRPr lang="en-US" dirty="0"/>
          </a:p>
        </p:txBody>
      </p:sp>
      <p:pic>
        <p:nvPicPr>
          <p:cNvPr id="4" name="Content Placeholder 3" descr="A hexagons with text and icons&#10;&#10;Description automatically generated">
            <a:extLst>
              <a:ext uri="{FF2B5EF4-FFF2-40B4-BE49-F238E27FC236}">
                <a16:creationId xmlns:a16="http://schemas.microsoft.com/office/drawing/2014/main" id="{4AB0C57A-E1EB-00BC-7795-8CBAD9E87B2A}"/>
              </a:ext>
            </a:extLst>
          </p:cNvPr>
          <p:cNvPicPr>
            <a:picLocks noGrp="1" noChangeAspect="1"/>
          </p:cNvPicPr>
          <p:nvPr>
            <p:ph idx="1"/>
          </p:nvPr>
        </p:nvPicPr>
        <p:blipFill>
          <a:blip r:embed="rId2"/>
          <a:stretch>
            <a:fillRect/>
          </a:stretch>
        </p:blipFill>
        <p:spPr>
          <a:xfrm>
            <a:off x="3120504" y="2478088"/>
            <a:ext cx="6158954" cy="3694112"/>
          </a:xfrm>
        </p:spPr>
      </p:pic>
    </p:spTree>
    <p:extLst>
      <p:ext uri="{BB962C8B-B14F-4D97-AF65-F5344CB8AC3E}">
        <p14:creationId xmlns:p14="http://schemas.microsoft.com/office/powerpoint/2010/main" val="20943688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318EA-7C12-0853-15E4-B17B4580BF8D}"/>
              </a:ext>
            </a:extLst>
          </p:cNvPr>
          <p:cNvSpPr>
            <a:spLocks noGrp="1"/>
          </p:cNvSpPr>
          <p:nvPr>
            <p:ph type="title"/>
          </p:nvPr>
        </p:nvSpPr>
        <p:spPr/>
        <p:txBody>
          <a:bodyPr vert="horz" lIns="91440" tIns="45720" rIns="91440" bIns="45720" rtlCol="0" anchor="ctr">
            <a:noAutofit/>
          </a:bodyPr>
          <a:lstStyle/>
          <a:p>
            <a:r>
              <a:rPr lang="en-US" sz="4400" b="1" baseline="0" dirty="0">
                <a:solidFill>
                  <a:srgbClr val="161616"/>
                </a:solidFill>
                <a:latin typeface="Aptos Display"/>
                <a:ea typeface="Arial"/>
                <a:cs typeface="Arial"/>
              </a:rPr>
              <a:t>Extreme gradient boosting or </a:t>
            </a:r>
            <a:r>
              <a:rPr lang="en-US" sz="4400" b="1" baseline="0" err="1">
                <a:solidFill>
                  <a:srgbClr val="161616"/>
                </a:solidFill>
                <a:latin typeface="Aptos Display"/>
                <a:ea typeface="Arial"/>
                <a:cs typeface="Arial"/>
              </a:rPr>
              <a:t>XGBoost</a:t>
            </a:r>
            <a:r>
              <a:rPr lang="en-US" sz="4400" b="1" dirty="0">
                <a:latin typeface="Aptos Display"/>
                <a:ea typeface="Arial"/>
                <a:cs typeface="Arial"/>
              </a:rPr>
              <a:t>​:-</a:t>
            </a:r>
            <a:endParaRPr lang="en-US" sz="4400" b="1">
              <a:latin typeface="Aptos Display"/>
            </a:endParaRPr>
          </a:p>
        </p:txBody>
      </p:sp>
      <p:sp>
        <p:nvSpPr>
          <p:cNvPr id="3" name="Content Placeholder 2">
            <a:extLst>
              <a:ext uri="{FF2B5EF4-FFF2-40B4-BE49-F238E27FC236}">
                <a16:creationId xmlns:a16="http://schemas.microsoft.com/office/drawing/2014/main" id="{A7E780E4-2652-6502-95FB-5C988C108E49}"/>
              </a:ext>
            </a:extLst>
          </p:cNvPr>
          <p:cNvSpPr>
            <a:spLocks noGrp="1"/>
          </p:cNvSpPr>
          <p:nvPr>
            <p:ph idx="1"/>
          </p:nvPr>
        </p:nvSpPr>
        <p:spPr/>
        <p:txBody>
          <a:bodyPr vert="horz" lIns="91440" tIns="45720" rIns="91440" bIns="45720" rtlCol="0" anchor="t">
            <a:normAutofit/>
          </a:bodyPr>
          <a:lstStyle/>
          <a:p>
            <a:pPr marL="0" indent="0">
              <a:buNone/>
            </a:pPr>
            <a:r>
              <a:rPr lang="en-US" dirty="0" err="1">
                <a:solidFill>
                  <a:srgbClr val="000000"/>
                </a:solidFill>
                <a:latin typeface="Calibri"/>
                <a:ea typeface="+mn-lt"/>
                <a:cs typeface="+mn-lt"/>
              </a:rPr>
              <a:t>XGBoost</a:t>
            </a:r>
            <a:r>
              <a:rPr lang="en-US" dirty="0">
                <a:solidFill>
                  <a:srgbClr val="000000"/>
                </a:solidFill>
                <a:latin typeface="Calibri"/>
                <a:ea typeface="+mn-lt"/>
                <a:cs typeface="+mn-lt"/>
              </a:rPr>
              <a:t> is an optimized distributed gradient boosting library designed to be highly efficient, flexible and portable. It implements machine learning algorithms under the Gradient Boosting framework. </a:t>
            </a:r>
            <a:r>
              <a:rPr lang="en-US" dirty="0" err="1">
                <a:solidFill>
                  <a:srgbClr val="000000"/>
                </a:solidFill>
                <a:latin typeface="Calibri"/>
                <a:ea typeface="+mn-lt"/>
                <a:cs typeface="+mn-lt"/>
              </a:rPr>
              <a:t>XGBoost</a:t>
            </a:r>
            <a:r>
              <a:rPr lang="en-US" dirty="0">
                <a:solidFill>
                  <a:srgbClr val="000000"/>
                </a:solidFill>
                <a:latin typeface="Calibri"/>
                <a:ea typeface="+mn-lt"/>
                <a:cs typeface="+mn-lt"/>
              </a:rPr>
              <a:t> provides a parallel tree boosting that solve many data science problems in a fast and accurate way.</a:t>
            </a:r>
          </a:p>
          <a:p>
            <a:pPr>
              <a:buNone/>
            </a:pPr>
            <a:r>
              <a:rPr lang="en-US" dirty="0">
                <a:solidFill>
                  <a:srgbClr val="000000"/>
                </a:solidFill>
                <a:latin typeface="Calibri"/>
                <a:ea typeface="Calibri"/>
                <a:cs typeface="Calibri"/>
              </a:rPr>
              <a:t>The function name to use in algorithm:-</a:t>
            </a:r>
          </a:p>
          <a:p>
            <a:pPr>
              <a:buNone/>
            </a:pPr>
            <a:r>
              <a:rPr lang="en-US" dirty="0">
                <a:solidFill>
                  <a:srgbClr val="000000"/>
                </a:solidFill>
                <a:latin typeface="Calibri"/>
                <a:ea typeface="Calibri"/>
                <a:cs typeface="Calibri"/>
              </a:rPr>
              <a:t>    Import </a:t>
            </a:r>
            <a:r>
              <a:rPr lang="en-US" dirty="0" err="1">
                <a:solidFill>
                  <a:srgbClr val="000000"/>
                </a:solidFill>
                <a:latin typeface="Calibri"/>
                <a:ea typeface="Calibri"/>
                <a:cs typeface="Calibri"/>
              </a:rPr>
              <a:t>xgboost</a:t>
            </a:r>
            <a:endParaRPr lang="en-US" dirty="0">
              <a:solidFill>
                <a:srgbClr val="000000"/>
              </a:solidFill>
              <a:latin typeface="Calibri"/>
              <a:ea typeface="Calibri"/>
              <a:cs typeface="Calibri"/>
            </a:endParaRPr>
          </a:p>
          <a:p>
            <a:pPr>
              <a:buNone/>
            </a:pPr>
            <a:endParaRPr lang="en-US" dirty="0">
              <a:solidFill>
                <a:srgbClr val="000000"/>
              </a:solidFill>
              <a:latin typeface="Calibri"/>
              <a:ea typeface="Calibri"/>
              <a:cs typeface="Calibri"/>
            </a:endParaRPr>
          </a:p>
          <a:p>
            <a:pPr marL="0" indent="0">
              <a:buNone/>
            </a:pPr>
            <a:endParaRPr lang="en-US" dirty="0">
              <a:solidFill>
                <a:srgbClr val="000000"/>
              </a:solidFill>
              <a:latin typeface="Avenir Next LT Pro"/>
              <a:ea typeface="Calibri"/>
              <a:cs typeface="Calibri"/>
            </a:endParaRPr>
          </a:p>
        </p:txBody>
      </p:sp>
      <p:sp>
        <p:nvSpPr>
          <p:cNvPr id="4" name="Date Placeholder 3">
            <a:extLst>
              <a:ext uri="{FF2B5EF4-FFF2-40B4-BE49-F238E27FC236}">
                <a16:creationId xmlns:a16="http://schemas.microsoft.com/office/drawing/2014/main" id="{E8941C4F-C3DA-BB2F-D149-53C85F609BB5}"/>
              </a:ext>
            </a:extLst>
          </p:cNvPr>
          <p:cNvSpPr>
            <a:spLocks noGrp="1"/>
          </p:cNvSpPr>
          <p:nvPr>
            <p:ph type="dt" sz="half" idx="10"/>
          </p:nvPr>
        </p:nvSpPr>
        <p:spPr/>
        <p:txBody>
          <a:bodyPr/>
          <a:lstStyle/>
          <a:p>
            <a:fld id="{ECCAA8C8-9CC4-4C2A-B579-37B472904B42}" type="datetime1">
              <a:t>5/29/2024</a:t>
            </a:fld>
            <a:endParaRPr lang="en-US" dirty="0"/>
          </a:p>
        </p:txBody>
      </p:sp>
      <p:sp>
        <p:nvSpPr>
          <p:cNvPr id="5" name="Footer Placeholder 4">
            <a:extLst>
              <a:ext uri="{FF2B5EF4-FFF2-40B4-BE49-F238E27FC236}">
                <a16:creationId xmlns:a16="http://schemas.microsoft.com/office/drawing/2014/main" id="{9DC8D187-2003-0B24-82DF-D6E021370A9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282CF6C-579B-01D7-4791-2EAB6FDB66B9}"/>
              </a:ext>
            </a:extLst>
          </p:cNvPr>
          <p:cNvSpPr>
            <a:spLocks noGrp="1"/>
          </p:cNvSpPr>
          <p:nvPr>
            <p:ph type="sldNum" sz="quarter" idx="12"/>
          </p:nvPr>
        </p:nvSpPr>
        <p:spPr/>
        <p:txBody>
          <a:bodyPr/>
          <a:lstStyle/>
          <a:p>
            <a:fld id="{A65A5C87-DF58-40C8-B092-1DE63DB4547E}" type="slidenum">
              <a:rPr lang="en-US" dirty="0"/>
              <a:t>9</a:t>
            </a:fld>
            <a:endParaRPr lang="en-US" dirty="0"/>
          </a:p>
        </p:txBody>
      </p:sp>
    </p:spTree>
    <p:extLst>
      <p:ext uri="{BB962C8B-B14F-4D97-AF65-F5344CB8AC3E}">
        <p14:creationId xmlns:p14="http://schemas.microsoft.com/office/powerpoint/2010/main" val="2962208960"/>
      </p:ext>
    </p:extLst>
  </p:cSld>
  <p:clrMapOvr>
    <a:masterClrMapping/>
  </p:clrMapOvr>
</p:sld>
</file>

<file path=ppt/theme/theme1.xml><?xml version="1.0" encoding="utf-8"?>
<a:theme xmlns:a="http://schemas.openxmlformats.org/drawingml/2006/main" name="AccentBoxVTI">
  <a:themeElements>
    <a:clrScheme name="AccentBoxVTI">
      <a:dk1>
        <a:srgbClr val="000000"/>
      </a:dk1>
      <a:lt1>
        <a:sysClr val="window" lastClr="FFFFFF"/>
      </a:lt1>
      <a:dk2>
        <a:srgbClr val="262626"/>
      </a:dk2>
      <a:lt2>
        <a:srgbClr val="FFFFFF"/>
      </a:lt2>
      <a:accent1>
        <a:srgbClr val="F5A700"/>
      </a:accent1>
      <a:accent2>
        <a:srgbClr val="00A5AB"/>
      </a:accent2>
      <a:accent3>
        <a:srgbClr val="09963B"/>
      </a:accent3>
      <a:accent4>
        <a:srgbClr val="E64823"/>
      </a:accent4>
      <a:accent5>
        <a:srgbClr val="9C6A6A"/>
      </a:accent5>
      <a:accent6>
        <a:srgbClr val="824F8C"/>
      </a:accent6>
      <a:hlink>
        <a:srgbClr val="2998E3"/>
      </a:hlink>
      <a:folHlink>
        <a:srgbClr val="7F723D"/>
      </a:folHlink>
    </a:clrScheme>
    <a:fontScheme name="AccentBoxVTI">
      <a:majorFont>
        <a:latin typeface="Avenir Next LT Pro"/>
        <a:ea typeface=""/>
        <a:cs typeface=""/>
      </a:majorFont>
      <a:minorFont>
        <a:latin typeface="Avenir Next LT Pro"/>
        <a:ea typeface=""/>
        <a:cs typeface=""/>
      </a:minorFont>
    </a:fontScheme>
    <a:fmtScheme name="AccentBoxVTI">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F4FE582F-5DDE-4E50-A331-B77FB79D7361}" vid="{42624B42-66F4-4B9A-A3DB-EB561F16279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AccentBoxVTI</vt:lpstr>
      <vt:lpstr>BOOSTING</vt:lpstr>
      <vt:lpstr>TYPES OF BOOSTING:</vt:lpstr>
      <vt:lpstr>Adaptive boosting or AdaBoos</vt:lpstr>
      <vt:lpstr>The working process of ada boost:-</vt:lpstr>
      <vt:lpstr>PowerPoint Presentation</vt:lpstr>
      <vt:lpstr>Advantages of Ada boost:</vt:lpstr>
      <vt:lpstr>Disadvantages of Ada boost:</vt:lpstr>
      <vt:lpstr>Application of adaBoost:-</vt:lpstr>
      <vt:lpstr>Extreme gradient boosting or XGBoost​:-</vt:lpstr>
      <vt:lpstr>The working process of XGBoost:-</vt:lpstr>
      <vt:lpstr>Advantages of XGBoost:</vt:lpstr>
      <vt:lpstr>Disadvantages of XGBoost:</vt:lpstr>
      <vt:lpstr>Application of XGBoost:-</vt:lpstr>
      <vt:lpstr>LG or light Gradient Boost:</vt:lpstr>
      <vt:lpstr>Working process of LightGBM:-</vt:lpstr>
      <vt:lpstr>Advantages of lightGB:-</vt:lpstr>
      <vt:lpstr>Disadvantages of LightGB:-</vt:lpstr>
      <vt:lpstr>Application of LightGB:-</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504</cp:revision>
  <dcterms:created xsi:type="dcterms:W3CDTF">2024-05-29T10:11:11Z</dcterms:created>
  <dcterms:modified xsi:type="dcterms:W3CDTF">2024-05-30T05:22:29Z</dcterms:modified>
</cp:coreProperties>
</file>