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8" r:id="rId15"/>
    <p:sldId id="289" r:id="rId16"/>
    <p:sldId id="290" r:id="rId17"/>
    <p:sldId id="272" r:id="rId18"/>
    <p:sldId id="273" r:id="rId19"/>
    <p:sldId id="274" r:id="rId20"/>
    <p:sldId id="291" r:id="rId21"/>
    <p:sldId id="295" r:id="rId22"/>
    <p:sldId id="293" r:id="rId23"/>
    <p:sldId id="278" r:id="rId24"/>
    <p:sldId id="279"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717FD-D53C-B947-8298-23175123F105}" v="3" dt="2024-06-13T17:36:32.318"/>
    <p1510:client id="{F23EDA47-EF95-C5A3-6DBE-849404A63ECA}" v="176" dt="2024-06-14T06:33:08.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45"/>
            <a:ext cx="9144000" cy="2387600"/>
          </a:xfrm>
        </p:spPr>
        <p:txBody>
          <a:bodyPr>
            <a:normAutofit/>
          </a:bodyPr>
          <a:lstStyle/>
          <a:p>
            <a:r>
              <a:rPr lang="en-US" b="1" dirty="0"/>
              <a:t>Clustering Algorithms in Machine Learning</a:t>
            </a:r>
          </a:p>
        </p:txBody>
      </p:sp>
      <p:sp>
        <p:nvSpPr>
          <p:cNvPr id="3" name="Subtitle 2"/>
          <p:cNvSpPr>
            <a:spLocks noGrp="1"/>
          </p:cNvSpPr>
          <p:nvPr>
            <p:ph type="subTitle" idx="1"/>
          </p:nvPr>
        </p:nvSpPr>
        <p:spPr>
          <a:xfrm>
            <a:off x="1108364" y="2923167"/>
            <a:ext cx="9656618" cy="2916524"/>
          </a:xfrm>
        </p:spPr>
        <p:txBody>
          <a:bodyPr vert="horz" lIns="91440" tIns="45720" rIns="91440" bIns="45720" rtlCol="0" anchor="t">
            <a:normAutofit fontScale="85000" lnSpcReduction="20000"/>
          </a:bodyPr>
          <a:lstStyle/>
          <a:p>
            <a:pPr algn="l">
              <a:lnSpc>
                <a:spcPct val="70000"/>
              </a:lnSpc>
            </a:pPr>
            <a:r>
              <a:rPr lang="en-US" dirty="0"/>
              <a:t>1. K-Means</a:t>
            </a:r>
          </a:p>
          <a:p>
            <a:pPr algn="l">
              <a:lnSpc>
                <a:spcPct val="70000"/>
              </a:lnSpc>
            </a:pPr>
            <a:r>
              <a:rPr lang="en-US" dirty="0"/>
              <a:t>2. Hierarchical Clustering</a:t>
            </a:r>
          </a:p>
          <a:p>
            <a:pPr algn="l">
              <a:lnSpc>
                <a:spcPct val="70000"/>
              </a:lnSpc>
            </a:pPr>
            <a:r>
              <a:rPr lang="en-US" dirty="0"/>
              <a:t>3. DBSCAN</a:t>
            </a:r>
          </a:p>
          <a:p>
            <a:pPr algn="l">
              <a:lnSpc>
                <a:spcPct val="70000"/>
              </a:lnSpc>
            </a:pPr>
            <a:r>
              <a:rPr lang="en-US" dirty="0"/>
              <a:t>4. OPTICS</a:t>
            </a:r>
          </a:p>
          <a:p>
            <a:pPr algn="l">
              <a:lnSpc>
                <a:spcPct val="70000"/>
              </a:lnSpc>
            </a:pPr>
            <a:r>
              <a:rPr lang="en-US" dirty="0"/>
              <a:t>5. </a:t>
            </a:r>
            <a:r>
              <a:rPr lang="en-US" dirty="0" err="1">
                <a:ea typeface="+mn-lt"/>
                <a:cs typeface="+mn-lt"/>
              </a:rPr>
              <a:t>BisectingKMeans</a:t>
            </a:r>
            <a:endParaRPr lang="en-US">
              <a:ea typeface="+mn-lt"/>
              <a:cs typeface="+mn-lt"/>
            </a:endParaRPr>
          </a:p>
          <a:p>
            <a:pPr algn="l">
              <a:lnSpc>
                <a:spcPct val="70000"/>
              </a:lnSpc>
            </a:pPr>
            <a:r>
              <a:rPr lang="en-US" dirty="0"/>
              <a:t>6. Mean Shift</a:t>
            </a:r>
          </a:p>
          <a:p>
            <a:pPr algn="l">
              <a:lnSpc>
                <a:spcPct val="70000"/>
              </a:lnSpc>
            </a:pPr>
            <a:r>
              <a:rPr lang="en-US" dirty="0"/>
              <a:t>7. spectral clustering</a:t>
            </a:r>
          </a:p>
          <a:p>
            <a:pPr algn="l">
              <a:lnSpc>
                <a:spcPct val="70000"/>
              </a:lnSpc>
            </a:pPr>
            <a:r>
              <a:rPr lang="en-US" dirty="0"/>
              <a:t>8. Affinity propagation</a:t>
            </a:r>
          </a:p>
          <a:p>
            <a:pPr algn="l">
              <a:lnSpc>
                <a:spcPct val="70000"/>
              </a:lnSpc>
            </a:pPr>
            <a:r>
              <a:rPr lang="en-US" dirty="0"/>
              <a:t>9. HDBSCAN </a:t>
            </a:r>
          </a:p>
          <a:p>
            <a:pPr algn="l">
              <a:lnSpc>
                <a:spcPct val="70000"/>
              </a:lnSpc>
            </a:pPr>
            <a:r>
              <a:rPr lang="en-US" dirty="0"/>
              <a:t>10. Brich clustering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5C2-0CEE-42D8-698D-DEE2804A0A9A}"/>
              </a:ext>
            </a:extLst>
          </p:cNvPr>
          <p:cNvSpPr>
            <a:spLocks noGrp="1"/>
          </p:cNvSpPr>
          <p:nvPr>
            <p:ph type="title"/>
          </p:nvPr>
        </p:nvSpPr>
        <p:spPr/>
        <p:txBody>
          <a:bodyPr/>
          <a:lstStyle/>
          <a:p>
            <a:r>
              <a:rPr lang="en-US" b="1" dirty="0"/>
              <a:t>DBSCAN diagram:</a:t>
            </a:r>
            <a:endParaRPr lang="en-US" dirty="0"/>
          </a:p>
        </p:txBody>
      </p:sp>
      <p:pic>
        <p:nvPicPr>
          <p:cNvPr id="4" name="Content Placeholder 3" descr="A graph showing a number of clusters&#10;&#10;Description automatically generated">
            <a:extLst>
              <a:ext uri="{FF2B5EF4-FFF2-40B4-BE49-F238E27FC236}">
                <a16:creationId xmlns:a16="http://schemas.microsoft.com/office/drawing/2014/main" id="{34A414CA-9826-2C6A-2203-DE55A988EE52}"/>
              </a:ext>
            </a:extLst>
          </p:cNvPr>
          <p:cNvPicPr>
            <a:picLocks noGrp="1" noChangeAspect="1"/>
          </p:cNvPicPr>
          <p:nvPr>
            <p:ph idx="1"/>
          </p:nvPr>
        </p:nvPicPr>
        <p:blipFill>
          <a:blip r:embed="rId2"/>
          <a:stretch>
            <a:fillRect/>
          </a:stretch>
        </p:blipFill>
        <p:spPr>
          <a:xfrm>
            <a:off x="2824433" y="2211762"/>
            <a:ext cx="5953664" cy="4642988"/>
          </a:xfrm>
        </p:spPr>
      </p:pic>
    </p:spTree>
    <p:extLst>
      <p:ext uri="{BB962C8B-B14F-4D97-AF65-F5344CB8AC3E}">
        <p14:creationId xmlns:p14="http://schemas.microsoft.com/office/powerpoint/2010/main" val="210074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C7D0-F03F-7B0D-E081-F64C5DEB8D66}"/>
              </a:ext>
            </a:extLst>
          </p:cNvPr>
          <p:cNvSpPr>
            <a:spLocks noGrp="1"/>
          </p:cNvSpPr>
          <p:nvPr>
            <p:ph type="title"/>
          </p:nvPr>
        </p:nvSpPr>
        <p:spPr/>
        <p:txBody>
          <a:bodyPr/>
          <a:lstStyle/>
          <a:p>
            <a:r>
              <a:rPr lang="en-US" b="1" dirty="0"/>
              <a:t>4.OPTICS clustering</a:t>
            </a:r>
            <a:endParaRPr lang="en-US" dirty="0"/>
          </a:p>
        </p:txBody>
      </p:sp>
      <p:sp>
        <p:nvSpPr>
          <p:cNvPr id="3" name="Content Placeholder 2">
            <a:extLst>
              <a:ext uri="{FF2B5EF4-FFF2-40B4-BE49-F238E27FC236}">
                <a16:creationId xmlns:a16="http://schemas.microsoft.com/office/drawing/2014/main" id="{D4C12F04-1372-D828-F7CB-0C83FA092BB5}"/>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OPTICS (Ordering Points To Identify the Clustering Structure) is a density-based clustering algorithm that:</a:t>
            </a:r>
            <a:endParaRPr lang="en-US" sz="2000" dirty="0"/>
          </a:p>
          <a:p>
            <a:pPr>
              <a:buNone/>
            </a:pPr>
            <a:endParaRPr lang="en-US" sz="2000" dirty="0"/>
          </a:p>
          <a:p>
            <a:pPr>
              <a:buNone/>
            </a:pPr>
            <a:r>
              <a:rPr lang="en-US" sz="2000" dirty="0">
                <a:ea typeface="+mn-lt"/>
                <a:cs typeface="+mn-lt"/>
              </a:rPr>
              <a:t>1. Builds a density reachability graph</a:t>
            </a:r>
            <a:endParaRPr lang="en-US" sz="2000" dirty="0"/>
          </a:p>
          <a:p>
            <a:pPr>
              <a:buNone/>
            </a:pPr>
            <a:r>
              <a:rPr lang="en-US" sz="2000" dirty="0">
                <a:ea typeface="+mn-lt"/>
                <a:cs typeface="+mn-lt"/>
              </a:rPr>
              <a:t>2. Orders points based on their density and proximity</a:t>
            </a:r>
            <a:endParaRPr lang="en-US" sz="2000" dirty="0"/>
          </a:p>
          <a:p>
            <a:pPr>
              <a:buNone/>
            </a:pPr>
            <a:r>
              <a:rPr lang="en-US" sz="2000" dirty="0">
                <a:ea typeface="+mn-lt"/>
                <a:cs typeface="+mn-lt"/>
              </a:rPr>
              <a:t>3. Identifies clusters as regions of high density</a:t>
            </a:r>
            <a:endParaRPr lang="en-US" sz="2000" dirty="0"/>
          </a:p>
          <a:p>
            <a:pPr>
              <a:buNone/>
            </a:pPr>
            <a:r>
              <a:rPr lang="en-US" sz="2000" dirty="0">
                <a:ea typeface="+mn-lt"/>
                <a:cs typeface="+mn-lt"/>
              </a:rPr>
              <a:t>4. Handles varying densities and noise</a:t>
            </a:r>
            <a:endParaRPr lang="en-US" sz="2000" dirty="0"/>
          </a:p>
          <a:p>
            <a:pPr marL="0" indent="0">
              <a:buNone/>
            </a:pPr>
            <a:endParaRPr lang="en-US" sz="2000" dirty="0"/>
          </a:p>
        </p:txBody>
      </p:sp>
    </p:spTree>
    <p:extLst>
      <p:ext uri="{BB962C8B-B14F-4D97-AF65-F5344CB8AC3E}">
        <p14:creationId xmlns:p14="http://schemas.microsoft.com/office/powerpoint/2010/main" val="36362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EE165-76B1-19F4-865E-F9FABEF89D6D}"/>
              </a:ext>
            </a:extLst>
          </p:cNvPr>
          <p:cNvSpPr txBox="1"/>
          <p:nvPr/>
        </p:nvSpPr>
        <p:spPr>
          <a:xfrm>
            <a:off x="1953490" y="900546"/>
            <a:ext cx="828501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a:t>
            </a:r>
          </a:p>
          <a:p>
            <a:endParaRPr lang="en-US" sz="2000" dirty="0"/>
          </a:p>
          <a:p>
            <a:r>
              <a:rPr lang="en-US" sz="2000" dirty="0"/>
              <a:t>- Handles varying densities</a:t>
            </a:r>
          </a:p>
          <a:p>
            <a:r>
              <a:rPr lang="en-US" sz="2000" dirty="0"/>
              <a:t>- No fixed radius required</a:t>
            </a:r>
          </a:p>
          <a:p>
            <a:r>
              <a:rPr lang="en-US" sz="2000" dirty="0"/>
              <a:t>- Robust to noise</a:t>
            </a:r>
          </a:p>
          <a:p>
            <a:r>
              <a:rPr lang="en-US" sz="2000" dirty="0"/>
              <a:t>- Flexible clustering</a:t>
            </a:r>
          </a:p>
          <a:p>
            <a:r>
              <a:rPr lang="en-US" sz="2000" dirty="0"/>
              <a:t>- Visualizes cluster structure</a:t>
            </a:r>
          </a:p>
          <a:p>
            <a:r>
              <a:rPr lang="en-US" sz="2000" dirty="0"/>
              <a:t>- No need to specify number of clusters</a:t>
            </a:r>
          </a:p>
          <a:p>
            <a:endParaRPr lang="en-US" sz="2000" dirty="0"/>
          </a:p>
          <a:p>
            <a:r>
              <a:rPr lang="en-US" sz="2000" b="1" dirty="0">
                <a:ea typeface="+mn-lt"/>
                <a:cs typeface="+mn-lt"/>
              </a:rPr>
              <a:t>Disadvantages:</a:t>
            </a:r>
            <a:endParaRPr lang="en-US" sz="2000" b="1" dirty="0"/>
          </a:p>
          <a:p>
            <a:endParaRPr lang="en-US" sz="2000" dirty="0"/>
          </a:p>
          <a:p>
            <a:r>
              <a:rPr lang="en-US" sz="2000" dirty="0"/>
              <a:t>- Computer-intensive</a:t>
            </a:r>
          </a:p>
          <a:p>
            <a:r>
              <a:rPr lang="en-US" sz="2000" dirty="0"/>
              <a:t>- Difficult to choose parameters</a:t>
            </a:r>
          </a:p>
          <a:p>
            <a:r>
              <a:rPr lang="en-US" sz="2000" dirty="0"/>
              <a:t>- Not suitable for high-dimensional data</a:t>
            </a:r>
          </a:p>
          <a:p>
            <a:r>
              <a:rPr lang="en-US" sz="2000" dirty="0"/>
              <a:t>- Not designed for hierarchical clustering</a:t>
            </a:r>
          </a:p>
          <a:p>
            <a:r>
              <a:rPr lang="en-US" sz="2000" dirty="0"/>
              <a:t>- Sensitive to parameter settings</a:t>
            </a:r>
          </a:p>
          <a:p>
            <a:r>
              <a:rPr lang="en-US" sz="2000" dirty="0"/>
              <a:t>- Not widely implemented</a:t>
            </a:r>
          </a:p>
        </p:txBody>
      </p:sp>
    </p:spTree>
    <p:extLst>
      <p:ext uri="{BB962C8B-B14F-4D97-AF65-F5344CB8AC3E}">
        <p14:creationId xmlns:p14="http://schemas.microsoft.com/office/powerpoint/2010/main" val="277274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BAC9-8647-1EF7-6695-66AACA0D3B74}"/>
              </a:ext>
            </a:extLst>
          </p:cNvPr>
          <p:cNvSpPr>
            <a:spLocks noGrp="1"/>
          </p:cNvSpPr>
          <p:nvPr>
            <p:ph type="title"/>
          </p:nvPr>
        </p:nvSpPr>
        <p:spPr/>
        <p:txBody>
          <a:bodyPr/>
          <a:lstStyle/>
          <a:p>
            <a:r>
              <a:rPr lang="en-US" b="1" dirty="0"/>
              <a:t>OPTICS diagram:</a:t>
            </a:r>
          </a:p>
        </p:txBody>
      </p:sp>
      <p:pic>
        <p:nvPicPr>
          <p:cNvPr id="4" name="Content Placeholder 3">
            <a:extLst>
              <a:ext uri="{FF2B5EF4-FFF2-40B4-BE49-F238E27FC236}">
                <a16:creationId xmlns:a16="http://schemas.microsoft.com/office/drawing/2014/main" id="{304B53E1-A95C-A4CE-365A-B51089F437FD}"/>
              </a:ext>
            </a:extLst>
          </p:cNvPr>
          <p:cNvPicPr>
            <a:picLocks noGrp="1" noChangeAspect="1"/>
          </p:cNvPicPr>
          <p:nvPr>
            <p:ph idx="1"/>
          </p:nvPr>
        </p:nvPicPr>
        <p:blipFill>
          <a:blip r:embed="rId2"/>
          <a:stretch>
            <a:fillRect/>
          </a:stretch>
        </p:blipFill>
        <p:spPr>
          <a:xfrm>
            <a:off x="1782972" y="1692111"/>
            <a:ext cx="7720281" cy="4532102"/>
          </a:xfrm>
        </p:spPr>
      </p:pic>
    </p:spTree>
    <p:extLst>
      <p:ext uri="{BB962C8B-B14F-4D97-AF65-F5344CB8AC3E}">
        <p14:creationId xmlns:p14="http://schemas.microsoft.com/office/powerpoint/2010/main" val="272731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88B9-7EF8-D4DE-E940-4969A0DF661F}"/>
              </a:ext>
            </a:extLst>
          </p:cNvPr>
          <p:cNvSpPr>
            <a:spLocks noGrp="1"/>
          </p:cNvSpPr>
          <p:nvPr>
            <p:ph type="title"/>
          </p:nvPr>
        </p:nvSpPr>
        <p:spPr/>
        <p:txBody>
          <a:bodyPr/>
          <a:lstStyle/>
          <a:p>
            <a:r>
              <a:rPr lang="en-US" b="1" dirty="0"/>
              <a:t>5.</a:t>
            </a:r>
            <a:r>
              <a:rPr lang="en-US" b="1" dirty="0">
                <a:ea typeface="+mj-lt"/>
                <a:cs typeface="+mj-lt"/>
              </a:rPr>
              <a:t>BisectingKMeans:</a:t>
            </a:r>
            <a:endParaRPr lang="en-US" b="1" dirty="0"/>
          </a:p>
        </p:txBody>
      </p:sp>
      <p:sp>
        <p:nvSpPr>
          <p:cNvPr id="3" name="Content Placeholder 2">
            <a:extLst>
              <a:ext uri="{FF2B5EF4-FFF2-40B4-BE49-F238E27FC236}">
                <a16:creationId xmlns:a16="http://schemas.microsoft.com/office/drawing/2014/main" id="{9644D69C-B445-3CAF-0D9A-69C7B9BB850F}"/>
              </a:ext>
            </a:extLst>
          </p:cNvPr>
          <p:cNvSpPr>
            <a:spLocks noGrp="1"/>
          </p:cNvSpPr>
          <p:nvPr>
            <p:ph idx="1"/>
          </p:nvPr>
        </p:nvSpPr>
        <p:spPr/>
        <p:txBody>
          <a:bodyPr vert="horz" lIns="91440" tIns="45720" rIns="91440" bIns="45720" rtlCol="0" anchor="t">
            <a:normAutofit/>
          </a:bodyPr>
          <a:lstStyle/>
          <a:p>
            <a:pPr>
              <a:buNone/>
            </a:pPr>
            <a:r>
              <a:rPr lang="en-US" sz="2000" dirty="0" err="1">
                <a:ea typeface="+mn-lt"/>
                <a:cs typeface="+mn-lt"/>
              </a:rPr>
              <a:t>BisectingKMeans</a:t>
            </a:r>
            <a:r>
              <a:rPr lang="en-US" sz="2000" dirty="0">
                <a:ea typeface="+mn-lt"/>
                <a:cs typeface="+mn-lt"/>
              </a:rPr>
              <a:t> is a variation of the K-means clustering algorithm that splits the data into two clusters at a time, instead of partitioning the data into K clusters simultaneously.</a:t>
            </a:r>
            <a:endParaRPr lang="en-US" sz="2000" dirty="0"/>
          </a:p>
          <a:p>
            <a:pPr>
              <a:buNone/>
            </a:pPr>
            <a:r>
              <a:rPr lang="en-US" sz="2000" dirty="0">
                <a:ea typeface="+mn-lt"/>
                <a:cs typeface="+mn-lt"/>
              </a:rPr>
              <a:t>Here's how it works:</a:t>
            </a:r>
            <a:endParaRPr lang="en-US" sz="2000" dirty="0"/>
          </a:p>
          <a:p>
            <a:pPr>
              <a:buNone/>
            </a:pPr>
            <a:r>
              <a:rPr lang="en-US" sz="2000" dirty="0">
                <a:ea typeface="+mn-lt"/>
                <a:cs typeface="+mn-lt"/>
              </a:rPr>
              <a:t>1. Initialize a single cluster containing all data points.</a:t>
            </a:r>
            <a:endParaRPr lang="en-US" sz="2000" dirty="0"/>
          </a:p>
          <a:p>
            <a:pPr>
              <a:buNone/>
            </a:pPr>
            <a:r>
              <a:rPr lang="en-US" sz="2000" dirty="0">
                <a:ea typeface="+mn-lt"/>
                <a:cs typeface="+mn-lt"/>
              </a:rPr>
              <a:t>2. Split the cluster into two smaller clusters using K-means (bisection).</a:t>
            </a:r>
            <a:endParaRPr lang="en-US" sz="2000" dirty="0"/>
          </a:p>
          <a:p>
            <a:pPr>
              <a:buNone/>
            </a:pPr>
            <a:r>
              <a:rPr lang="en-US" sz="2000" dirty="0">
                <a:ea typeface="+mn-lt"/>
                <a:cs typeface="+mn-lt"/>
              </a:rPr>
              <a:t>3. Repeat step 2 for each newly created cluster until the desired number of clusters (K) is reached.</a:t>
            </a:r>
            <a:endParaRPr lang="en-US" sz="2000" dirty="0"/>
          </a:p>
          <a:p>
            <a:pPr marL="0" indent="0">
              <a:buNone/>
            </a:pPr>
            <a:endParaRPr lang="en-US" dirty="0"/>
          </a:p>
        </p:txBody>
      </p:sp>
    </p:spTree>
    <p:extLst>
      <p:ext uri="{BB962C8B-B14F-4D97-AF65-F5344CB8AC3E}">
        <p14:creationId xmlns:p14="http://schemas.microsoft.com/office/powerpoint/2010/main" val="52882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AB5F1-8A49-7011-99CD-F53968680B27}"/>
              </a:ext>
            </a:extLst>
          </p:cNvPr>
          <p:cNvSpPr txBox="1"/>
          <p:nvPr/>
        </p:nvSpPr>
        <p:spPr>
          <a:xfrm>
            <a:off x="954505" y="1449137"/>
            <a:ext cx="683393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a:t>
            </a:r>
            <a:r>
              <a:rPr lang="en-US" sz="2000" b="1" dirty="0" err="1"/>
              <a:t>BisectingKMeans</a:t>
            </a:r>
            <a:r>
              <a:rPr lang="en-US" sz="2000" b="1" dirty="0"/>
              <a:t>:</a:t>
            </a:r>
          </a:p>
          <a:p>
            <a:endParaRPr lang="en-US" sz="2000" dirty="0"/>
          </a:p>
          <a:p>
            <a:r>
              <a:rPr lang="en-US" sz="2000" dirty="0"/>
              <a:t>- Fast and efficient for large datasets</a:t>
            </a:r>
          </a:p>
          <a:p>
            <a:r>
              <a:rPr lang="en-US" sz="2000" dirty="0"/>
              <a:t>- Handles imbalanced clusters well</a:t>
            </a:r>
          </a:p>
          <a:p>
            <a:r>
              <a:rPr lang="en-US" sz="2000" dirty="0"/>
              <a:t>- Can be used for hierarchical clustering</a:t>
            </a:r>
          </a:p>
          <a:p>
            <a:r>
              <a:rPr lang="en-US" sz="2000" dirty="0"/>
              <a:t>- Easy to implement</a:t>
            </a:r>
          </a:p>
          <a:p>
            <a:endParaRPr lang="en-US" sz="2000" dirty="0"/>
          </a:p>
          <a:p>
            <a:r>
              <a:rPr lang="en-US" sz="2000" b="1" dirty="0"/>
              <a:t>Disadvantages of </a:t>
            </a:r>
            <a:r>
              <a:rPr lang="en-US" sz="2000" b="1" dirty="0" err="1"/>
              <a:t>BisectingKMeans</a:t>
            </a:r>
            <a:r>
              <a:rPr lang="en-US" sz="2000" b="1" dirty="0"/>
              <a:t>:</a:t>
            </a:r>
          </a:p>
          <a:p>
            <a:endParaRPr lang="en-US" sz="2000" dirty="0"/>
          </a:p>
          <a:p>
            <a:r>
              <a:rPr lang="en-US" sz="2000" dirty="0"/>
              <a:t>- May not find the optimal clustering solution</a:t>
            </a:r>
          </a:p>
          <a:p>
            <a:r>
              <a:rPr lang="en-US" sz="2000" dirty="0"/>
              <a:t>- Results can depend on the order of splitting</a:t>
            </a:r>
          </a:p>
          <a:p>
            <a:r>
              <a:rPr lang="en-US" sz="2000" dirty="0"/>
              <a:t>- Can be sensitive to initial placement of centroids</a:t>
            </a:r>
          </a:p>
          <a:p>
            <a:r>
              <a:rPr lang="en-US" sz="2000" dirty="0"/>
              <a:t>- Not suitable for datasets with complex cluster shapes</a:t>
            </a:r>
          </a:p>
          <a:p>
            <a:endParaRPr lang="en-US" sz="2000" dirty="0"/>
          </a:p>
        </p:txBody>
      </p:sp>
    </p:spTree>
    <p:extLst>
      <p:ext uri="{BB962C8B-B14F-4D97-AF65-F5344CB8AC3E}">
        <p14:creationId xmlns:p14="http://schemas.microsoft.com/office/powerpoint/2010/main" val="162212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E395-EEEE-70F7-6CDE-C2D282AB8AD0}"/>
              </a:ext>
            </a:extLst>
          </p:cNvPr>
          <p:cNvSpPr>
            <a:spLocks noGrp="1"/>
          </p:cNvSpPr>
          <p:nvPr>
            <p:ph type="title"/>
          </p:nvPr>
        </p:nvSpPr>
        <p:spPr/>
        <p:txBody>
          <a:bodyPr/>
          <a:lstStyle/>
          <a:p>
            <a:r>
              <a:rPr lang="en-US" b="1" dirty="0" err="1"/>
              <a:t>BisectingKmeans</a:t>
            </a:r>
            <a:r>
              <a:rPr lang="en-US" b="1" dirty="0"/>
              <a:t> diagram:</a:t>
            </a:r>
            <a:endParaRPr lang="en-US" dirty="0"/>
          </a:p>
        </p:txBody>
      </p:sp>
      <p:pic>
        <p:nvPicPr>
          <p:cNvPr id="4" name="Content Placeholder 3" descr="A colorful blot of different colors&#10;&#10;Description automatically generated">
            <a:extLst>
              <a:ext uri="{FF2B5EF4-FFF2-40B4-BE49-F238E27FC236}">
                <a16:creationId xmlns:a16="http://schemas.microsoft.com/office/drawing/2014/main" id="{84AC0EEC-163B-F35F-E578-3443BAF8E840}"/>
              </a:ext>
            </a:extLst>
          </p:cNvPr>
          <p:cNvPicPr>
            <a:picLocks noGrp="1" noChangeAspect="1"/>
          </p:cNvPicPr>
          <p:nvPr>
            <p:ph idx="1"/>
          </p:nvPr>
        </p:nvPicPr>
        <p:blipFill>
          <a:blip r:embed="rId2"/>
          <a:stretch>
            <a:fillRect/>
          </a:stretch>
        </p:blipFill>
        <p:spPr>
          <a:xfrm>
            <a:off x="3698283" y="1981631"/>
            <a:ext cx="4799877" cy="3459526"/>
          </a:xfrm>
        </p:spPr>
      </p:pic>
    </p:spTree>
    <p:extLst>
      <p:ext uri="{BB962C8B-B14F-4D97-AF65-F5344CB8AC3E}">
        <p14:creationId xmlns:p14="http://schemas.microsoft.com/office/powerpoint/2010/main" val="370687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F7BF-6EA8-26D8-63B8-F85753207F43}"/>
              </a:ext>
            </a:extLst>
          </p:cNvPr>
          <p:cNvSpPr>
            <a:spLocks noGrp="1"/>
          </p:cNvSpPr>
          <p:nvPr>
            <p:ph type="title"/>
          </p:nvPr>
        </p:nvSpPr>
        <p:spPr/>
        <p:txBody>
          <a:bodyPr/>
          <a:lstStyle/>
          <a:p>
            <a:r>
              <a:rPr lang="en-US" b="1" dirty="0"/>
              <a:t>6.Mean shift</a:t>
            </a:r>
            <a:endParaRPr lang="en-US" dirty="0"/>
          </a:p>
        </p:txBody>
      </p:sp>
      <p:sp>
        <p:nvSpPr>
          <p:cNvPr id="3" name="Content Placeholder 2">
            <a:extLst>
              <a:ext uri="{FF2B5EF4-FFF2-40B4-BE49-F238E27FC236}">
                <a16:creationId xmlns:a16="http://schemas.microsoft.com/office/drawing/2014/main" id="{E83AEC5D-ACB8-2F9E-21F5-24631C0AE0BF}"/>
              </a:ext>
            </a:extLst>
          </p:cNvPr>
          <p:cNvSpPr>
            <a:spLocks noGrp="1"/>
          </p:cNvSpPr>
          <p:nvPr>
            <p:ph idx="1"/>
          </p:nvPr>
        </p:nvSpPr>
        <p:spPr>
          <a:xfrm>
            <a:off x="838199" y="2379807"/>
            <a:ext cx="10515600" cy="1857520"/>
          </a:xfrm>
        </p:spPr>
        <p:txBody>
          <a:bodyPr vert="horz" lIns="91440" tIns="45720" rIns="91440" bIns="45720" rtlCol="0" anchor="t">
            <a:normAutofit/>
          </a:bodyPr>
          <a:lstStyle/>
          <a:p>
            <a:pPr>
              <a:buNone/>
            </a:pPr>
            <a:r>
              <a:rPr lang="en-US" sz="2000" dirty="0">
                <a:ea typeface="+mn-lt"/>
                <a:cs typeface="+mn-lt"/>
              </a:rPr>
              <a:t>1. Assigns each data point to a cluster based on the density of the surrounding region</a:t>
            </a:r>
            <a:endParaRPr lang="en-US" sz="2000" dirty="0"/>
          </a:p>
          <a:p>
            <a:pPr>
              <a:buNone/>
            </a:pPr>
            <a:r>
              <a:rPr lang="en-US" sz="2000" dirty="0">
                <a:ea typeface="+mn-lt"/>
                <a:cs typeface="+mn-lt"/>
              </a:rPr>
              <a:t>2. Updates the cluster center (mean) by shifting it towards the region of highest density</a:t>
            </a:r>
            <a:endParaRPr lang="en-US" sz="2000" dirty="0"/>
          </a:p>
          <a:p>
            <a:pPr>
              <a:buNone/>
            </a:pPr>
            <a:r>
              <a:rPr lang="en-US" sz="2000" dirty="0">
                <a:ea typeface="+mn-lt"/>
                <a:cs typeface="+mn-lt"/>
              </a:rPr>
              <a:t>3. Repeats the process until convergence or a stopping criterion</a:t>
            </a:r>
            <a:endParaRPr lang="en-US" sz="2000" dirty="0"/>
          </a:p>
          <a:p>
            <a:pPr marL="0" indent="0">
              <a:buNone/>
            </a:pPr>
            <a:endParaRPr lang="en-US" sz="2000" dirty="0"/>
          </a:p>
        </p:txBody>
      </p:sp>
    </p:spTree>
    <p:extLst>
      <p:ext uri="{BB962C8B-B14F-4D97-AF65-F5344CB8AC3E}">
        <p14:creationId xmlns:p14="http://schemas.microsoft.com/office/powerpoint/2010/main" val="346198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7C451-9110-D0E6-8715-E219E0A1F797}"/>
              </a:ext>
            </a:extLst>
          </p:cNvPr>
          <p:cNvSpPr txBox="1"/>
          <p:nvPr/>
        </p:nvSpPr>
        <p:spPr>
          <a:xfrm>
            <a:off x="1052946" y="1163782"/>
            <a:ext cx="5777344"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Mean Shift:</a:t>
            </a:r>
          </a:p>
          <a:p>
            <a:endParaRPr lang="en-US" sz="2000" b="1" dirty="0"/>
          </a:p>
          <a:p>
            <a:r>
              <a:rPr lang="en-US" sz="2000" dirty="0"/>
              <a:t>1. No need to specify number of clusters (K)</a:t>
            </a:r>
          </a:p>
          <a:p>
            <a:r>
              <a:rPr lang="en-US" sz="2000" dirty="0"/>
              <a:t>2. Handles clusters of varying densities and shapes</a:t>
            </a:r>
          </a:p>
          <a:p>
            <a:r>
              <a:rPr lang="en-US" sz="2000" dirty="0"/>
              <a:t>3. Robust to noise and outliers</a:t>
            </a:r>
          </a:p>
          <a:p>
            <a:r>
              <a:rPr lang="en-US" sz="2000" dirty="0"/>
              <a:t>4. Flexible and efficient</a:t>
            </a:r>
          </a:p>
          <a:p>
            <a:r>
              <a:rPr lang="en-US" sz="2000" dirty="0"/>
              <a:t>5. Can handle high-dimensional data</a:t>
            </a:r>
          </a:p>
          <a:p>
            <a:endParaRPr lang="en-US" sz="2000" dirty="0"/>
          </a:p>
          <a:p>
            <a:r>
              <a:rPr lang="en-US" sz="2000" b="1" dirty="0"/>
              <a:t>Disadvantages of Mean Shift:</a:t>
            </a:r>
          </a:p>
          <a:p>
            <a:endParaRPr lang="en-US" sz="2000" b="1" dirty="0"/>
          </a:p>
          <a:p>
            <a:r>
              <a:rPr lang="en-US" sz="2000" dirty="0"/>
              <a:t>1. Computationally expensive</a:t>
            </a:r>
          </a:p>
          <a:p>
            <a:r>
              <a:rPr lang="en-US" sz="2000" dirty="0"/>
              <a:t>2. Sensitive to initial placement of centroids</a:t>
            </a:r>
          </a:p>
          <a:p>
            <a:r>
              <a:rPr lang="en-US" sz="2000" dirty="0"/>
              <a:t>3. Can get stuck in local optima</a:t>
            </a:r>
          </a:p>
          <a:p>
            <a:r>
              <a:rPr lang="en-US" sz="2000" dirty="0"/>
              <a:t>4. Requires careful choice of bandwidth parameter (h)</a:t>
            </a:r>
          </a:p>
          <a:p>
            <a:r>
              <a:rPr lang="en-US" sz="2000" dirty="0"/>
              <a:t>5. Not suitable for clusters with complex structures</a:t>
            </a:r>
          </a:p>
          <a:p>
            <a:endParaRPr lang="en-US" sz="2000" dirty="0"/>
          </a:p>
        </p:txBody>
      </p:sp>
    </p:spTree>
    <p:extLst>
      <p:ext uri="{BB962C8B-B14F-4D97-AF65-F5344CB8AC3E}">
        <p14:creationId xmlns:p14="http://schemas.microsoft.com/office/powerpoint/2010/main" val="407083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32F0-E027-8A12-CE25-F875353D346F}"/>
              </a:ext>
            </a:extLst>
          </p:cNvPr>
          <p:cNvSpPr>
            <a:spLocks noGrp="1"/>
          </p:cNvSpPr>
          <p:nvPr>
            <p:ph type="title"/>
          </p:nvPr>
        </p:nvSpPr>
        <p:spPr/>
        <p:txBody>
          <a:bodyPr/>
          <a:lstStyle/>
          <a:p>
            <a:r>
              <a:rPr lang="en-US" b="1" dirty="0"/>
              <a:t>Mean shift diagram:</a:t>
            </a:r>
          </a:p>
        </p:txBody>
      </p:sp>
      <p:pic>
        <p:nvPicPr>
          <p:cNvPr id="4" name="Content Placeholder 3" descr="A chart of a number of clusters">
            <a:extLst>
              <a:ext uri="{FF2B5EF4-FFF2-40B4-BE49-F238E27FC236}">
                <a16:creationId xmlns:a16="http://schemas.microsoft.com/office/drawing/2014/main" id="{786E6B70-A5D7-81EE-7EA4-1392DB0DE300}"/>
              </a:ext>
            </a:extLst>
          </p:cNvPr>
          <p:cNvPicPr>
            <a:picLocks noGrp="1" noChangeAspect="1"/>
          </p:cNvPicPr>
          <p:nvPr>
            <p:ph idx="1"/>
          </p:nvPr>
        </p:nvPicPr>
        <p:blipFill>
          <a:blip r:embed="rId2"/>
          <a:stretch>
            <a:fillRect/>
          </a:stretch>
        </p:blipFill>
        <p:spPr>
          <a:xfrm>
            <a:off x="2791993" y="2105819"/>
            <a:ext cx="6608013" cy="3129591"/>
          </a:xfrm>
        </p:spPr>
      </p:pic>
    </p:spTree>
    <p:extLst>
      <p:ext uri="{BB962C8B-B14F-4D97-AF65-F5344CB8AC3E}">
        <p14:creationId xmlns:p14="http://schemas.microsoft.com/office/powerpoint/2010/main" val="12936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C943-8BF4-D40F-ED4C-11557E2DC801}"/>
              </a:ext>
            </a:extLst>
          </p:cNvPr>
          <p:cNvSpPr>
            <a:spLocks noGrp="1"/>
          </p:cNvSpPr>
          <p:nvPr>
            <p:ph type="title"/>
          </p:nvPr>
        </p:nvSpPr>
        <p:spPr>
          <a:xfrm>
            <a:off x="636917" y="796446"/>
            <a:ext cx="10515600" cy="1325563"/>
          </a:xfrm>
        </p:spPr>
        <p:txBody>
          <a:bodyPr/>
          <a:lstStyle/>
          <a:p>
            <a:r>
              <a:rPr lang="en-US" b="1" dirty="0"/>
              <a:t>1.K-Means Clustering:</a:t>
            </a:r>
          </a:p>
        </p:txBody>
      </p:sp>
      <p:sp>
        <p:nvSpPr>
          <p:cNvPr id="3" name="Content Placeholder 2">
            <a:extLst>
              <a:ext uri="{FF2B5EF4-FFF2-40B4-BE49-F238E27FC236}">
                <a16:creationId xmlns:a16="http://schemas.microsoft.com/office/drawing/2014/main" id="{2052B8B4-F1BF-5952-428A-1D80CFB30D45}"/>
              </a:ext>
            </a:extLst>
          </p:cNvPr>
          <p:cNvSpPr>
            <a:spLocks noGrp="1"/>
          </p:cNvSpPr>
          <p:nvPr>
            <p:ph idx="1"/>
          </p:nvPr>
        </p:nvSpPr>
        <p:spPr>
          <a:xfrm>
            <a:off x="1226389" y="2501361"/>
            <a:ext cx="10515600" cy="4351338"/>
          </a:xfrm>
        </p:spPr>
        <p:txBody>
          <a:bodyPr vert="horz" lIns="91440" tIns="45720" rIns="91440" bIns="45720" rtlCol="0" anchor="t">
            <a:normAutofit/>
          </a:bodyPr>
          <a:lstStyle/>
          <a:p>
            <a:pPr>
              <a:buNone/>
            </a:pPr>
            <a:r>
              <a:rPr lang="en-US" sz="2000" dirty="0">
                <a:ea typeface="+mn-lt"/>
                <a:cs typeface="+mn-lt"/>
              </a:rPr>
              <a:t>1. Initializing K cluster centers (centroids) randomly</a:t>
            </a:r>
            <a:endParaRPr lang="en-US" sz="2000" dirty="0"/>
          </a:p>
          <a:p>
            <a:pPr>
              <a:buNone/>
            </a:pPr>
            <a:r>
              <a:rPr lang="en-US" sz="2000" dirty="0">
                <a:ea typeface="+mn-lt"/>
                <a:cs typeface="+mn-lt"/>
              </a:rPr>
              <a:t>2. Assigning each data point to the closest cluster based on Euclidean distance</a:t>
            </a:r>
            <a:endParaRPr lang="en-US" sz="2000" dirty="0"/>
          </a:p>
          <a:p>
            <a:pPr>
              <a:buNone/>
            </a:pPr>
            <a:r>
              <a:rPr lang="en-US" sz="2000" dirty="0">
                <a:ea typeface="+mn-lt"/>
                <a:cs typeface="+mn-lt"/>
              </a:rPr>
              <a:t>3. Updating the cluster centers by calculating the mean of all data points assigned to each cluster</a:t>
            </a:r>
            <a:endParaRPr lang="en-US" sz="2000" dirty="0"/>
          </a:p>
          <a:p>
            <a:pPr>
              <a:buNone/>
            </a:pPr>
            <a:r>
              <a:rPr lang="en-US" sz="2000" dirty="0">
                <a:ea typeface="+mn-lt"/>
                <a:cs typeface="+mn-lt"/>
              </a:rPr>
              <a:t>4. Repeating steps 2-3 until the cluster assignments or centroids converge</a:t>
            </a:r>
            <a:endParaRPr lang="en-US" sz="2000" dirty="0"/>
          </a:p>
          <a:p>
            <a:pPr>
              <a:buNone/>
            </a:pPr>
            <a:endParaRPr lang="en-US" sz="2000" dirty="0"/>
          </a:p>
          <a:p>
            <a:pPr marL="0" indent="0">
              <a:buNone/>
            </a:pPr>
            <a:endParaRPr lang="en-US" dirty="0"/>
          </a:p>
        </p:txBody>
      </p:sp>
    </p:spTree>
    <p:extLst>
      <p:ext uri="{BB962C8B-B14F-4D97-AF65-F5344CB8AC3E}">
        <p14:creationId xmlns:p14="http://schemas.microsoft.com/office/powerpoint/2010/main" val="1316185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7AF9-45E3-D41E-E173-00E890FCCA76}"/>
              </a:ext>
            </a:extLst>
          </p:cNvPr>
          <p:cNvSpPr>
            <a:spLocks noGrp="1"/>
          </p:cNvSpPr>
          <p:nvPr>
            <p:ph type="title"/>
          </p:nvPr>
        </p:nvSpPr>
        <p:spPr/>
        <p:txBody>
          <a:bodyPr>
            <a:normAutofit/>
          </a:bodyPr>
          <a:lstStyle/>
          <a:p>
            <a:r>
              <a:rPr lang="en-US" b="1" dirty="0">
                <a:ea typeface="+mj-lt"/>
                <a:cs typeface="+mj-lt"/>
              </a:rPr>
              <a:t>7. spectral clustering:</a:t>
            </a:r>
          </a:p>
        </p:txBody>
      </p:sp>
      <p:sp>
        <p:nvSpPr>
          <p:cNvPr id="3" name="Content Placeholder 2">
            <a:extLst>
              <a:ext uri="{FF2B5EF4-FFF2-40B4-BE49-F238E27FC236}">
                <a16:creationId xmlns:a16="http://schemas.microsoft.com/office/drawing/2014/main" id="{B09FF74E-8A5A-3621-9CC0-19CEC8535645}"/>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1. Build a similarity matrix (e.g., adjacency matrix or kernel matrix) from the data.</a:t>
            </a:r>
            <a:endParaRPr lang="en-US" sz="2000" dirty="0"/>
          </a:p>
          <a:p>
            <a:pPr>
              <a:buNone/>
            </a:pPr>
            <a:r>
              <a:rPr lang="en-US" sz="2000" dirty="0">
                <a:ea typeface="+mn-lt"/>
                <a:cs typeface="+mn-lt"/>
              </a:rPr>
              <a:t>2. Compute the eigenvectors of the matrix.</a:t>
            </a:r>
            <a:endParaRPr lang="en-US" sz="2000" dirty="0"/>
          </a:p>
          <a:p>
            <a:pPr>
              <a:buNone/>
            </a:pPr>
            <a:r>
              <a:rPr lang="en-US" sz="2000" dirty="0">
                <a:ea typeface="+mn-lt"/>
                <a:cs typeface="+mn-lt"/>
              </a:rPr>
              <a:t>3. Select the k eigenvectors corresponding to the k largest eigenvalues.</a:t>
            </a:r>
            <a:endParaRPr lang="en-US" sz="2000" dirty="0"/>
          </a:p>
          <a:p>
            <a:pPr>
              <a:buNone/>
            </a:pPr>
            <a:r>
              <a:rPr lang="en-US" sz="2000" dirty="0">
                <a:ea typeface="+mn-lt"/>
                <a:cs typeface="+mn-lt"/>
              </a:rPr>
              <a:t>4. Treating the eigenvectors as new features, cluster the data points using a clustering algorithm (e.g., K-means).</a:t>
            </a:r>
            <a:endParaRPr lang="en-US" sz="2000" dirty="0"/>
          </a:p>
          <a:p>
            <a:pPr marL="0" indent="0">
              <a:buNone/>
            </a:pPr>
            <a:endParaRPr lang="en-US" sz="2000" dirty="0"/>
          </a:p>
        </p:txBody>
      </p:sp>
    </p:spTree>
    <p:extLst>
      <p:ext uri="{BB962C8B-B14F-4D97-AF65-F5344CB8AC3E}">
        <p14:creationId xmlns:p14="http://schemas.microsoft.com/office/powerpoint/2010/main" val="96642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2837A-8CED-DDD8-7FD0-EA45C9E2F7B4}"/>
              </a:ext>
            </a:extLst>
          </p:cNvPr>
          <p:cNvSpPr txBox="1"/>
          <p:nvPr/>
        </p:nvSpPr>
        <p:spPr>
          <a:xfrm>
            <a:off x="1315453" y="1168400"/>
            <a:ext cx="671362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Spectral Clustering:</a:t>
            </a:r>
          </a:p>
          <a:p>
            <a:endParaRPr lang="en-US" sz="2000" dirty="0"/>
          </a:p>
          <a:p>
            <a:r>
              <a:rPr lang="en-US" sz="2000" dirty="0"/>
              <a:t>- Can handle complex cluster shapes and densities</a:t>
            </a:r>
          </a:p>
          <a:p>
            <a:r>
              <a:rPr lang="en-US" sz="2000" dirty="0"/>
              <a:t>- Robust to noise and outliers</a:t>
            </a:r>
          </a:p>
          <a:p>
            <a:r>
              <a:rPr lang="en-US" sz="2000" dirty="0"/>
              <a:t>- Works well with high-dimensional data</a:t>
            </a:r>
          </a:p>
          <a:p>
            <a:r>
              <a:rPr lang="en-US" sz="2000" dirty="0"/>
              <a:t>- Can identify clusters with varying densities</a:t>
            </a:r>
          </a:p>
          <a:p>
            <a:r>
              <a:rPr lang="en-US" sz="2000" dirty="0"/>
              <a:t>- No need to specify number of clusters (K) beforehand</a:t>
            </a:r>
          </a:p>
          <a:p>
            <a:endParaRPr lang="en-US" sz="2000" dirty="0"/>
          </a:p>
          <a:p>
            <a:r>
              <a:rPr lang="en-US" sz="2000" b="1" dirty="0"/>
              <a:t>Disadvantages of Spectral Clustering:</a:t>
            </a:r>
          </a:p>
          <a:p>
            <a:endParaRPr lang="en-US" sz="2000" dirty="0"/>
          </a:p>
          <a:p>
            <a:r>
              <a:rPr lang="en-US" sz="2000" dirty="0"/>
              <a:t>- Computationally expensive for large datasets</a:t>
            </a:r>
          </a:p>
          <a:p>
            <a:r>
              <a:rPr lang="en-US" sz="2000" dirty="0"/>
              <a:t>- Requires careful choice of similarity matrix and parameters</a:t>
            </a:r>
          </a:p>
          <a:p>
            <a:r>
              <a:rPr lang="en-US" sz="2000" dirty="0"/>
              <a:t>- Not suitable for very sparse or very dense datasets</a:t>
            </a:r>
          </a:p>
          <a:p>
            <a:r>
              <a:rPr lang="en-US" sz="2000" dirty="0"/>
              <a:t>- Can be sensitive to scaling and normalization of data</a:t>
            </a:r>
          </a:p>
          <a:p>
            <a:r>
              <a:rPr lang="en-US" sz="2000" dirty="0"/>
              <a:t>- Not easily interpretable, as clusters are based on eigenvectors</a:t>
            </a:r>
          </a:p>
          <a:p>
            <a:endParaRPr lang="en-US" sz="2000" dirty="0"/>
          </a:p>
        </p:txBody>
      </p:sp>
    </p:spTree>
    <p:extLst>
      <p:ext uri="{BB962C8B-B14F-4D97-AF65-F5344CB8AC3E}">
        <p14:creationId xmlns:p14="http://schemas.microsoft.com/office/powerpoint/2010/main" val="281597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1EE2-615F-D578-FAAD-3850817DB3A6}"/>
              </a:ext>
            </a:extLst>
          </p:cNvPr>
          <p:cNvSpPr>
            <a:spLocks noGrp="1"/>
          </p:cNvSpPr>
          <p:nvPr>
            <p:ph type="title"/>
          </p:nvPr>
        </p:nvSpPr>
        <p:spPr/>
        <p:txBody>
          <a:bodyPr/>
          <a:lstStyle/>
          <a:p>
            <a:r>
              <a:rPr lang="en-US" b="1" dirty="0"/>
              <a:t>Spectral clustering diagram:</a:t>
            </a:r>
            <a:endParaRPr lang="en-US" dirty="0"/>
          </a:p>
        </p:txBody>
      </p:sp>
      <p:pic>
        <p:nvPicPr>
          <p:cNvPr id="4" name="Content Placeholder 3" descr="A group of images of circles&#10;&#10;Description automatically generated">
            <a:extLst>
              <a:ext uri="{FF2B5EF4-FFF2-40B4-BE49-F238E27FC236}">
                <a16:creationId xmlns:a16="http://schemas.microsoft.com/office/drawing/2014/main" id="{A2D21AA3-36DF-D948-DC31-92E0BD736A48}"/>
              </a:ext>
            </a:extLst>
          </p:cNvPr>
          <p:cNvPicPr>
            <a:picLocks noGrp="1" noChangeAspect="1"/>
          </p:cNvPicPr>
          <p:nvPr>
            <p:ph idx="1"/>
          </p:nvPr>
        </p:nvPicPr>
        <p:blipFill>
          <a:blip r:embed="rId2"/>
          <a:stretch>
            <a:fillRect/>
          </a:stretch>
        </p:blipFill>
        <p:spPr>
          <a:xfrm>
            <a:off x="3593544" y="1691941"/>
            <a:ext cx="3668070" cy="4351338"/>
          </a:xfrm>
        </p:spPr>
      </p:pic>
    </p:spTree>
    <p:extLst>
      <p:ext uri="{BB962C8B-B14F-4D97-AF65-F5344CB8AC3E}">
        <p14:creationId xmlns:p14="http://schemas.microsoft.com/office/powerpoint/2010/main" val="203524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17ED-BD1D-1D46-4FEF-2D5A05FF732B}"/>
              </a:ext>
            </a:extLst>
          </p:cNvPr>
          <p:cNvSpPr>
            <a:spLocks noGrp="1"/>
          </p:cNvSpPr>
          <p:nvPr>
            <p:ph type="title"/>
          </p:nvPr>
        </p:nvSpPr>
        <p:spPr/>
        <p:txBody>
          <a:bodyPr>
            <a:normAutofit/>
          </a:bodyPr>
          <a:lstStyle/>
          <a:p>
            <a:r>
              <a:rPr lang="en-US" b="1" dirty="0">
                <a:ea typeface="+mj-lt"/>
                <a:cs typeface="+mj-lt"/>
              </a:rPr>
              <a:t>8.Affinity propagation</a:t>
            </a:r>
            <a:endParaRPr lang="en-US" b="1" dirty="0"/>
          </a:p>
        </p:txBody>
      </p:sp>
      <p:sp>
        <p:nvSpPr>
          <p:cNvPr id="3" name="Content Placeholder 2">
            <a:extLst>
              <a:ext uri="{FF2B5EF4-FFF2-40B4-BE49-F238E27FC236}">
                <a16:creationId xmlns:a16="http://schemas.microsoft.com/office/drawing/2014/main" id="{7675D063-AE21-F563-2452-352F1CA504F5}"/>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Affinity Propagation (AP) is a clustering algorithm that identifies exemplars (representative points) and clusters data points around them. It works by:</a:t>
            </a:r>
            <a:endParaRPr lang="en-US" sz="2000" dirty="0"/>
          </a:p>
          <a:p>
            <a:pPr>
              <a:buNone/>
            </a:pPr>
            <a:endParaRPr lang="en-US" sz="2000" dirty="0"/>
          </a:p>
          <a:p>
            <a:pPr>
              <a:buNone/>
            </a:pPr>
            <a:r>
              <a:rPr lang="en-US" sz="2000" dirty="0">
                <a:ea typeface="+mn-lt"/>
                <a:cs typeface="+mn-lt"/>
              </a:rPr>
              <a:t>1. Assigning each data point a preference (e.g., median distance to other points)</a:t>
            </a:r>
            <a:endParaRPr lang="en-US" sz="2000" dirty="0"/>
          </a:p>
          <a:p>
            <a:pPr>
              <a:buNone/>
            </a:pPr>
            <a:r>
              <a:rPr lang="en-US" sz="2000" dirty="0">
                <a:ea typeface="+mn-lt"/>
                <a:cs typeface="+mn-lt"/>
              </a:rPr>
              <a:t>2. Iteratively updating the affinities (similarities) between points</a:t>
            </a:r>
            <a:endParaRPr lang="en-US" sz="2000" dirty="0"/>
          </a:p>
          <a:p>
            <a:pPr>
              <a:buNone/>
            </a:pPr>
            <a:r>
              <a:rPr lang="en-US" sz="2000" dirty="0">
                <a:ea typeface="+mn-lt"/>
                <a:cs typeface="+mn-lt"/>
              </a:rPr>
              <a:t>3. Selecting exemplars (points with high affinity and preference)</a:t>
            </a:r>
            <a:endParaRPr lang="en-US" sz="2000" dirty="0"/>
          </a:p>
          <a:p>
            <a:pPr>
              <a:buNone/>
            </a:pPr>
            <a:r>
              <a:rPr lang="en-US" sz="2000" dirty="0">
                <a:ea typeface="+mn-lt"/>
                <a:cs typeface="+mn-lt"/>
              </a:rPr>
              <a:t>4. Assigning remaining points to the exemplar they are most similar to</a:t>
            </a:r>
            <a:endParaRPr lang="en-US" sz="2000" dirty="0"/>
          </a:p>
          <a:p>
            <a:pPr>
              <a:buNone/>
            </a:pPr>
            <a:endParaRPr lang="en-US" sz="2000" dirty="0"/>
          </a:p>
        </p:txBody>
      </p:sp>
    </p:spTree>
    <p:extLst>
      <p:ext uri="{BB962C8B-B14F-4D97-AF65-F5344CB8AC3E}">
        <p14:creationId xmlns:p14="http://schemas.microsoft.com/office/powerpoint/2010/main" val="331766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205AF-5AA8-6219-00C6-C63FF9B3BD70}"/>
              </a:ext>
            </a:extLst>
          </p:cNvPr>
          <p:cNvSpPr txBox="1"/>
          <p:nvPr/>
        </p:nvSpPr>
        <p:spPr>
          <a:xfrm>
            <a:off x="813759" y="1590136"/>
            <a:ext cx="738708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The advantages of AP include:</a:t>
            </a:r>
          </a:p>
          <a:p>
            <a:endParaRPr lang="en-US" sz="2000" b="1" dirty="0"/>
          </a:p>
          <a:p>
            <a:r>
              <a:rPr lang="en-US" sz="2000" dirty="0"/>
              <a:t>- Robust to noise and outliers</a:t>
            </a:r>
          </a:p>
          <a:p>
            <a:r>
              <a:rPr lang="en-US" sz="2000" dirty="0"/>
              <a:t>- Handles clusters of varying densities</a:t>
            </a:r>
          </a:p>
          <a:p>
            <a:r>
              <a:rPr lang="en-US" sz="2000" dirty="0"/>
              <a:t>- No need to specify number of clusters (K)</a:t>
            </a:r>
          </a:p>
          <a:p>
            <a:r>
              <a:rPr lang="en-US" sz="2000" dirty="0"/>
              <a:t>- Provides exemplars (representative points)</a:t>
            </a:r>
          </a:p>
          <a:p>
            <a:endParaRPr lang="en-US" sz="2000" dirty="0"/>
          </a:p>
          <a:p>
            <a:r>
              <a:rPr lang="en-US" sz="2000" b="1" dirty="0"/>
              <a:t>The disadvantages of AP include:</a:t>
            </a:r>
          </a:p>
          <a:p>
            <a:endParaRPr lang="en-US" sz="2000" dirty="0"/>
          </a:p>
          <a:p>
            <a:r>
              <a:rPr lang="en-US" sz="2000" dirty="0"/>
              <a:t>- Computationally expensive</a:t>
            </a:r>
          </a:p>
          <a:p>
            <a:r>
              <a:rPr lang="en-US" sz="2000" dirty="0"/>
              <a:t>- Requires careful choice of preferences and damping factor</a:t>
            </a:r>
          </a:p>
          <a:p>
            <a:r>
              <a:rPr lang="en-US" sz="2000" dirty="0"/>
              <a:t>- Not suitable for high-dimensional data</a:t>
            </a:r>
          </a:p>
          <a:p>
            <a:r>
              <a:rPr lang="en-US" sz="2000" dirty="0"/>
              <a:t>- Can be slow for large datasets</a:t>
            </a:r>
          </a:p>
        </p:txBody>
      </p:sp>
    </p:spTree>
    <p:extLst>
      <p:ext uri="{BB962C8B-B14F-4D97-AF65-F5344CB8AC3E}">
        <p14:creationId xmlns:p14="http://schemas.microsoft.com/office/powerpoint/2010/main" val="338260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DBE-62DA-42BD-9D0B-9D710C913E09}"/>
              </a:ext>
            </a:extLst>
          </p:cNvPr>
          <p:cNvSpPr>
            <a:spLocks noGrp="1"/>
          </p:cNvSpPr>
          <p:nvPr>
            <p:ph type="title"/>
          </p:nvPr>
        </p:nvSpPr>
        <p:spPr/>
        <p:txBody>
          <a:bodyPr/>
          <a:lstStyle/>
          <a:p>
            <a:r>
              <a:rPr lang="en-US" b="1" dirty="0"/>
              <a:t>Affinity propagation diagram:</a:t>
            </a:r>
            <a:endParaRPr lang="en-US" dirty="0"/>
          </a:p>
        </p:txBody>
      </p:sp>
      <p:pic>
        <p:nvPicPr>
          <p:cNvPr id="4" name="Content Placeholder 3" descr="A graph showing a number of clusters&#10;&#10;Description automatically generated">
            <a:extLst>
              <a:ext uri="{FF2B5EF4-FFF2-40B4-BE49-F238E27FC236}">
                <a16:creationId xmlns:a16="http://schemas.microsoft.com/office/drawing/2014/main" id="{3033AC81-2BD8-6000-4B3D-C49EC96964A9}"/>
              </a:ext>
            </a:extLst>
          </p:cNvPr>
          <p:cNvPicPr>
            <a:picLocks noGrp="1" noChangeAspect="1"/>
          </p:cNvPicPr>
          <p:nvPr>
            <p:ph idx="1"/>
          </p:nvPr>
        </p:nvPicPr>
        <p:blipFill>
          <a:blip r:embed="rId2"/>
          <a:stretch>
            <a:fillRect/>
          </a:stretch>
        </p:blipFill>
        <p:spPr>
          <a:xfrm>
            <a:off x="3407435" y="2134663"/>
            <a:ext cx="5391508" cy="3402581"/>
          </a:xfrm>
        </p:spPr>
      </p:pic>
    </p:spTree>
    <p:extLst>
      <p:ext uri="{BB962C8B-B14F-4D97-AF65-F5344CB8AC3E}">
        <p14:creationId xmlns:p14="http://schemas.microsoft.com/office/powerpoint/2010/main" val="2503322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B8E7-41CB-F541-AC04-3BE0F4B31551}"/>
              </a:ext>
            </a:extLst>
          </p:cNvPr>
          <p:cNvSpPr>
            <a:spLocks noGrp="1"/>
          </p:cNvSpPr>
          <p:nvPr>
            <p:ph type="title"/>
          </p:nvPr>
        </p:nvSpPr>
        <p:spPr/>
        <p:txBody>
          <a:bodyPr>
            <a:normAutofit/>
          </a:bodyPr>
          <a:lstStyle/>
          <a:p>
            <a:r>
              <a:rPr lang="en-US" b="1" dirty="0"/>
              <a:t>9</a:t>
            </a:r>
            <a:r>
              <a:rPr lang="en-US" b="1" dirty="0">
                <a:ea typeface="+mj-lt"/>
                <a:cs typeface="+mj-lt"/>
              </a:rPr>
              <a:t>. HDBSCAN :</a:t>
            </a:r>
          </a:p>
        </p:txBody>
      </p:sp>
      <p:sp>
        <p:nvSpPr>
          <p:cNvPr id="3" name="Content Placeholder 2">
            <a:extLst>
              <a:ext uri="{FF2B5EF4-FFF2-40B4-BE49-F238E27FC236}">
                <a16:creationId xmlns:a16="http://schemas.microsoft.com/office/drawing/2014/main" id="{78A6BEAB-1BCF-12A4-B9A8-797B88CD14A6}"/>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HDBSCAN (Hierarchical Density-Based Spatial Clustering of Applications with Noise) is a clustering algorithm that:</a:t>
            </a:r>
            <a:endParaRPr lang="en-US" sz="2000" dirty="0"/>
          </a:p>
          <a:p>
            <a:pPr>
              <a:buNone/>
            </a:pPr>
            <a:r>
              <a:rPr lang="en-US" sz="2000">
                <a:ea typeface="+mn-lt"/>
                <a:cs typeface="+mn-lt"/>
              </a:rPr>
              <a:t>1. Builds a hierarchy of clusters based on density and proximity</a:t>
            </a:r>
            <a:endParaRPr lang="en-US" sz="2000"/>
          </a:p>
          <a:p>
            <a:pPr>
              <a:buNone/>
            </a:pPr>
            <a:r>
              <a:rPr lang="en-US" sz="2000">
                <a:ea typeface="+mn-lt"/>
                <a:cs typeface="+mn-lt"/>
              </a:rPr>
              <a:t>2. Identifies clusters of varying densities and sizes</a:t>
            </a:r>
            <a:endParaRPr lang="en-US" sz="2000"/>
          </a:p>
          <a:p>
            <a:pPr>
              <a:buNone/>
            </a:pPr>
            <a:r>
              <a:rPr lang="en-US" sz="2000">
                <a:ea typeface="+mn-lt"/>
                <a:cs typeface="+mn-lt"/>
              </a:rPr>
              <a:t>3. Handles noise and outliers</a:t>
            </a:r>
            <a:endParaRPr lang="en-US" sz="2000"/>
          </a:p>
          <a:p>
            <a:pPr>
              <a:buNone/>
            </a:pPr>
            <a:r>
              <a:rPr lang="en-US" sz="2000">
                <a:ea typeface="+mn-lt"/>
                <a:cs typeface="+mn-lt"/>
              </a:rPr>
              <a:t>4. Does not require a fixed number of clusters (K) as input</a:t>
            </a:r>
            <a:endParaRPr lang="en-US" sz="2000"/>
          </a:p>
          <a:p>
            <a:pPr>
              <a:buNone/>
            </a:pPr>
            <a:r>
              <a:rPr lang="en-US" sz="2000">
                <a:ea typeface="+mn-lt"/>
                <a:cs typeface="+mn-lt"/>
              </a:rPr>
              <a:t>5. Provides a hierarchical representation of the data, allowing for visualization and exploration of clusters at different levels of granularity</a:t>
            </a:r>
            <a:endParaRPr lang="en-US" sz="2000"/>
          </a:p>
          <a:p>
            <a:pPr>
              <a:buNone/>
            </a:pPr>
            <a:endParaRPr lang="en-US" sz="2000" dirty="0"/>
          </a:p>
        </p:txBody>
      </p:sp>
    </p:spTree>
    <p:extLst>
      <p:ext uri="{BB962C8B-B14F-4D97-AF65-F5344CB8AC3E}">
        <p14:creationId xmlns:p14="http://schemas.microsoft.com/office/powerpoint/2010/main" val="42145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42E6B-6272-1DF6-6D80-6C5787D0BFA0}"/>
              </a:ext>
            </a:extLst>
          </p:cNvPr>
          <p:cNvSpPr txBox="1"/>
          <p:nvPr/>
        </p:nvSpPr>
        <p:spPr>
          <a:xfrm>
            <a:off x="955964" y="609600"/>
            <a:ext cx="746759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Density-Based Clustering:</a:t>
            </a:r>
          </a:p>
          <a:p>
            <a:endParaRPr lang="en-US" sz="2000" dirty="0"/>
          </a:p>
          <a:p>
            <a:r>
              <a:rPr lang="en-US" sz="2000" dirty="0"/>
              <a:t>1. Handles noise and outliers effectively</a:t>
            </a:r>
          </a:p>
          <a:p>
            <a:r>
              <a:rPr lang="en-US" sz="2000" dirty="0"/>
              <a:t>2. Flexibility in handling varying densities and cluster shapes</a:t>
            </a:r>
          </a:p>
          <a:p>
            <a:r>
              <a:rPr lang="en-US" sz="2000" dirty="0"/>
              <a:t>3. No need to specify the number of clusters (K) in advance</a:t>
            </a:r>
          </a:p>
          <a:p>
            <a:r>
              <a:rPr lang="en-US" sz="2000" dirty="0"/>
              <a:t>4. Can identify clusters of varying sizes and densities</a:t>
            </a:r>
          </a:p>
          <a:p>
            <a:r>
              <a:rPr lang="en-US" sz="2000" dirty="0"/>
              <a:t>5. Robust to outliers and noise</a:t>
            </a:r>
          </a:p>
          <a:p>
            <a:r>
              <a:rPr lang="en-US" sz="2000" dirty="0"/>
              <a:t>6. Can handle high-dimensional data</a:t>
            </a:r>
          </a:p>
          <a:p>
            <a:r>
              <a:rPr lang="en-US" sz="2000" dirty="0"/>
              <a:t>7. Provides a clear separation between clusters and noise</a:t>
            </a:r>
          </a:p>
          <a:p>
            <a:endParaRPr lang="en-US" sz="2000" dirty="0"/>
          </a:p>
          <a:p>
            <a:r>
              <a:rPr lang="en-US" sz="2000" b="1" dirty="0"/>
              <a:t>Disadvantages of Density-Based Clustering:</a:t>
            </a:r>
          </a:p>
          <a:p>
            <a:endParaRPr lang="en-US" sz="2000" dirty="0"/>
          </a:p>
          <a:p>
            <a:r>
              <a:rPr lang="en-US" sz="2000" dirty="0"/>
              <a:t>1. Computationally expensive</a:t>
            </a:r>
          </a:p>
          <a:p>
            <a:r>
              <a:rPr lang="en-US" sz="2000" dirty="0"/>
              <a:t>2. Requires careful parameter tuning (e.g., epsilon, </a:t>
            </a:r>
            <a:r>
              <a:rPr lang="en-US" sz="2000" dirty="0" err="1"/>
              <a:t>minPts</a:t>
            </a:r>
            <a:r>
              <a:rPr lang="en-US" sz="2000" dirty="0"/>
              <a:t>)</a:t>
            </a:r>
          </a:p>
          <a:p>
            <a:r>
              <a:rPr lang="en-US" sz="2000" dirty="0"/>
              <a:t>3. Can be sensitive to the choice of distance metric</a:t>
            </a:r>
          </a:p>
          <a:p>
            <a:r>
              <a:rPr lang="en-US" sz="2000" dirty="0"/>
              <a:t>4. May not work well with clusters of varying densities</a:t>
            </a:r>
          </a:p>
          <a:p>
            <a:r>
              <a:rPr lang="en-US" sz="2000" dirty="0"/>
              <a:t>5. Can be difficult to choose the optimal parameters</a:t>
            </a:r>
          </a:p>
          <a:p>
            <a:r>
              <a:rPr lang="en-US" sz="2000" dirty="0"/>
              <a:t>6. May not be suitable for data with a large number of dimensions</a:t>
            </a:r>
          </a:p>
          <a:p>
            <a:r>
              <a:rPr lang="en-US" sz="2000" dirty="0"/>
              <a:t>7. Can be slow for large datasets</a:t>
            </a:r>
          </a:p>
          <a:p>
            <a:endParaRPr lang="en-US" sz="2000" dirty="0"/>
          </a:p>
        </p:txBody>
      </p:sp>
    </p:spTree>
    <p:extLst>
      <p:ext uri="{BB962C8B-B14F-4D97-AF65-F5344CB8AC3E}">
        <p14:creationId xmlns:p14="http://schemas.microsoft.com/office/powerpoint/2010/main" val="3112582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08F2-9337-2FDB-1F8A-9099F9D843C8}"/>
              </a:ext>
            </a:extLst>
          </p:cNvPr>
          <p:cNvSpPr>
            <a:spLocks noGrp="1"/>
          </p:cNvSpPr>
          <p:nvPr>
            <p:ph type="title"/>
          </p:nvPr>
        </p:nvSpPr>
        <p:spPr/>
        <p:txBody>
          <a:bodyPr/>
          <a:lstStyle/>
          <a:p>
            <a:r>
              <a:rPr lang="en-US" b="1"/>
              <a:t>Density based clustering diagram:</a:t>
            </a:r>
            <a:endParaRPr lang="en-US" dirty="0"/>
          </a:p>
        </p:txBody>
      </p:sp>
      <p:pic>
        <p:nvPicPr>
          <p:cNvPr id="4" name="Content Placeholder 3" descr="A diagram of a diagram of circles and dots&#10;&#10;Description automatically generated">
            <a:extLst>
              <a:ext uri="{FF2B5EF4-FFF2-40B4-BE49-F238E27FC236}">
                <a16:creationId xmlns:a16="http://schemas.microsoft.com/office/drawing/2014/main" id="{28664BE0-CAB6-7260-8FEB-73923ED7788B}"/>
              </a:ext>
            </a:extLst>
          </p:cNvPr>
          <p:cNvPicPr>
            <a:picLocks noGrp="1" noChangeAspect="1"/>
          </p:cNvPicPr>
          <p:nvPr>
            <p:ph idx="1"/>
          </p:nvPr>
        </p:nvPicPr>
        <p:blipFill>
          <a:blip r:embed="rId2"/>
          <a:stretch>
            <a:fillRect/>
          </a:stretch>
        </p:blipFill>
        <p:spPr>
          <a:xfrm>
            <a:off x="2822430" y="2015332"/>
            <a:ext cx="6560993" cy="3320761"/>
          </a:xfrm>
        </p:spPr>
      </p:pic>
    </p:spTree>
    <p:extLst>
      <p:ext uri="{BB962C8B-B14F-4D97-AF65-F5344CB8AC3E}">
        <p14:creationId xmlns:p14="http://schemas.microsoft.com/office/powerpoint/2010/main" val="362699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F0DF-8DDD-1E44-D761-C2C7425CB5B9}"/>
              </a:ext>
            </a:extLst>
          </p:cNvPr>
          <p:cNvSpPr>
            <a:spLocks noGrp="1"/>
          </p:cNvSpPr>
          <p:nvPr>
            <p:ph type="title"/>
          </p:nvPr>
        </p:nvSpPr>
        <p:spPr/>
        <p:txBody>
          <a:bodyPr/>
          <a:lstStyle/>
          <a:p>
            <a:r>
              <a:rPr lang="en-US" b="1" dirty="0"/>
              <a:t>10. Brich clustering</a:t>
            </a:r>
          </a:p>
        </p:txBody>
      </p:sp>
      <p:sp>
        <p:nvSpPr>
          <p:cNvPr id="3" name="Content Placeholder 2">
            <a:extLst>
              <a:ext uri="{FF2B5EF4-FFF2-40B4-BE49-F238E27FC236}">
                <a16:creationId xmlns:a16="http://schemas.microsoft.com/office/drawing/2014/main" id="{A6C8FCE0-2D4A-0C74-B824-BEC4FE316383}"/>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BIRCH (Balanced Iterative Reducing and Clustering using Hierarchies) is a clustering algorithm that:</a:t>
            </a:r>
            <a:endParaRPr lang="en-US" sz="2000" dirty="0"/>
          </a:p>
          <a:p>
            <a:pPr>
              <a:buNone/>
            </a:pPr>
            <a:endParaRPr lang="en-US" sz="2000" dirty="0">
              <a:ea typeface="+mn-lt"/>
              <a:cs typeface="+mn-lt"/>
            </a:endParaRPr>
          </a:p>
          <a:p>
            <a:pPr>
              <a:buNone/>
            </a:pPr>
            <a:r>
              <a:rPr lang="en-US" sz="2000" dirty="0">
                <a:ea typeface="+mn-lt"/>
                <a:cs typeface="+mn-lt"/>
              </a:rPr>
              <a:t>1. Builds a hierarchical clustering structure (tree-like)</a:t>
            </a:r>
            <a:endParaRPr lang="en-US" sz="2000" dirty="0"/>
          </a:p>
          <a:p>
            <a:pPr>
              <a:buNone/>
            </a:pPr>
            <a:r>
              <a:rPr lang="en-US" sz="2000" dirty="0">
                <a:ea typeface="+mn-lt"/>
                <a:cs typeface="+mn-lt"/>
              </a:rPr>
              <a:t>2. Divides data into clusters based on density and proximity</a:t>
            </a:r>
            <a:endParaRPr lang="en-US" sz="2000" dirty="0"/>
          </a:p>
          <a:p>
            <a:pPr>
              <a:buNone/>
            </a:pPr>
            <a:r>
              <a:rPr lang="en-US" sz="2000" dirty="0">
                <a:ea typeface="+mn-lt"/>
                <a:cs typeface="+mn-lt"/>
              </a:rPr>
              <a:t>3. Uses a threshold (radius) to determine cluster boundaries</a:t>
            </a:r>
            <a:endParaRPr lang="en-US" sz="2000" dirty="0"/>
          </a:p>
          <a:p>
            <a:pPr>
              <a:buNone/>
            </a:pPr>
            <a:r>
              <a:rPr lang="en-US" sz="2000" dirty="0">
                <a:ea typeface="+mn-lt"/>
                <a:cs typeface="+mn-lt"/>
              </a:rPr>
              <a:t>4. Iteratively refines clusters, balancing size and density</a:t>
            </a:r>
            <a:endParaRPr lang="en-US" sz="2000" dirty="0"/>
          </a:p>
          <a:p>
            <a:pPr marL="0" indent="0">
              <a:buNone/>
            </a:pPr>
            <a:endParaRPr lang="en-US" sz="2000" dirty="0"/>
          </a:p>
        </p:txBody>
      </p:sp>
    </p:spTree>
    <p:extLst>
      <p:ext uri="{BB962C8B-B14F-4D97-AF65-F5344CB8AC3E}">
        <p14:creationId xmlns:p14="http://schemas.microsoft.com/office/powerpoint/2010/main" val="213131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EE2C-A610-0D1F-D9B6-6D20E3AC77D7}"/>
              </a:ext>
            </a:extLst>
          </p:cNvPr>
          <p:cNvSpPr>
            <a:spLocks noGrp="1"/>
          </p:cNvSpPr>
          <p:nvPr>
            <p:ph type="title" idx="4294967295"/>
          </p:nvPr>
        </p:nvSpPr>
        <p:spPr>
          <a:xfrm>
            <a:off x="0" y="365125"/>
            <a:ext cx="10515600" cy="1325563"/>
          </a:xfrm>
        </p:spPr>
        <p:txBody>
          <a:bodyPr>
            <a:normAutofit/>
          </a:bodyPr>
          <a:lstStyle/>
          <a:p>
            <a:pPr>
              <a:spcBef>
                <a:spcPts val="0"/>
              </a:spcBef>
            </a:pPr>
            <a:r>
              <a:rPr lang="en-US" sz="3600" b="1" dirty="0"/>
              <a:t>Advantages of K-Means:</a:t>
            </a:r>
          </a:p>
        </p:txBody>
      </p:sp>
      <p:sp>
        <p:nvSpPr>
          <p:cNvPr id="3" name="Content Placeholder 2">
            <a:extLst>
              <a:ext uri="{FF2B5EF4-FFF2-40B4-BE49-F238E27FC236}">
                <a16:creationId xmlns:a16="http://schemas.microsoft.com/office/drawing/2014/main" id="{39B880F6-E3FB-A157-14C7-2612831E830F}"/>
              </a:ext>
            </a:extLst>
          </p:cNvPr>
          <p:cNvSpPr>
            <a:spLocks noGrp="1"/>
          </p:cNvSpPr>
          <p:nvPr>
            <p:ph idx="4294967295"/>
          </p:nvPr>
        </p:nvSpPr>
        <p:spPr>
          <a:xfrm>
            <a:off x="0" y="1825625"/>
            <a:ext cx="10515600" cy="4351338"/>
          </a:xfrm>
        </p:spPr>
        <p:txBody>
          <a:bodyPr vert="horz" lIns="91440" tIns="45720" rIns="91440" bIns="45720" rtlCol="0" anchor="t">
            <a:normAutofit fontScale="77500" lnSpcReduction="20000"/>
          </a:bodyPr>
          <a:lstStyle/>
          <a:p>
            <a:pPr marL="0" indent="0">
              <a:buNone/>
            </a:pPr>
            <a:r>
              <a:rPr lang="en-US" sz="2000" dirty="0">
                <a:ea typeface="+mn-lt"/>
                <a:cs typeface="+mn-lt"/>
              </a:rPr>
              <a:t>1. Easy to implement</a:t>
            </a:r>
            <a:endParaRPr lang="en-US" sz="2000"/>
          </a:p>
          <a:p>
            <a:pPr marL="0" indent="0">
              <a:buNone/>
            </a:pPr>
            <a:r>
              <a:rPr lang="en-US" sz="2000" dirty="0">
                <a:ea typeface="+mn-lt"/>
                <a:cs typeface="+mn-lt"/>
              </a:rPr>
              <a:t>2. Fast</a:t>
            </a:r>
            <a:endParaRPr lang="en-US" sz="2000">
              <a:ea typeface="+mn-lt"/>
              <a:cs typeface="+mn-lt"/>
            </a:endParaRPr>
          </a:p>
          <a:p>
            <a:pPr marL="0" indent="0">
              <a:buNone/>
            </a:pPr>
            <a:r>
              <a:rPr lang="en-US" sz="2000" dirty="0">
                <a:ea typeface="+mn-lt"/>
                <a:cs typeface="+mn-lt"/>
              </a:rPr>
              <a:t>3. Scalable</a:t>
            </a:r>
            <a:endParaRPr lang="en-US" sz="2000">
              <a:ea typeface="+mn-lt"/>
              <a:cs typeface="+mn-lt"/>
            </a:endParaRPr>
          </a:p>
          <a:p>
            <a:pPr marL="0" indent="0">
              <a:buNone/>
            </a:pPr>
            <a:r>
              <a:rPr lang="en-US" sz="2000" dirty="0">
                <a:ea typeface="+mn-lt"/>
                <a:cs typeface="+mn-lt"/>
              </a:rPr>
              <a:t>4. Flexible</a:t>
            </a:r>
            <a:endParaRPr lang="en-US" sz="2000">
              <a:ea typeface="+mn-lt"/>
              <a:cs typeface="+mn-lt"/>
            </a:endParaRPr>
          </a:p>
          <a:p>
            <a:pPr marL="0" indent="0">
              <a:buNone/>
            </a:pPr>
            <a:r>
              <a:rPr lang="en-US" sz="2000" dirty="0">
                <a:ea typeface="+mn-lt"/>
                <a:cs typeface="+mn-lt"/>
              </a:rPr>
              <a:t>5. Interpretable</a:t>
            </a:r>
            <a:endParaRPr lang="en-US" sz="2000">
              <a:ea typeface="+mn-lt"/>
              <a:cs typeface="+mn-lt"/>
            </a:endParaRPr>
          </a:p>
          <a:p>
            <a:pPr marL="0" indent="0">
              <a:buNone/>
            </a:pPr>
            <a:endParaRPr lang="en-US" sz="2000" dirty="0">
              <a:ea typeface="+mn-lt"/>
              <a:cs typeface="+mn-lt"/>
            </a:endParaRPr>
          </a:p>
          <a:p>
            <a:pPr marL="0" indent="0">
              <a:buNone/>
            </a:pPr>
            <a:r>
              <a:rPr lang="en-US" sz="4400" b="1" dirty="0">
                <a:latin typeface="Aptos Display"/>
                <a:ea typeface="+mn-lt"/>
                <a:cs typeface="+mn-lt"/>
              </a:rPr>
              <a:t>Disadvantages of K-Means:</a:t>
            </a:r>
            <a:endParaRPr lang="en-US" sz="4400" b="1">
              <a:latin typeface="Aptos Display"/>
              <a:ea typeface="+mn-lt"/>
              <a:cs typeface="+mn-lt"/>
            </a:endParaRPr>
          </a:p>
          <a:p>
            <a:pPr marL="0" indent="0">
              <a:buNone/>
            </a:pPr>
            <a:endParaRPr lang="en-US" sz="4400" b="1" dirty="0">
              <a:latin typeface="Aptos Display"/>
              <a:ea typeface="+mn-lt"/>
              <a:cs typeface="+mn-lt"/>
            </a:endParaRPr>
          </a:p>
          <a:p>
            <a:pPr>
              <a:buNone/>
            </a:pPr>
            <a:r>
              <a:rPr lang="en-US" sz="2000" dirty="0">
                <a:ea typeface="+mn-lt"/>
                <a:cs typeface="+mn-lt"/>
              </a:rPr>
              <a:t>1. Sensitive to initial placement</a:t>
            </a:r>
            <a:endParaRPr lang="en-US" sz="2000" dirty="0"/>
          </a:p>
          <a:p>
            <a:pPr>
              <a:buNone/>
            </a:pPr>
            <a:r>
              <a:rPr lang="en-US" sz="2000" dirty="0">
                <a:ea typeface="+mn-lt"/>
                <a:cs typeface="+mn-lt"/>
              </a:rPr>
              <a:t>2. Assumes spherical clusters</a:t>
            </a:r>
            <a:endParaRPr lang="en-US" sz="2000" dirty="0"/>
          </a:p>
          <a:p>
            <a:pPr>
              <a:buNone/>
            </a:pPr>
            <a:r>
              <a:rPr lang="en-US" sz="2000" dirty="0">
                <a:ea typeface="+mn-lt"/>
                <a:cs typeface="+mn-lt"/>
              </a:rPr>
              <a:t>3. Affected by outliers</a:t>
            </a:r>
            <a:endParaRPr lang="en-US" sz="2000" dirty="0"/>
          </a:p>
          <a:p>
            <a:pPr>
              <a:buNone/>
            </a:pPr>
            <a:r>
              <a:rPr lang="en-US" sz="2000" dirty="0">
                <a:ea typeface="+mn-lt"/>
                <a:cs typeface="+mn-lt"/>
              </a:rPr>
              <a:t>4. Difficult to choose K</a:t>
            </a:r>
            <a:endParaRPr lang="en-US" sz="2000" dirty="0"/>
          </a:p>
          <a:p>
            <a:pPr marL="0" indent="0">
              <a:buNone/>
            </a:pPr>
            <a:r>
              <a:rPr lang="en-US" sz="2000" dirty="0">
                <a:ea typeface="+mn-lt"/>
                <a:cs typeface="+mn-lt"/>
              </a:rPr>
              <a:t>5. Not suitable for complex clusters</a:t>
            </a:r>
            <a:endParaRPr lang="en-US" sz="2000" dirty="0"/>
          </a:p>
        </p:txBody>
      </p:sp>
    </p:spTree>
    <p:extLst>
      <p:ext uri="{BB962C8B-B14F-4D97-AF65-F5344CB8AC3E}">
        <p14:creationId xmlns:p14="http://schemas.microsoft.com/office/powerpoint/2010/main" val="44225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04D2E-F7B6-A2FA-DB14-AFFC2A469383}"/>
              </a:ext>
            </a:extLst>
          </p:cNvPr>
          <p:cNvSpPr txBox="1"/>
          <p:nvPr/>
        </p:nvSpPr>
        <p:spPr>
          <a:xfrm>
            <a:off x="706582" y="1025236"/>
            <a:ext cx="720436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BIRCH Clustering:</a:t>
            </a:r>
          </a:p>
          <a:p>
            <a:endParaRPr lang="en-US" sz="2000" dirty="0"/>
          </a:p>
          <a:p>
            <a:r>
              <a:rPr lang="en-US" sz="2000" dirty="0"/>
              <a:t>- Handles large datasets efficiently</a:t>
            </a:r>
          </a:p>
          <a:p>
            <a:r>
              <a:rPr lang="en-US" sz="2000" dirty="0"/>
              <a:t>- Memory efficient</a:t>
            </a:r>
          </a:p>
          <a:p>
            <a:r>
              <a:rPr lang="en-US" sz="2000" dirty="0"/>
              <a:t>- Fast clustering</a:t>
            </a:r>
          </a:p>
          <a:p>
            <a:r>
              <a:rPr lang="en-US" sz="2000" dirty="0"/>
              <a:t>- Handles noise and outliers effectively</a:t>
            </a:r>
          </a:p>
          <a:p>
            <a:r>
              <a:rPr lang="en-US" sz="2000" dirty="0"/>
              <a:t>- Incremental clustering (can handle new data points)</a:t>
            </a:r>
          </a:p>
          <a:p>
            <a:endParaRPr lang="en-US" sz="2000" dirty="0"/>
          </a:p>
          <a:p>
            <a:r>
              <a:rPr lang="en-US" sz="2000" b="1" dirty="0"/>
              <a:t>Disadvantages of BIRCH Clustering:</a:t>
            </a:r>
          </a:p>
          <a:p>
            <a:endParaRPr lang="en-US" sz="2000" dirty="0"/>
          </a:p>
          <a:p>
            <a:r>
              <a:rPr lang="en-US" sz="2000" dirty="0"/>
              <a:t>- Sensitive to parameter settings</a:t>
            </a:r>
          </a:p>
          <a:p>
            <a:r>
              <a:rPr lang="en-US" sz="2000" dirty="0"/>
              <a:t>- Limited ability to handle non-spherical clusters</a:t>
            </a:r>
          </a:p>
          <a:p>
            <a:r>
              <a:rPr lang="en-US" sz="2000" dirty="0"/>
              <a:t>- Limited flexibility in distance metric choice</a:t>
            </a:r>
          </a:p>
          <a:p>
            <a:r>
              <a:rPr lang="en-US" sz="2000" dirty="0"/>
              <a:t>- Can only process metric attributes</a:t>
            </a:r>
          </a:p>
          <a:p>
            <a:r>
              <a:rPr lang="en-US" sz="2000" dirty="0"/>
              <a:t>- Requires careful parameter tuning</a:t>
            </a:r>
          </a:p>
          <a:p>
            <a:r>
              <a:rPr lang="en-US" sz="2000" dirty="0"/>
              <a:t>- Can be slow for very large datasets</a:t>
            </a:r>
          </a:p>
          <a:p>
            <a:endParaRPr lang="en-US" sz="2000" dirty="0"/>
          </a:p>
        </p:txBody>
      </p:sp>
    </p:spTree>
    <p:extLst>
      <p:ext uri="{BB962C8B-B14F-4D97-AF65-F5344CB8AC3E}">
        <p14:creationId xmlns:p14="http://schemas.microsoft.com/office/powerpoint/2010/main" val="108977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8B7D-38A4-FC36-1FC6-76C73ACFBBDA}"/>
              </a:ext>
            </a:extLst>
          </p:cNvPr>
          <p:cNvSpPr>
            <a:spLocks noGrp="1"/>
          </p:cNvSpPr>
          <p:nvPr>
            <p:ph type="title"/>
          </p:nvPr>
        </p:nvSpPr>
        <p:spPr/>
        <p:txBody>
          <a:bodyPr/>
          <a:lstStyle/>
          <a:p>
            <a:r>
              <a:rPr lang="en-US" b="1" dirty="0"/>
              <a:t>Brich clustering:</a:t>
            </a:r>
            <a:endParaRPr lang="en-US" dirty="0"/>
          </a:p>
        </p:txBody>
      </p:sp>
      <p:pic>
        <p:nvPicPr>
          <p:cNvPr id="4" name="Content Placeholder 3" descr="A diagram of different colored dots&#10;&#10;Description automatically generated">
            <a:extLst>
              <a:ext uri="{FF2B5EF4-FFF2-40B4-BE49-F238E27FC236}">
                <a16:creationId xmlns:a16="http://schemas.microsoft.com/office/drawing/2014/main" id="{94D7B1BB-B87E-B060-A345-6774246386B3}"/>
              </a:ext>
            </a:extLst>
          </p:cNvPr>
          <p:cNvPicPr>
            <a:picLocks noGrp="1" noChangeAspect="1"/>
          </p:cNvPicPr>
          <p:nvPr>
            <p:ph idx="1"/>
          </p:nvPr>
        </p:nvPicPr>
        <p:blipFill>
          <a:blip r:embed="rId2"/>
          <a:stretch>
            <a:fillRect/>
          </a:stretch>
        </p:blipFill>
        <p:spPr>
          <a:xfrm>
            <a:off x="3048000" y="2053431"/>
            <a:ext cx="6096000" cy="3895725"/>
          </a:xfrm>
        </p:spPr>
      </p:pic>
    </p:spTree>
    <p:extLst>
      <p:ext uri="{BB962C8B-B14F-4D97-AF65-F5344CB8AC3E}">
        <p14:creationId xmlns:p14="http://schemas.microsoft.com/office/powerpoint/2010/main" val="23829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orful background with white crosses&#10;&#10;Description automatically generated">
            <a:extLst>
              <a:ext uri="{FF2B5EF4-FFF2-40B4-BE49-F238E27FC236}">
                <a16:creationId xmlns:a16="http://schemas.microsoft.com/office/drawing/2014/main" id="{36614864-B64E-C3F9-EE72-3D3A90E854C3}"/>
              </a:ext>
            </a:extLst>
          </p:cNvPr>
          <p:cNvPicPr>
            <a:picLocks noChangeAspect="1"/>
          </p:cNvPicPr>
          <p:nvPr/>
        </p:nvPicPr>
        <p:blipFill>
          <a:blip r:embed="rId2"/>
          <a:stretch>
            <a:fillRect/>
          </a:stretch>
        </p:blipFill>
        <p:spPr>
          <a:xfrm>
            <a:off x="2859410" y="2533448"/>
            <a:ext cx="5057775" cy="3667125"/>
          </a:xfrm>
          <a:prstGeom prst="rect">
            <a:avLst/>
          </a:prstGeom>
        </p:spPr>
      </p:pic>
      <p:sp>
        <p:nvSpPr>
          <p:cNvPr id="4" name="Title 3">
            <a:extLst>
              <a:ext uri="{FF2B5EF4-FFF2-40B4-BE49-F238E27FC236}">
                <a16:creationId xmlns:a16="http://schemas.microsoft.com/office/drawing/2014/main" id="{BBA7EFF4-08F0-4DBB-53BB-CDD7AC4CCA34}"/>
              </a:ext>
            </a:extLst>
          </p:cNvPr>
          <p:cNvSpPr>
            <a:spLocks noGrp="1"/>
          </p:cNvSpPr>
          <p:nvPr>
            <p:ph type="title"/>
          </p:nvPr>
        </p:nvSpPr>
        <p:spPr/>
        <p:txBody>
          <a:bodyPr/>
          <a:lstStyle/>
          <a:p>
            <a:r>
              <a:rPr lang="en-US" b="1" dirty="0"/>
              <a:t>K-means diagram:</a:t>
            </a:r>
          </a:p>
        </p:txBody>
      </p:sp>
      <p:sp>
        <p:nvSpPr>
          <p:cNvPr id="5" name="Content Placeholder 4">
            <a:extLst>
              <a:ext uri="{FF2B5EF4-FFF2-40B4-BE49-F238E27FC236}">
                <a16:creationId xmlns:a16="http://schemas.microsoft.com/office/drawing/2014/main" id="{A7045FA9-BCBA-2556-1DF6-F1A3EA74B1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46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0D-8AA6-6083-AAE8-01D6298444E6}"/>
              </a:ext>
            </a:extLst>
          </p:cNvPr>
          <p:cNvSpPr>
            <a:spLocks noGrp="1"/>
          </p:cNvSpPr>
          <p:nvPr>
            <p:ph type="title"/>
          </p:nvPr>
        </p:nvSpPr>
        <p:spPr/>
        <p:txBody>
          <a:bodyPr/>
          <a:lstStyle/>
          <a:p>
            <a:r>
              <a:rPr lang="en-US" b="1" dirty="0">
                <a:ea typeface="+mj-lt"/>
                <a:cs typeface="+mj-lt"/>
              </a:rPr>
              <a:t>2. Hierarchical Clustering:</a:t>
            </a:r>
          </a:p>
        </p:txBody>
      </p:sp>
      <p:sp>
        <p:nvSpPr>
          <p:cNvPr id="3" name="Content Placeholder 2">
            <a:extLst>
              <a:ext uri="{FF2B5EF4-FFF2-40B4-BE49-F238E27FC236}">
                <a16:creationId xmlns:a16="http://schemas.microsoft.com/office/drawing/2014/main" id="{F375FEE1-A790-828E-EDFD-5F580927886B}"/>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Hierarchical clustering is a type of unsupervised machine learning algorithm that builds a hierarchy of clusters from the data. It does not require a fixed number of clusters (like K-Means) and instead, it creates a tree-like structure (dendrogram) that shows the relationships between clusters at different levels of granularity.</a:t>
            </a:r>
            <a:endParaRPr lang="en-US"/>
          </a:p>
          <a:p>
            <a:pPr>
              <a:buNone/>
            </a:pPr>
            <a:endParaRPr lang="en-US" sz="2000" dirty="0">
              <a:ea typeface="+mn-lt"/>
              <a:cs typeface="+mn-lt"/>
            </a:endParaRPr>
          </a:p>
          <a:p>
            <a:pPr>
              <a:buNone/>
            </a:pPr>
            <a:r>
              <a:rPr lang="en-US" sz="2000" dirty="0">
                <a:ea typeface="+mn-lt"/>
                <a:cs typeface="+mn-lt"/>
              </a:rPr>
              <a:t>There are two main types of Hierarchical clustering:</a:t>
            </a:r>
            <a:endParaRPr lang="en-US" dirty="0"/>
          </a:p>
          <a:p>
            <a:pPr>
              <a:buNone/>
            </a:pPr>
            <a:r>
              <a:rPr lang="en-US" sz="2000" dirty="0">
                <a:ea typeface="+mn-lt"/>
                <a:cs typeface="+mn-lt"/>
              </a:rPr>
              <a:t>1.</a:t>
            </a:r>
            <a:r>
              <a:rPr lang="en-US" sz="2000" b="1" dirty="0">
                <a:ea typeface="+mn-lt"/>
                <a:cs typeface="+mn-lt"/>
              </a:rPr>
              <a:t> Agglomerative: </a:t>
            </a:r>
            <a:r>
              <a:rPr lang="en-US" sz="2000" dirty="0">
                <a:ea typeface="+mn-lt"/>
                <a:cs typeface="+mn-lt"/>
              </a:rPr>
              <a:t>starts with each data point as its own cluster and merges them iteratively into larger clusters.</a:t>
            </a:r>
            <a:endParaRPr lang="en-US" dirty="0"/>
          </a:p>
          <a:p>
            <a:pPr>
              <a:buNone/>
            </a:pPr>
            <a:r>
              <a:rPr lang="en-US" sz="2000" dirty="0">
                <a:ea typeface="+mn-lt"/>
                <a:cs typeface="+mn-lt"/>
              </a:rPr>
              <a:t>2. </a:t>
            </a:r>
            <a:r>
              <a:rPr lang="en-US" sz="2000" b="1" dirty="0">
                <a:ea typeface="+mn-lt"/>
                <a:cs typeface="+mn-lt"/>
              </a:rPr>
              <a:t>Divisive: </a:t>
            </a:r>
            <a:r>
              <a:rPr lang="en-US" sz="2000" dirty="0">
                <a:ea typeface="+mn-lt"/>
                <a:cs typeface="+mn-lt"/>
              </a:rPr>
              <a:t>starts with all data points in a single cluster and splits them iteratively into smaller clusters</a:t>
            </a:r>
            <a:endParaRPr lang="en-US" dirty="0"/>
          </a:p>
        </p:txBody>
      </p:sp>
    </p:spTree>
    <p:extLst>
      <p:ext uri="{BB962C8B-B14F-4D97-AF65-F5344CB8AC3E}">
        <p14:creationId xmlns:p14="http://schemas.microsoft.com/office/powerpoint/2010/main" val="125997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A4D996-B5B5-1524-D022-B9C03970CB3F}"/>
              </a:ext>
            </a:extLst>
          </p:cNvPr>
          <p:cNvSpPr txBox="1"/>
          <p:nvPr/>
        </p:nvSpPr>
        <p:spPr>
          <a:xfrm>
            <a:off x="612476" y="1302589"/>
            <a:ext cx="9601200"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Hierarchical Clustering:</a:t>
            </a:r>
          </a:p>
          <a:p>
            <a:endParaRPr lang="en-US" sz="2000" dirty="0"/>
          </a:p>
          <a:p>
            <a:r>
              <a:rPr lang="en-US" sz="2000" dirty="0"/>
              <a:t>1. No need to specify number of clusters</a:t>
            </a:r>
          </a:p>
          <a:p>
            <a:r>
              <a:rPr lang="en-US" sz="2000" dirty="0"/>
              <a:t>2. Handles varying densities and shapes</a:t>
            </a:r>
          </a:p>
          <a:p>
            <a:r>
              <a:rPr lang="en-US" sz="2000" dirty="0"/>
              <a:t>3. Visualizes cluster structure</a:t>
            </a:r>
          </a:p>
          <a:p>
            <a:r>
              <a:rPr lang="en-US" sz="2000" dirty="0"/>
              <a:t>4. Identifies clusters at different scales</a:t>
            </a:r>
          </a:p>
          <a:p>
            <a:r>
              <a:rPr lang="en-US" sz="2000" dirty="0"/>
              <a:t>5. Flexible and robust</a:t>
            </a:r>
          </a:p>
          <a:p>
            <a:endParaRPr lang="en-US" sz="2000" dirty="0"/>
          </a:p>
          <a:p>
            <a:r>
              <a:rPr lang="en-US" sz="2000" b="1" dirty="0"/>
              <a:t>Disadvantages of Hierarchical Clustering:</a:t>
            </a:r>
          </a:p>
          <a:p>
            <a:endParaRPr lang="en-US" sz="2000" b="1" dirty="0"/>
          </a:p>
          <a:p>
            <a:r>
              <a:rPr lang="en-US" sz="2000" dirty="0"/>
              <a:t>1. Computationally expensive</a:t>
            </a:r>
          </a:p>
          <a:p>
            <a:r>
              <a:rPr lang="en-US" sz="2000" dirty="0"/>
              <a:t>2. Difficult to choose linkage criteria</a:t>
            </a:r>
          </a:p>
          <a:p>
            <a:r>
              <a:rPr lang="en-US" sz="2000" dirty="0"/>
              <a:t>3. Sensitive to noise and outliers</a:t>
            </a:r>
          </a:p>
          <a:p>
            <a:r>
              <a:rPr lang="en-US" sz="2000" dirty="0"/>
              <a:t>4. Can be difficult to interpret</a:t>
            </a:r>
          </a:p>
          <a:p>
            <a:r>
              <a:rPr lang="en-US" dirty="0"/>
              <a:t>5. Not suitable for very large datasets</a:t>
            </a:r>
          </a:p>
        </p:txBody>
      </p:sp>
    </p:spTree>
    <p:extLst>
      <p:ext uri="{BB962C8B-B14F-4D97-AF65-F5344CB8AC3E}">
        <p14:creationId xmlns:p14="http://schemas.microsoft.com/office/powerpoint/2010/main" val="166599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FF90-A7BE-027F-3F51-467C7968380F}"/>
              </a:ext>
            </a:extLst>
          </p:cNvPr>
          <p:cNvSpPr>
            <a:spLocks noGrp="1"/>
          </p:cNvSpPr>
          <p:nvPr>
            <p:ph type="title"/>
          </p:nvPr>
        </p:nvSpPr>
        <p:spPr/>
        <p:txBody>
          <a:bodyPr/>
          <a:lstStyle/>
          <a:p>
            <a:r>
              <a:rPr lang="en-US" b="1" dirty="0">
                <a:ea typeface="+mj-lt"/>
                <a:cs typeface="+mj-lt"/>
              </a:rPr>
              <a:t>Hierarchical diagram:</a:t>
            </a:r>
            <a:endParaRPr lang="en-US" dirty="0"/>
          </a:p>
        </p:txBody>
      </p:sp>
      <p:pic>
        <p:nvPicPr>
          <p:cNvPr id="4" name="Content Placeholder 3" descr="A diagram of a number of points&#10;&#10;Description automatically generated">
            <a:extLst>
              <a:ext uri="{FF2B5EF4-FFF2-40B4-BE49-F238E27FC236}">
                <a16:creationId xmlns:a16="http://schemas.microsoft.com/office/drawing/2014/main" id="{26A29C6F-F891-B6AB-C545-272A0CDAE241}"/>
              </a:ext>
            </a:extLst>
          </p:cNvPr>
          <p:cNvPicPr>
            <a:picLocks noGrp="1" noChangeAspect="1"/>
          </p:cNvPicPr>
          <p:nvPr>
            <p:ph idx="1"/>
          </p:nvPr>
        </p:nvPicPr>
        <p:blipFill>
          <a:blip r:embed="rId2"/>
          <a:stretch>
            <a:fillRect/>
          </a:stretch>
        </p:blipFill>
        <p:spPr>
          <a:xfrm>
            <a:off x="3367087" y="1867694"/>
            <a:ext cx="5457825" cy="4267200"/>
          </a:xfrm>
        </p:spPr>
      </p:pic>
    </p:spTree>
    <p:extLst>
      <p:ext uri="{BB962C8B-B14F-4D97-AF65-F5344CB8AC3E}">
        <p14:creationId xmlns:p14="http://schemas.microsoft.com/office/powerpoint/2010/main" val="19793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94FD-9519-E726-64BE-235871BA4F25}"/>
              </a:ext>
            </a:extLst>
          </p:cNvPr>
          <p:cNvSpPr>
            <a:spLocks noGrp="1"/>
          </p:cNvSpPr>
          <p:nvPr>
            <p:ph type="title"/>
          </p:nvPr>
        </p:nvSpPr>
        <p:spPr>
          <a:xfrm>
            <a:off x="713509" y="378980"/>
            <a:ext cx="10515600" cy="1325563"/>
          </a:xfrm>
        </p:spPr>
        <p:txBody>
          <a:bodyPr/>
          <a:lstStyle/>
          <a:p>
            <a:r>
              <a:rPr lang="en-US" b="1" dirty="0"/>
              <a:t>3.DBSCAN:</a:t>
            </a:r>
            <a:endParaRPr lang="en-US" dirty="0"/>
          </a:p>
        </p:txBody>
      </p:sp>
      <p:sp>
        <p:nvSpPr>
          <p:cNvPr id="3" name="Content Placeholder 2">
            <a:extLst>
              <a:ext uri="{FF2B5EF4-FFF2-40B4-BE49-F238E27FC236}">
                <a16:creationId xmlns:a16="http://schemas.microsoft.com/office/drawing/2014/main" id="{DAF12ED3-6621-B54F-3A47-DF075FB3FD68}"/>
              </a:ext>
            </a:extLst>
          </p:cNvPr>
          <p:cNvSpPr>
            <a:spLocks noGrp="1"/>
          </p:cNvSpPr>
          <p:nvPr>
            <p:ph idx="1"/>
          </p:nvPr>
        </p:nvSpPr>
        <p:spPr>
          <a:xfrm>
            <a:off x="699655" y="2296679"/>
            <a:ext cx="10515600" cy="4351338"/>
          </a:xfrm>
        </p:spPr>
        <p:txBody>
          <a:bodyPr vert="horz" lIns="91440" tIns="45720" rIns="91440" bIns="45720" rtlCol="0" anchor="t">
            <a:normAutofit/>
          </a:bodyPr>
          <a:lstStyle/>
          <a:p>
            <a:r>
              <a:rPr lang="en-US" sz="2000" dirty="0">
                <a:ea typeface="+mn-lt"/>
                <a:cs typeface="+mn-lt"/>
              </a:rPr>
              <a:t>DBSCAN (Density-Based Spatial Clustering of Applications with Noise) is a popular clustering algorithm used in data mining and machine learning. It groups data points into clusters based on their density and proximity to each other, distinguishing them from noise or outliers.</a:t>
            </a:r>
            <a:endParaRPr lang="en-US" sz="2000" dirty="0"/>
          </a:p>
          <a:p>
            <a:r>
              <a:rPr lang="en-US" sz="2000" dirty="0">
                <a:ea typeface="+mn-lt"/>
                <a:cs typeface="+mn-lt"/>
              </a:rPr>
              <a:t>By adjusting ε and </a:t>
            </a:r>
            <a:r>
              <a:rPr lang="en-US" sz="2000" err="1">
                <a:ea typeface="+mn-lt"/>
                <a:cs typeface="+mn-lt"/>
              </a:rPr>
              <a:t>MinPts</a:t>
            </a:r>
            <a:r>
              <a:rPr lang="en-US" sz="2000" dirty="0">
                <a:ea typeface="+mn-lt"/>
                <a:cs typeface="+mn-lt"/>
              </a:rPr>
              <a:t>, DBSCAN can be used to identify clusters of varying densities and sizes in datasets.</a:t>
            </a:r>
            <a:endParaRPr lang="en-US" sz="2000"/>
          </a:p>
        </p:txBody>
      </p:sp>
    </p:spTree>
    <p:extLst>
      <p:ext uri="{BB962C8B-B14F-4D97-AF65-F5344CB8AC3E}">
        <p14:creationId xmlns:p14="http://schemas.microsoft.com/office/powerpoint/2010/main" val="142759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7AC2A-1109-CBDC-58B3-64AC67A5C8D5}"/>
              </a:ext>
            </a:extLst>
          </p:cNvPr>
          <p:cNvSpPr txBox="1"/>
          <p:nvPr/>
        </p:nvSpPr>
        <p:spPr>
          <a:xfrm>
            <a:off x="583721" y="799381"/>
            <a:ext cx="955806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Advantages of DBSCAN:</a:t>
            </a:r>
          </a:p>
          <a:p>
            <a:endParaRPr lang="en-US" sz="2000" dirty="0"/>
          </a:p>
          <a:p>
            <a:r>
              <a:rPr lang="en-US" sz="2000" dirty="0"/>
              <a:t>1. Handles noise and outliers</a:t>
            </a:r>
          </a:p>
          <a:p>
            <a:r>
              <a:rPr lang="en-US" sz="2000" dirty="0"/>
              <a:t>2. Finds clusters of varying densities</a:t>
            </a:r>
          </a:p>
          <a:p>
            <a:r>
              <a:rPr lang="en-US" sz="2000" dirty="0"/>
              <a:t>3. No need to specify number of clusters</a:t>
            </a:r>
          </a:p>
          <a:p>
            <a:r>
              <a:rPr lang="en-US" sz="2000" dirty="0"/>
              <a:t>4. Robust to noise and outliers</a:t>
            </a:r>
          </a:p>
          <a:p>
            <a:r>
              <a:rPr lang="en-US" sz="2000" dirty="0"/>
              <a:t>5. Flexible and efficient</a:t>
            </a:r>
          </a:p>
          <a:p>
            <a:endParaRPr lang="en-US" sz="2000" dirty="0"/>
          </a:p>
          <a:p>
            <a:r>
              <a:rPr lang="en-US" sz="2000" b="1" dirty="0"/>
              <a:t>Disadvantages of DBSCAN:</a:t>
            </a:r>
          </a:p>
          <a:p>
            <a:endParaRPr lang="en-US" sz="2000" dirty="0"/>
          </a:p>
          <a:p>
            <a:r>
              <a:rPr lang="en-US" sz="2000" dirty="0"/>
              <a:t>1. Sensitive to parameter settings (ε and </a:t>
            </a:r>
            <a:r>
              <a:rPr lang="en-US" sz="2000" err="1"/>
              <a:t>MinPts</a:t>
            </a:r>
            <a:r>
              <a:rPr lang="en-US" sz="2000" dirty="0"/>
              <a:t>)</a:t>
            </a:r>
          </a:p>
          <a:p>
            <a:r>
              <a:rPr lang="en-US" sz="2000" dirty="0"/>
              <a:t>2. Can be slow for large datasets</a:t>
            </a:r>
          </a:p>
          <a:p>
            <a:r>
              <a:rPr lang="en-US" sz="2000" dirty="0"/>
              <a:t>3. Not suitable for high-dimensional data</a:t>
            </a:r>
          </a:p>
          <a:p>
            <a:r>
              <a:rPr lang="en-US" sz="2000" dirty="0"/>
              <a:t>4. Not suitable for clusters with complex shapes</a:t>
            </a:r>
          </a:p>
          <a:p>
            <a:r>
              <a:rPr lang="en-US" sz="2000" dirty="0"/>
              <a:t>5. Can be difficult to choose parameters</a:t>
            </a:r>
          </a:p>
        </p:txBody>
      </p:sp>
    </p:spTree>
    <p:extLst>
      <p:ext uri="{BB962C8B-B14F-4D97-AF65-F5344CB8AC3E}">
        <p14:creationId xmlns:p14="http://schemas.microsoft.com/office/powerpoint/2010/main" val="386521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Clustering Algorithms in Machine Learning</vt:lpstr>
      <vt:lpstr>1.K-Means Clustering:</vt:lpstr>
      <vt:lpstr>Advantages of K-Means:</vt:lpstr>
      <vt:lpstr>K-means diagram:</vt:lpstr>
      <vt:lpstr>2. Hierarchical Clustering:</vt:lpstr>
      <vt:lpstr>PowerPoint Presentation</vt:lpstr>
      <vt:lpstr>Hierarchical diagram:</vt:lpstr>
      <vt:lpstr>3.DBSCAN:</vt:lpstr>
      <vt:lpstr>PowerPoint Presentation</vt:lpstr>
      <vt:lpstr>DBSCAN diagram:</vt:lpstr>
      <vt:lpstr>4.OPTICS clustering</vt:lpstr>
      <vt:lpstr>PowerPoint Presentation</vt:lpstr>
      <vt:lpstr>OPTICS diagram:</vt:lpstr>
      <vt:lpstr>5.BisectingKMeans:</vt:lpstr>
      <vt:lpstr>PowerPoint Presentation</vt:lpstr>
      <vt:lpstr>BisectingKmeans diagram:</vt:lpstr>
      <vt:lpstr>6.Mean shift</vt:lpstr>
      <vt:lpstr>PowerPoint Presentation</vt:lpstr>
      <vt:lpstr>Mean shift diagram:</vt:lpstr>
      <vt:lpstr>7. spectral clustering:</vt:lpstr>
      <vt:lpstr>PowerPoint Presentation</vt:lpstr>
      <vt:lpstr>Spectral clustering diagram:</vt:lpstr>
      <vt:lpstr>8.Affinity propagation</vt:lpstr>
      <vt:lpstr>PowerPoint Presentation</vt:lpstr>
      <vt:lpstr>Affinity propagation diagram:</vt:lpstr>
      <vt:lpstr>9. HDBSCAN :</vt:lpstr>
      <vt:lpstr>PowerPoint Presentation</vt:lpstr>
      <vt:lpstr>Density based clustering diagram:</vt:lpstr>
      <vt:lpstr>10. Brich clustering</vt:lpstr>
      <vt:lpstr>PowerPoint Presentation</vt:lpstr>
      <vt:lpstr>Brich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505</cp:revision>
  <dcterms:created xsi:type="dcterms:W3CDTF">2024-06-11T05:01:03Z</dcterms:created>
  <dcterms:modified xsi:type="dcterms:W3CDTF">2024-06-14T06:37:20Z</dcterms:modified>
</cp:coreProperties>
</file>