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2" r:id="rId8"/>
    <p:sldId id="263" r:id="rId9"/>
    <p:sldId id="266" r:id="rId10"/>
    <p:sldId id="267" r:id="rId11"/>
    <p:sldId id="269" r:id="rId12"/>
    <p:sldId id="270"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D0A0"/>
    <a:srgbClr val="0174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636" y="48"/>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2FA5F87-0285-4FC8-82B7-6A1BA74BC18E}" type="datetimeFigureOut">
              <a:rPr lang="en-IN" smtClean="0"/>
              <a:t>29-09-2024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3A6542A-98D1-471F-A1E6-0F0B5C8A4C1C}" type="slidenum">
              <a:rPr lang="en-IN" smtClean="0"/>
              <a:t>‹#›</a:t>
            </a:fld>
            <a:endParaRPr lang="en-IN"/>
          </a:p>
        </p:txBody>
      </p:sp>
    </p:spTree>
    <p:extLst>
      <p:ext uri="{BB962C8B-B14F-4D97-AF65-F5344CB8AC3E}">
        <p14:creationId xmlns:p14="http://schemas.microsoft.com/office/powerpoint/2010/main" val="224985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152669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491009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9929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396699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3986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64803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474297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625466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0092" y="695642"/>
            <a:ext cx="8095615" cy="673735"/>
          </a:xfrm>
          <a:prstGeom prst="rect">
            <a:avLst/>
          </a:prstGeom>
        </p:spPr>
        <p:txBody>
          <a:bodyPr wrap="square" lIns="0" tIns="0" rIns="0" bIns="0">
            <a:spAutoFit/>
          </a:bodyPr>
          <a:lstStyle>
            <a:lvl1pPr>
              <a:defRPr sz="5400" b="1" i="1">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964800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1">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2843075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819174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656279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44436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36814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9/29/2024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90353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9/29/2024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02942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24844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80677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9/29/2024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6011867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karthikbabu377@gmail.com"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9416" y="1827087"/>
            <a:ext cx="9605149" cy="4575612"/>
          </a:xfrm>
          <a:prstGeom prst="rect">
            <a:avLst/>
          </a:prstGeom>
        </p:spPr>
        <p:txBody>
          <a:bodyPr vert="horz" wrap="square" lIns="0" tIns="12700" rIns="0" bIns="0" rtlCol="0">
            <a:spAutoFit/>
          </a:bodyPr>
          <a:lstStyle/>
          <a:p>
            <a:pPr marL="12700" marR="2860040">
              <a:lnSpc>
                <a:spcPct val="150000"/>
              </a:lnSpc>
              <a:spcBef>
                <a:spcPts val="100"/>
              </a:spcBef>
            </a:pPr>
            <a:r>
              <a:rPr lang="en-IN" sz="2800" b="1" dirty="0">
                <a:latin typeface="+mn-lt"/>
                <a:cs typeface="Times New Roman"/>
              </a:rPr>
              <a:t>STUDENT</a:t>
            </a:r>
            <a:r>
              <a:rPr lang="en-IN" sz="2800" b="1" spc="-15" dirty="0">
                <a:latin typeface="+mn-lt"/>
                <a:cs typeface="Times New Roman"/>
              </a:rPr>
              <a:t> </a:t>
            </a:r>
            <a:r>
              <a:rPr lang="en-IN" sz="2800" b="1" dirty="0">
                <a:latin typeface="+mn-lt"/>
                <a:cs typeface="Times New Roman"/>
              </a:rPr>
              <a:t>NAME</a:t>
            </a:r>
            <a:r>
              <a:rPr lang="en-IN" sz="2800" b="1" spc="-15" dirty="0">
                <a:latin typeface="+mn-lt"/>
                <a:cs typeface="Times New Roman"/>
              </a:rPr>
              <a:t> 	</a:t>
            </a:r>
            <a:r>
              <a:rPr sz="2800" b="1" dirty="0">
                <a:latin typeface="+mn-lt"/>
                <a:cs typeface="Times New Roman"/>
              </a:rPr>
              <a:t>:</a:t>
            </a:r>
            <a:r>
              <a:rPr lang="en-IN" sz="2800" b="1" dirty="0">
                <a:latin typeface="+mn-lt"/>
                <a:cs typeface="Times New Roman"/>
              </a:rPr>
              <a:t> </a:t>
            </a:r>
            <a:r>
              <a:rPr lang="en-IN" sz="2800" spc="-10" dirty="0" smtClean="0">
                <a:cs typeface="Times New Roman"/>
              </a:rPr>
              <a:t>KARTHIK B</a:t>
            </a:r>
            <a:endParaRPr lang="en-IN" sz="2800" spc="-10" dirty="0">
              <a:latin typeface="+mn-lt"/>
              <a:cs typeface="Times New Roman"/>
            </a:endParaRPr>
          </a:p>
          <a:p>
            <a:pPr marL="12700" marR="2860040">
              <a:lnSpc>
                <a:spcPct val="150000"/>
              </a:lnSpc>
              <a:spcBef>
                <a:spcPts val="100"/>
              </a:spcBef>
            </a:pPr>
            <a:r>
              <a:rPr lang="en-IN" sz="2800" b="1" dirty="0">
                <a:latin typeface="+mn-lt"/>
                <a:cs typeface="Times New Roman"/>
              </a:rPr>
              <a:t>REGISTER NO		</a:t>
            </a:r>
            <a:r>
              <a:rPr sz="2800" b="1" dirty="0">
                <a:latin typeface="+mn-lt"/>
                <a:cs typeface="Times New Roman"/>
              </a:rPr>
              <a:t>:</a:t>
            </a:r>
            <a:r>
              <a:rPr sz="2800" b="1" spc="5" dirty="0">
                <a:latin typeface="+mn-lt"/>
                <a:cs typeface="Times New Roman"/>
              </a:rPr>
              <a:t> </a:t>
            </a:r>
            <a:r>
              <a:rPr sz="2800" spc="-10" dirty="0">
                <a:latin typeface="+mn-lt"/>
                <a:cs typeface="Times New Roman"/>
              </a:rPr>
              <a:t>31220</a:t>
            </a:r>
            <a:r>
              <a:rPr lang="en-IN" sz="2800" spc="-10" dirty="0" smtClean="0">
                <a:latin typeface="+mn-lt"/>
                <a:cs typeface="Times New Roman"/>
              </a:rPr>
              <a:t>2590</a:t>
            </a:r>
            <a:endParaRPr sz="2800" dirty="0">
              <a:latin typeface="+mn-lt"/>
              <a:cs typeface="Times New Roman"/>
            </a:endParaRPr>
          </a:p>
          <a:p>
            <a:pPr marL="12700">
              <a:lnSpc>
                <a:spcPct val="150000"/>
              </a:lnSpc>
            </a:pPr>
            <a:r>
              <a:rPr lang="en-IN" sz="2800" b="1" dirty="0">
                <a:latin typeface="+mn-lt"/>
                <a:cs typeface="Times New Roman"/>
              </a:rPr>
              <a:t>DEPARTMENT</a:t>
            </a:r>
            <a:r>
              <a:rPr lang="en-IN" sz="2800" b="1" spc="-25" dirty="0">
                <a:latin typeface="+mn-lt"/>
                <a:cs typeface="Times New Roman"/>
              </a:rPr>
              <a:t> 	</a:t>
            </a:r>
            <a:r>
              <a:rPr sz="2800" b="1" dirty="0">
                <a:latin typeface="+mn-lt"/>
                <a:cs typeface="Times New Roman"/>
              </a:rPr>
              <a:t>:</a:t>
            </a:r>
            <a:r>
              <a:rPr sz="2800" b="1" spc="-30" dirty="0">
                <a:latin typeface="+mn-lt"/>
                <a:cs typeface="Times New Roman"/>
              </a:rPr>
              <a:t> </a:t>
            </a:r>
            <a:r>
              <a:rPr sz="2800" dirty="0">
                <a:latin typeface="+mn-lt"/>
                <a:cs typeface="Times New Roman"/>
              </a:rPr>
              <a:t>IIIrd</a:t>
            </a:r>
            <a:r>
              <a:rPr sz="2800" spc="-30" dirty="0">
                <a:latin typeface="+mn-lt"/>
                <a:cs typeface="Times New Roman"/>
              </a:rPr>
              <a:t> </a:t>
            </a:r>
            <a:r>
              <a:rPr sz="2800" dirty="0">
                <a:latin typeface="+mn-lt"/>
                <a:cs typeface="Times New Roman"/>
              </a:rPr>
              <a:t>B.com</a:t>
            </a:r>
            <a:r>
              <a:rPr sz="2800" spc="-20" dirty="0">
                <a:latin typeface="+mn-lt"/>
                <a:cs typeface="Times New Roman"/>
              </a:rPr>
              <a:t> </a:t>
            </a:r>
            <a:r>
              <a:rPr sz="2800" dirty="0">
                <a:latin typeface="+mn-lt"/>
                <a:cs typeface="Times New Roman"/>
              </a:rPr>
              <a:t>General</a:t>
            </a:r>
            <a:r>
              <a:rPr sz="2800" spc="-20" dirty="0">
                <a:latin typeface="+mn-lt"/>
                <a:cs typeface="Times New Roman"/>
              </a:rPr>
              <a:t> </a:t>
            </a:r>
            <a:r>
              <a:rPr sz="2800" spc="-10" dirty="0">
                <a:latin typeface="+mn-lt"/>
                <a:cs typeface="Times New Roman"/>
              </a:rPr>
              <a:t>(Commerce)</a:t>
            </a:r>
            <a:endParaRPr sz="2800" dirty="0">
              <a:latin typeface="+mn-lt"/>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b="1" spc="-10" dirty="0">
                <a:latin typeface="+mn-lt"/>
                <a:cs typeface="Times New Roman"/>
              </a:rPr>
              <a:t>COLLEGE	</a:t>
            </a:r>
            <a:r>
              <a:rPr sz="2800" b="1" spc="-50" dirty="0">
                <a:latin typeface="+mn-lt"/>
                <a:cs typeface="Times New Roman"/>
              </a:rPr>
              <a:t>:</a:t>
            </a:r>
            <a:r>
              <a:rPr lang="en-IN" sz="2800" b="1" spc="-50" dirty="0">
                <a:cs typeface="Times New Roman"/>
              </a:rPr>
              <a:t> </a:t>
            </a:r>
            <a:r>
              <a:rPr lang="en-IN" sz="2800" spc="-10" dirty="0">
                <a:latin typeface="+mn-lt"/>
                <a:cs typeface="Times New Roman"/>
              </a:rPr>
              <a:t>Kanchi Shri Krishna College of Arts &amp; Science</a:t>
            </a:r>
          </a:p>
          <a:p>
            <a:pPr marL="19050" marR="5080" indent="-6350">
              <a:lnSpc>
                <a:spcPct val="150000"/>
              </a:lnSpc>
              <a:spcBef>
                <a:spcPts val="75"/>
              </a:spcBef>
              <a:tabLst>
                <a:tab pos="1390015" algn="l"/>
                <a:tab pos="1758950" algn="l"/>
                <a:tab pos="4082415" algn="l"/>
                <a:tab pos="5460365" algn="l"/>
                <a:tab pos="6142355" algn="l"/>
              </a:tabLst>
            </a:pPr>
            <a:r>
              <a:rPr lang="en-IN" sz="2800" spc="-10" dirty="0">
                <a:latin typeface="+mn-lt"/>
                <a:cs typeface="Times New Roman"/>
              </a:rPr>
              <a:t>			  Kilambi, Kanchipuram</a:t>
            </a:r>
            <a:br>
              <a:rPr lang="en-IN" sz="2800" spc="-10" dirty="0">
                <a:latin typeface="+mn-lt"/>
                <a:cs typeface="Times New Roman"/>
              </a:rPr>
            </a:br>
            <a:r>
              <a:rPr lang="en-IN" sz="2800" spc="-10" dirty="0">
                <a:latin typeface="+mn-lt"/>
                <a:cs typeface="Times New Roman"/>
              </a:rPr>
              <a:t>EMAIL ID: </a:t>
            </a:r>
            <a:r>
              <a:rPr lang="en-IN" sz="2800" spc="-10" dirty="0" smtClean="0">
                <a:cs typeface="Times New Roman"/>
                <a:hlinkClick r:id="rId2"/>
              </a:rPr>
              <a:t>karthikbabu377@gmail.com</a:t>
            </a:r>
            <a:endParaRPr lang="en-IN" sz="2800" spc="-10" dirty="0" smtClean="0">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spc="-10" dirty="0" smtClean="0">
                <a:cs typeface="Times New Roman"/>
              </a:rPr>
              <a:t>Phone </a:t>
            </a:r>
            <a:r>
              <a:rPr lang="en-IN" sz="2800" spc="-10" dirty="0">
                <a:cs typeface="Times New Roman"/>
              </a:rPr>
              <a:t>No: +</a:t>
            </a:r>
            <a:r>
              <a:rPr lang="en-IN" sz="2800" spc="-10">
                <a:cs typeface="Times New Roman"/>
              </a:rPr>
              <a:t>91 </a:t>
            </a:r>
            <a:r>
              <a:rPr lang="en-IN" sz="2800" spc="-10" smtClean="0">
                <a:cs typeface="Times New Roman"/>
              </a:rPr>
              <a:t>6374663085</a:t>
            </a:r>
            <a:endParaRPr sz="2800" dirty="0">
              <a:latin typeface="+mn-lt"/>
              <a:cs typeface="Times New Roman"/>
            </a:endParaRPr>
          </a:p>
        </p:txBody>
      </p:sp>
      <p:pic>
        <p:nvPicPr>
          <p:cNvPr id="8" name="object 8"/>
          <p:cNvPicPr/>
          <p:nvPr/>
        </p:nvPicPr>
        <p:blipFill>
          <a:blip r:embed="rId3" cstate="print"/>
          <a:stretch>
            <a:fillRect/>
          </a:stretch>
        </p:blipFill>
        <p:spPr>
          <a:xfrm>
            <a:off x="1665466" y="6467475"/>
            <a:ext cx="76091" cy="199390"/>
          </a:xfrm>
          <a:prstGeom prst="rect">
            <a:avLst/>
          </a:prstGeom>
        </p:spPr>
      </p:pic>
      <p:sp>
        <p:nvSpPr>
          <p:cNvPr id="9" name="object 9"/>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1</a:t>
            </a:fld>
            <a:endParaRPr spc="-50" dirty="0"/>
          </a:p>
        </p:txBody>
      </p:sp>
      <p:sp>
        <p:nvSpPr>
          <p:cNvPr id="10" name="TextBox 9">
            <a:extLst>
              <a:ext uri="{FF2B5EF4-FFF2-40B4-BE49-F238E27FC236}">
                <a16:creationId xmlns:a16="http://schemas.microsoft.com/office/drawing/2014/main" xmlns="" id="{D15AB63F-EE7A-46F9-CF36-1AC9958ECB92}"/>
              </a:ext>
            </a:extLst>
          </p:cNvPr>
          <p:cNvSpPr txBox="1"/>
          <p:nvPr/>
        </p:nvSpPr>
        <p:spPr>
          <a:xfrm>
            <a:off x="479376" y="332656"/>
            <a:ext cx="9361040" cy="800219"/>
          </a:xfrm>
          <a:prstGeom prst="rect">
            <a:avLst/>
          </a:prstGeom>
          <a:noFill/>
        </p:spPr>
        <p:txBody>
          <a:bodyPr wrap="square" rtlCol="0">
            <a:spAutoFit/>
          </a:bodyPr>
          <a:lstStyle/>
          <a:p>
            <a:r>
              <a:rPr lang="en-IN" sz="2800" b="1" u="sng" dirty="0"/>
              <a:t>TNSDC 2024</a:t>
            </a:r>
          </a:p>
          <a:p>
            <a:r>
              <a:rPr lang="en-IN" dirty="0"/>
              <a:t>EMPLOYEE DASHBOARD USING PIVOT TABLES AND 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F07401C2-463E-596F-AEBD-F591180BF9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440" y="1700808"/>
            <a:ext cx="10819266" cy="4381933"/>
          </a:xfrm>
          <a:prstGeom prst="rect">
            <a:avLst/>
          </a:prstGeom>
        </p:spPr>
      </p:pic>
      <p:sp>
        <p:nvSpPr>
          <p:cNvPr id="10" name="Title 9">
            <a:extLst>
              <a:ext uri="{FF2B5EF4-FFF2-40B4-BE49-F238E27FC236}">
                <a16:creationId xmlns:a16="http://schemas.microsoft.com/office/drawing/2014/main" xmlns="" id="{9C693935-D02C-10CF-3D93-79F6C5E03642}"/>
              </a:ext>
            </a:extLst>
          </p:cNvPr>
          <p:cNvSpPr>
            <a:spLocks noGrp="1"/>
          </p:cNvSpPr>
          <p:nvPr>
            <p:ph type="title"/>
          </p:nvPr>
        </p:nvSpPr>
        <p:spPr>
          <a:xfrm>
            <a:off x="677334" y="163984"/>
            <a:ext cx="9811154" cy="1320800"/>
          </a:xfrm>
        </p:spPr>
        <p:txBody>
          <a:bodyPr>
            <a:normAutofit fontScale="90000"/>
          </a:bodyPr>
          <a:lstStyle/>
          <a:p>
            <a:r>
              <a:rPr lang="en-IN" dirty="0"/>
              <a:t>Result</a:t>
            </a:r>
            <a:br>
              <a:rPr lang="en-IN" dirty="0"/>
            </a:br>
            <a:r>
              <a:rPr lang="en-IN" sz="4000" b="0" dirty="0"/>
              <a:t>Look at this beautiful dashboard 👇👇👇😍</a:t>
            </a:r>
            <a:endParaRPr lang="en-IN" b="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073" y="816638"/>
            <a:ext cx="9457189" cy="936154"/>
          </a:xfrm>
          <a:prstGeom prst="rect">
            <a:avLst/>
          </a:prstGeom>
        </p:spPr>
        <p:txBody>
          <a:bodyPr vert="horz" wrap="square" lIns="0" tIns="12700" rIns="0" bIns="0" rtlCol="0">
            <a:spAutoFit/>
          </a:bodyPr>
          <a:lstStyle/>
          <a:p>
            <a:pPr marL="12700">
              <a:lnSpc>
                <a:spcPct val="100000"/>
              </a:lnSpc>
              <a:spcBef>
                <a:spcPts val="100"/>
              </a:spcBef>
            </a:pPr>
            <a:r>
              <a:rPr lang="en-IN" sz="6000" spc="-10" dirty="0"/>
              <a:t>Functions of this dashboard</a:t>
            </a:r>
            <a:endParaRPr sz="6000" dirty="0"/>
          </a:p>
        </p:txBody>
      </p:sp>
      <p:sp>
        <p:nvSpPr>
          <p:cNvPr id="4" name="Rectangle 1">
            <a:extLst>
              <a:ext uri="{FF2B5EF4-FFF2-40B4-BE49-F238E27FC236}">
                <a16:creationId xmlns:a16="http://schemas.microsoft.com/office/drawing/2014/main" xmlns="" id="{046649E6-7EFE-440A-2766-75D90926287D}"/>
              </a:ext>
            </a:extLst>
          </p:cNvPr>
          <p:cNvSpPr>
            <a:spLocks noGrp="1" noChangeArrowheads="1"/>
          </p:cNvSpPr>
          <p:nvPr>
            <p:ph idx="1"/>
          </p:nvPr>
        </p:nvSpPr>
        <p:spPr bwMode="auto">
          <a:xfrm>
            <a:off x="695400" y="1957905"/>
            <a:ext cx="9457189" cy="3536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Demographics:</a:t>
            </a:r>
            <a:r>
              <a:rPr kumimoji="0" lang="en-US" altLang="en-US" sz="2000" b="0" i="0" u="none" strike="noStrike" cap="none" normalizeH="0" baseline="0" dirty="0">
                <a:ln>
                  <a:noFill/>
                </a:ln>
                <a:solidFill>
                  <a:schemeClr val="tx1"/>
                </a:solidFill>
                <a:effectLst/>
                <a:latin typeface="Arial" panose="020B0604020202020204" pitchFamily="34" charset="0"/>
              </a:rPr>
              <a:t> Track gender, age, ethnicity, and region.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Turnover Analysis:</a:t>
            </a:r>
            <a:r>
              <a:rPr kumimoji="0" lang="en-US" altLang="en-US" sz="2000" b="0" i="0" u="none" strike="noStrike" cap="none" normalizeH="0" baseline="0" dirty="0">
                <a:ln>
                  <a:noFill/>
                </a:ln>
                <a:solidFill>
                  <a:schemeClr val="tx1"/>
                </a:solidFill>
                <a:effectLst/>
                <a:latin typeface="Arial" panose="020B0604020202020204" pitchFamily="34" charset="0"/>
              </a:rPr>
              <a:t> Monitor separations, terminations, and rehires.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Actives and Separations:</a:t>
            </a:r>
            <a:r>
              <a:rPr kumimoji="0" lang="en-US" altLang="en-US" sz="2000" b="0" i="0" u="none" strike="noStrike" cap="none" normalizeH="0" baseline="0" dirty="0">
                <a:ln>
                  <a:noFill/>
                </a:ln>
                <a:solidFill>
                  <a:schemeClr val="tx1"/>
                </a:solidFill>
                <a:effectLst/>
                <a:latin typeface="Arial" panose="020B0604020202020204" pitchFamily="34" charset="0"/>
              </a:rPr>
              <a:t> Visualize employee count over time.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Tenure and Performance:</a:t>
            </a:r>
            <a:r>
              <a:rPr kumimoji="0" lang="en-US" altLang="en-US" sz="2000" b="0" i="0" u="none" strike="noStrike" cap="none" normalizeH="0" baseline="0" dirty="0">
                <a:ln>
                  <a:noFill/>
                </a:ln>
                <a:solidFill>
                  <a:schemeClr val="tx1"/>
                </a:solidFill>
                <a:effectLst/>
                <a:latin typeface="Arial" panose="020B0604020202020204" pitchFamily="34" charset="0"/>
              </a:rPr>
              <a:t> Measure tenure and assess performance.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Diversity and Inclusion:</a:t>
            </a:r>
            <a:r>
              <a:rPr kumimoji="0" lang="en-US" altLang="en-US" sz="2000" b="0" i="0" u="none" strike="noStrike" cap="none" normalizeH="0" baseline="0" dirty="0">
                <a:ln>
                  <a:noFill/>
                </a:ln>
                <a:solidFill>
                  <a:schemeClr val="tx1"/>
                </a:solidFill>
                <a:effectLst/>
                <a:latin typeface="Arial" panose="020B0604020202020204" pitchFamily="34" charset="0"/>
              </a:rPr>
              <a:t> Track ethnic group representation.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HR Planning:</a:t>
            </a:r>
            <a:r>
              <a:rPr kumimoji="0" lang="en-US" altLang="en-US" sz="2000" b="0" i="0" u="none" strike="noStrike" cap="none" normalizeH="0" baseline="0" dirty="0">
                <a:ln>
                  <a:noFill/>
                </a:ln>
                <a:solidFill>
                  <a:schemeClr val="tx1"/>
                </a:solidFill>
                <a:effectLst/>
                <a:latin typeface="Arial" panose="020B0604020202020204" pitchFamily="34" charset="0"/>
              </a:rPr>
              <a:t> Inform decision-making and identify areas for improvement.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3267" y="851217"/>
            <a:ext cx="5352733" cy="940435"/>
          </a:xfrm>
          <a:prstGeom prst="rect">
            <a:avLst/>
          </a:prstGeom>
        </p:spPr>
        <p:txBody>
          <a:bodyPr vert="horz" wrap="square" lIns="0" tIns="12700" rIns="0" bIns="0" rtlCol="0">
            <a:spAutoFit/>
          </a:bodyPr>
          <a:lstStyle/>
          <a:p>
            <a:pPr marL="12700">
              <a:lnSpc>
                <a:spcPct val="100000"/>
              </a:lnSpc>
              <a:spcBef>
                <a:spcPts val="100"/>
              </a:spcBef>
            </a:pPr>
            <a:r>
              <a:rPr sz="6000" spc="-10" dirty="0"/>
              <a:t>Conclusion</a:t>
            </a:r>
            <a:endParaRPr sz="6000" dirty="0"/>
          </a:p>
        </p:txBody>
      </p:sp>
      <p:sp>
        <p:nvSpPr>
          <p:cNvPr id="3" name="object 3"/>
          <p:cNvSpPr txBox="1">
            <a:spLocks noGrp="1"/>
          </p:cNvSpPr>
          <p:nvPr>
            <p:ph idx="1"/>
          </p:nvPr>
        </p:nvSpPr>
        <p:spPr>
          <a:xfrm>
            <a:off x="677334" y="2160589"/>
            <a:ext cx="8596668" cy="2970044"/>
          </a:xfrm>
          <a:prstGeom prst="rect">
            <a:avLst/>
          </a:prstGeom>
        </p:spPr>
        <p:txBody>
          <a:bodyPr vert="horz" wrap="square" lIns="0" tIns="15240" rIns="0" bIns="0" rtlCol="0">
            <a:spAutoFit/>
          </a:bodyPr>
          <a:lstStyle/>
          <a:p>
            <a:pPr marL="12700" marR="5080">
              <a:lnSpc>
                <a:spcPct val="99500"/>
              </a:lnSpc>
              <a:spcBef>
                <a:spcPts val="120"/>
              </a:spcBef>
            </a:pPr>
            <a:r>
              <a:rPr lang="en-GB" sz="3200" dirty="0"/>
              <a:t>The HR dashboard offers valuable insights into employee demographics, turnover, tenure, and diversity. By using this data, organizations can make informed decisions, improve employee satisfaction, and optimize HR practices.</a:t>
            </a:r>
            <a:endParaRPr sz="3200" spc="-50" dirty="0"/>
          </a:p>
        </p:txBody>
      </p:sp>
    </p:spTree>
    <p:extLst>
      <p:ext uri="{BB962C8B-B14F-4D97-AF65-F5344CB8AC3E}">
        <p14:creationId xmlns:p14="http://schemas.microsoft.com/office/powerpoint/2010/main" val="267746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101" y="2544381"/>
            <a:ext cx="8807450" cy="2034531"/>
          </a:xfrm>
          <a:prstGeom prst="rect">
            <a:avLst/>
          </a:prstGeom>
        </p:spPr>
        <p:txBody>
          <a:bodyPr vert="horz" wrap="square" lIns="0" tIns="31115" rIns="0" bIns="0" rtlCol="0">
            <a:spAutoFit/>
          </a:bodyPr>
          <a:lstStyle/>
          <a:p>
            <a:pPr marL="12700" marR="5080">
              <a:lnSpc>
                <a:spcPts val="5230"/>
              </a:lnSpc>
              <a:spcBef>
                <a:spcPts val="245"/>
              </a:spcBef>
            </a:pPr>
            <a:r>
              <a:rPr sz="4400" i="0" dirty="0">
                <a:solidFill>
                  <a:srgbClr val="0E0E0E"/>
                </a:solidFill>
                <a:latin typeface="Georgia" panose="02040502050405020303" pitchFamily="18" charset="0"/>
              </a:rPr>
              <a:t>"</a:t>
            </a:r>
            <a:r>
              <a:rPr lang="en-IN" sz="4400" i="0" dirty="0">
                <a:solidFill>
                  <a:srgbClr val="0E0E0E"/>
                </a:solidFill>
                <a:latin typeface="Georgia" panose="02040502050405020303" pitchFamily="18" charset="0"/>
              </a:rPr>
              <a:t>Interactive HR Dashboard</a:t>
            </a:r>
            <a:r>
              <a:rPr sz="4400" i="0" spc="-10" dirty="0">
                <a:solidFill>
                  <a:srgbClr val="0E0E0E"/>
                </a:solidFill>
                <a:latin typeface="Georgia" panose="02040502050405020303" pitchFamily="18" charset="0"/>
              </a:rPr>
              <a:t>" </a:t>
            </a:r>
            <a:r>
              <a:rPr sz="4400" i="0" dirty="0">
                <a:solidFill>
                  <a:srgbClr val="0E0E0E"/>
                </a:solidFill>
                <a:latin typeface="Georgia" panose="02040502050405020303" pitchFamily="18" charset="0"/>
              </a:rPr>
              <a:t>using</a:t>
            </a:r>
            <a:r>
              <a:rPr lang="en-IN" sz="4400" i="0" dirty="0">
                <a:solidFill>
                  <a:srgbClr val="0E0E0E"/>
                </a:solidFill>
                <a:latin typeface="Georgia" panose="02040502050405020303" pitchFamily="18" charset="0"/>
              </a:rPr>
              <a:t> Pivot Tables and Data Analysis Methods</a:t>
            </a:r>
            <a:endParaRPr sz="4400" dirty="0">
              <a:latin typeface="Georgia" panose="02040502050405020303" pitchFamily="18" charset="0"/>
            </a:endParaRPr>
          </a:p>
        </p:txBody>
      </p:sp>
      <p:sp>
        <p:nvSpPr>
          <p:cNvPr id="23" name="object 23"/>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2</a:t>
            </a:fld>
            <a:endParaRPr spc="-50" dirty="0"/>
          </a:p>
        </p:txBody>
      </p:sp>
      <p:sp>
        <p:nvSpPr>
          <p:cNvPr id="17" name="object 17"/>
          <p:cNvSpPr/>
          <p:nvPr/>
        </p:nvSpPr>
        <p:spPr>
          <a:xfrm>
            <a:off x="9653587" y="2780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p>
        </p:txBody>
      </p:sp>
      <p:sp>
        <p:nvSpPr>
          <p:cNvPr id="18" name="object 18"/>
          <p:cNvSpPr/>
          <p:nvPr/>
        </p:nvSpPr>
        <p:spPr>
          <a:xfrm>
            <a:off x="9353550" y="5121021"/>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sp>
        <p:nvSpPr>
          <p:cNvPr id="19" name="object 19"/>
          <p:cNvSpPr/>
          <p:nvPr/>
        </p:nvSpPr>
        <p:spPr>
          <a:xfrm>
            <a:off x="9353550" y="565437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grpSp>
        <p:nvGrpSpPr>
          <p:cNvPr id="20" name="object 20"/>
          <p:cNvGrpSpPr/>
          <p:nvPr/>
        </p:nvGrpSpPr>
        <p:grpSpPr>
          <a:xfrm>
            <a:off x="466090" y="6409690"/>
            <a:ext cx="3704590" cy="295275"/>
            <a:chOff x="466090" y="6409690"/>
            <a:chExt cx="3704590" cy="295275"/>
          </a:xfrm>
        </p:grpSpPr>
        <p:pic>
          <p:nvPicPr>
            <p:cNvPr id="21" name="object 21"/>
            <p:cNvPicPr/>
            <p:nvPr/>
          </p:nvPicPr>
          <p:blipFill>
            <a:blip r:embed="rId2" cstate="print"/>
            <a:stretch>
              <a:fillRect/>
            </a:stretch>
          </p:blipFill>
          <p:spPr>
            <a:xfrm>
              <a:off x="1666754" y="6467525"/>
              <a:ext cx="76181" cy="199390"/>
            </a:xfrm>
            <a:prstGeom prst="rect">
              <a:avLst/>
            </a:prstGeom>
          </p:spPr>
        </p:pic>
        <p:pic>
          <p:nvPicPr>
            <p:cNvPr id="22" name="object 22"/>
            <p:cNvPicPr/>
            <p:nvPr/>
          </p:nvPicPr>
          <p:blipFill>
            <a:blip r:embed="rId3" cstate="print"/>
            <a:stretch>
              <a:fillRect/>
            </a:stretch>
          </p:blipFill>
          <p:spPr>
            <a:xfrm>
              <a:off x="466090" y="6409690"/>
              <a:ext cx="3704590" cy="295274"/>
            </a:xfrm>
            <a:prstGeom prst="rect">
              <a:avLst/>
            </a:prstGeom>
          </p:spPr>
        </p:pic>
      </p:grpSp>
      <p:sp>
        <p:nvSpPr>
          <p:cNvPr id="24" name="TextBox 23">
            <a:extLst>
              <a:ext uri="{FF2B5EF4-FFF2-40B4-BE49-F238E27FC236}">
                <a16:creationId xmlns:a16="http://schemas.microsoft.com/office/drawing/2014/main" xmlns="" id="{5E2D4228-5416-4210-BE22-88F2335C5688}"/>
              </a:ext>
            </a:extLst>
          </p:cNvPr>
          <p:cNvSpPr txBox="1"/>
          <p:nvPr/>
        </p:nvSpPr>
        <p:spPr>
          <a:xfrm>
            <a:off x="546101" y="836712"/>
            <a:ext cx="7854155" cy="707886"/>
          </a:xfrm>
          <a:prstGeom prst="rect">
            <a:avLst/>
          </a:prstGeom>
          <a:noFill/>
        </p:spPr>
        <p:txBody>
          <a:bodyPr wrap="square" rtlCol="0">
            <a:spAutoFit/>
          </a:bodyPr>
          <a:lstStyle/>
          <a:p>
            <a:r>
              <a:rPr lang="en-IN" sz="4000" b="1" u="sng" dirty="0"/>
              <a:t>PROJECT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5" y="4220883"/>
            <a:ext cx="4124325" cy="2637155"/>
            <a:chOff x="47625" y="4220883"/>
            <a:chExt cx="4124325" cy="2637155"/>
          </a:xfrm>
        </p:grpSpPr>
        <p:pic>
          <p:nvPicPr>
            <p:cNvPr id="3" name="object 3"/>
            <p:cNvPicPr/>
            <p:nvPr/>
          </p:nvPicPr>
          <p:blipFill>
            <a:blip r:embed="rId2" cstate="print"/>
            <a:stretch>
              <a:fillRect/>
            </a:stretch>
          </p:blipFill>
          <p:spPr>
            <a:xfrm>
              <a:off x="466725" y="6811683"/>
              <a:ext cx="3704844" cy="46315"/>
            </a:xfrm>
            <a:prstGeom prst="rect">
              <a:avLst/>
            </a:prstGeom>
          </p:spPr>
        </p:pic>
        <p:pic>
          <p:nvPicPr>
            <p:cNvPr id="4" name="object 4"/>
            <p:cNvPicPr/>
            <p:nvPr/>
          </p:nvPicPr>
          <p:blipFill>
            <a:blip r:embed="rId3" cstate="print"/>
            <a:stretch>
              <a:fillRect/>
            </a:stretch>
          </p:blipFill>
          <p:spPr>
            <a:xfrm>
              <a:off x="47625" y="4220883"/>
              <a:ext cx="1734312" cy="2637114"/>
            </a:xfrm>
            <a:prstGeom prst="rect">
              <a:avLst/>
            </a:prstGeom>
          </p:spPr>
        </p:pic>
      </p:grpSp>
      <p:sp>
        <p:nvSpPr>
          <p:cNvPr id="5" name="object 5"/>
          <p:cNvSpPr txBox="1"/>
          <p:nvPr/>
        </p:nvSpPr>
        <p:spPr>
          <a:xfrm>
            <a:off x="2581910" y="2064702"/>
            <a:ext cx="5602322" cy="4058803"/>
          </a:xfrm>
          <a:prstGeom prst="rect">
            <a:avLst/>
          </a:prstGeom>
        </p:spPr>
        <p:txBody>
          <a:bodyPr vert="horz" wrap="square" lIns="0" tIns="12700" rIns="0" bIns="0" rtlCol="0">
            <a:spAutoFit/>
          </a:bodyPr>
          <a:lstStyle/>
          <a:p>
            <a:pPr marL="317500" indent="-307975">
              <a:lnSpc>
                <a:spcPct val="100000"/>
              </a:lnSpc>
              <a:spcBef>
                <a:spcPts val="100"/>
              </a:spcBef>
              <a:buSzPct val="96875"/>
              <a:buAutoNum type="arabicPeriod"/>
              <a:tabLst>
                <a:tab pos="317500" algn="l"/>
              </a:tabLst>
            </a:pPr>
            <a:r>
              <a:rPr sz="3200" dirty="0">
                <a:solidFill>
                  <a:srgbClr val="0D0D0D"/>
                </a:solidFill>
                <a:latin typeface="Tekton Pro" panose="020F0603020208020904" pitchFamily="34" charset="0"/>
                <a:cs typeface="Times New Roman"/>
              </a:rPr>
              <a:t>Problem</a:t>
            </a:r>
            <a:r>
              <a:rPr sz="3200" spc="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Statement</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Project</a:t>
            </a:r>
            <a:r>
              <a:rPr sz="3200" spc="-10" dirty="0">
                <a:solidFill>
                  <a:srgbClr val="0D0D0D"/>
                </a:solidFill>
                <a:latin typeface="Tekton Pro" panose="020F0603020208020904" pitchFamily="34" charset="0"/>
                <a:cs typeface="Times New Roman"/>
              </a:rPr>
              <a:t> Overview</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End</a:t>
            </a:r>
            <a:r>
              <a:rPr sz="3200" spc="-10" dirty="0">
                <a:solidFill>
                  <a:srgbClr val="0D0D0D"/>
                </a:solidFill>
                <a:latin typeface="Tekton Pro" panose="020F0603020208020904" pitchFamily="34" charset="0"/>
                <a:cs typeface="Times New Roman"/>
              </a:rPr>
              <a:t> Users</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Our</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Solution</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4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Proposition</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Dataset</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Description</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Modelling</a:t>
            </a:r>
            <a:r>
              <a:rPr sz="3200" spc="-9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Approach</a:t>
            </a:r>
            <a:endParaRPr sz="3200" dirty="0">
              <a:latin typeface="Tekton Pro" panose="020F0603020208020904" pitchFamily="34" charset="0"/>
              <a:cs typeface="Times New Roman"/>
            </a:endParaRPr>
          </a:p>
          <a:p>
            <a:pPr marL="317500" indent="-307975">
              <a:lnSpc>
                <a:spcPts val="3770"/>
              </a:lnSpc>
              <a:spcBef>
                <a:spcPts val="135"/>
              </a:spcBef>
              <a:buSzPct val="96875"/>
              <a:buAutoNum type="arabicPeriod"/>
              <a:tabLst>
                <a:tab pos="317500" algn="l"/>
              </a:tabLst>
            </a:pPr>
            <a:r>
              <a:rPr sz="3200" dirty="0">
                <a:solidFill>
                  <a:srgbClr val="0D0D0D"/>
                </a:solidFill>
                <a:latin typeface="Tekton Pro" panose="020F0603020208020904" pitchFamily="34" charset="0"/>
                <a:cs typeface="Times New Roman"/>
              </a:rPr>
              <a:t>Results</a:t>
            </a:r>
            <a:r>
              <a:rPr sz="3200" spc="-70"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Discussion</a:t>
            </a:r>
            <a:endParaRPr sz="3200" dirty="0">
              <a:latin typeface="Tekton Pro" panose="020F0603020208020904" pitchFamily="34" charset="0"/>
              <a:cs typeface="Times New Roman"/>
            </a:endParaRPr>
          </a:p>
          <a:p>
            <a:pPr marL="322580" indent="-307975">
              <a:lnSpc>
                <a:spcPts val="3770"/>
              </a:lnSpc>
              <a:buSzPct val="96875"/>
              <a:buAutoNum type="arabicPeriod"/>
              <a:tabLst>
                <a:tab pos="322580" algn="l"/>
              </a:tabLst>
            </a:pPr>
            <a:r>
              <a:rPr sz="3200" spc="-10" dirty="0">
                <a:solidFill>
                  <a:srgbClr val="0D0D0D"/>
                </a:solidFill>
                <a:latin typeface="Tekton Pro" panose="020F0603020208020904" pitchFamily="34" charset="0"/>
                <a:cs typeface="Times New Roman"/>
              </a:rPr>
              <a:t>Conclusion</a:t>
            </a:r>
            <a:endParaRPr sz="3200" dirty="0">
              <a:latin typeface="Tekton Pro" panose="020F0603020208020904" pitchFamily="34" charset="0"/>
              <a:cs typeface="Times New Roman"/>
            </a:endParaRPr>
          </a:p>
        </p:txBody>
      </p:sp>
      <p:sp>
        <p:nvSpPr>
          <p:cNvPr id="6" name="object 6"/>
          <p:cNvSpPr/>
          <p:nvPr/>
        </p:nvSpPr>
        <p:spPr>
          <a:xfrm>
            <a:off x="7362190" y="742823"/>
            <a:ext cx="361950" cy="361950"/>
          </a:xfrm>
          <a:custGeom>
            <a:avLst/>
            <a:gdLst/>
            <a:ahLst/>
            <a:cxnLst/>
            <a:rect l="l" t="t" r="r" b="b"/>
            <a:pathLst>
              <a:path w="361950" h="361950">
                <a:moveTo>
                  <a:pt x="180975" y="0"/>
                </a:moveTo>
                <a:lnTo>
                  <a:pt x="132841" y="6476"/>
                </a:lnTo>
                <a:lnTo>
                  <a:pt x="89661" y="24764"/>
                </a:lnTo>
                <a:lnTo>
                  <a:pt x="53085" y="52959"/>
                </a:lnTo>
                <a:lnTo>
                  <a:pt x="24764" y="89662"/>
                </a:lnTo>
                <a:lnTo>
                  <a:pt x="6476" y="132841"/>
                </a:lnTo>
                <a:lnTo>
                  <a:pt x="0" y="180975"/>
                </a:lnTo>
                <a:lnTo>
                  <a:pt x="6476" y="229107"/>
                </a:lnTo>
                <a:lnTo>
                  <a:pt x="24764" y="272288"/>
                </a:lnTo>
                <a:lnTo>
                  <a:pt x="53085" y="308863"/>
                </a:lnTo>
                <a:lnTo>
                  <a:pt x="89661" y="337185"/>
                </a:lnTo>
                <a:lnTo>
                  <a:pt x="132841" y="355473"/>
                </a:lnTo>
                <a:lnTo>
                  <a:pt x="180975" y="361950"/>
                </a:lnTo>
                <a:lnTo>
                  <a:pt x="229107" y="355473"/>
                </a:lnTo>
                <a:lnTo>
                  <a:pt x="272287" y="337185"/>
                </a:lnTo>
                <a:lnTo>
                  <a:pt x="308990" y="308863"/>
                </a:lnTo>
                <a:lnTo>
                  <a:pt x="337184" y="272288"/>
                </a:lnTo>
                <a:lnTo>
                  <a:pt x="355473" y="229107"/>
                </a:lnTo>
                <a:lnTo>
                  <a:pt x="361950" y="180975"/>
                </a:lnTo>
                <a:lnTo>
                  <a:pt x="355473" y="132841"/>
                </a:lnTo>
                <a:lnTo>
                  <a:pt x="337184" y="89662"/>
                </a:lnTo>
                <a:lnTo>
                  <a:pt x="308990" y="52959"/>
                </a:lnTo>
                <a:lnTo>
                  <a:pt x="272287" y="24764"/>
                </a:lnTo>
                <a:lnTo>
                  <a:pt x="229107" y="6476"/>
                </a:lnTo>
                <a:lnTo>
                  <a:pt x="180975" y="0"/>
                </a:lnTo>
                <a:close/>
              </a:path>
            </a:pathLst>
          </a:custGeom>
          <a:solidFill>
            <a:srgbClr val="EBEBEB"/>
          </a:solidFill>
        </p:spPr>
        <p:txBody>
          <a:bodyPr wrap="square" lIns="0" tIns="0" rIns="0" bIns="0" rtlCol="0"/>
          <a:lstStyle/>
          <a:p>
            <a:endParaRPr/>
          </a:p>
        </p:txBody>
      </p:sp>
      <p:pic>
        <p:nvPicPr>
          <p:cNvPr id="7" name="object 7"/>
          <p:cNvPicPr/>
          <p:nvPr/>
        </p:nvPicPr>
        <p:blipFill>
          <a:blip r:embed="rId4" cstate="print"/>
          <a:stretch>
            <a:fillRect/>
          </a:stretch>
        </p:blipFill>
        <p:spPr>
          <a:xfrm>
            <a:off x="699769" y="966685"/>
            <a:ext cx="554710" cy="572935"/>
          </a:xfrm>
          <a:prstGeom prst="rect">
            <a:avLst/>
          </a:prstGeom>
        </p:spPr>
      </p:pic>
      <p:grpSp>
        <p:nvGrpSpPr>
          <p:cNvPr id="8" name="object 8"/>
          <p:cNvGrpSpPr/>
          <p:nvPr/>
        </p:nvGrpSpPr>
        <p:grpSpPr>
          <a:xfrm>
            <a:off x="1372056" y="966685"/>
            <a:ext cx="2816860" cy="585470"/>
            <a:chOff x="1372056" y="966685"/>
            <a:chExt cx="2816860" cy="585470"/>
          </a:xfrm>
        </p:grpSpPr>
        <p:pic>
          <p:nvPicPr>
            <p:cNvPr id="9" name="object 9"/>
            <p:cNvPicPr/>
            <p:nvPr/>
          </p:nvPicPr>
          <p:blipFill>
            <a:blip r:embed="rId5" cstate="print"/>
            <a:stretch>
              <a:fillRect/>
            </a:stretch>
          </p:blipFill>
          <p:spPr>
            <a:xfrm>
              <a:off x="1372056" y="971481"/>
              <a:ext cx="568223" cy="580330"/>
            </a:xfrm>
            <a:prstGeom prst="rect">
              <a:avLst/>
            </a:prstGeom>
          </p:spPr>
        </p:pic>
        <p:pic>
          <p:nvPicPr>
            <p:cNvPr id="10" name="object 10"/>
            <p:cNvPicPr/>
            <p:nvPr/>
          </p:nvPicPr>
          <p:blipFill>
            <a:blip r:embed="rId6" cstate="print"/>
            <a:stretch>
              <a:fillRect/>
            </a:stretch>
          </p:blipFill>
          <p:spPr>
            <a:xfrm>
              <a:off x="1890394" y="979893"/>
              <a:ext cx="597369" cy="560743"/>
            </a:xfrm>
            <a:prstGeom prst="rect">
              <a:avLst/>
            </a:prstGeom>
          </p:spPr>
        </p:pic>
        <p:pic>
          <p:nvPicPr>
            <p:cNvPr id="11" name="object 11"/>
            <p:cNvPicPr/>
            <p:nvPr/>
          </p:nvPicPr>
          <p:blipFill>
            <a:blip r:embed="rId7" cstate="print"/>
            <a:stretch>
              <a:fillRect/>
            </a:stretch>
          </p:blipFill>
          <p:spPr>
            <a:xfrm>
              <a:off x="2440050" y="979893"/>
              <a:ext cx="710145" cy="566839"/>
            </a:xfrm>
            <a:prstGeom prst="rect">
              <a:avLst/>
            </a:prstGeom>
          </p:spPr>
        </p:pic>
        <p:pic>
          <p:nvPicPr>
            <p:cNvPr id="12" name="object 12"/>
            <p:cNvPicPr/>
            <p:nvPr/>
          </p:nvPicPr>
          <p:blipFill>
            <a:blip r:embed="rId8" cstate="print"/>
            <a:stretch>
              <a:fillRect/>
            </a:stretch>
          </p:blipFill>
          <p:spPr>
            <a:xfrm>
              <a:off x="3046602" y="979893"/>
              <a:ext cx="621753" cy="560743"/>
            </a:xfrm>
            <a:prstGeom prst="rect">
              <a:avLst/>
            </a:prstGeom>
          </p:spPr>
        </p:pic>
        <p:pic>
          <p:nvPicPr>
            <p:cNvPr id="13" name="object 13"/>
            <p:cNvPicPr/>
            <p:nvPr/>
          </p:nvPicPr>
          <p:blipFill>
            <a:blip r:embed="rId9" cstate="print"/>
            <a:stretch>
              <a:fillRect/>
            </a:stretch>
          </p:blipFill>
          <p:spPr>
            <a:xfrm>
              <a:off x="3633850" y="966685"/>
              <a:ext cx="554710" cy="572935"/>
            </a:xfrm>
            <a:prstGeom prst="rect">
              <a:avLst/>
            </a:prstGeom>
          </p:spPr>
        </p:pic>
      </p:grpSp>
      <p:sp>
        <p:nvSpPr>
          <p:cNvPr id="14" name="object 14"/>
          <p:cNvSpPr/>
          <p:nvPr/>
        </p:nvSpPr>
        <p:spPr>
          <a:xfrm>
            <a:off x="11010645" y="5610225"/>
            <a:ext cx="647700" cy="647700"/>
          </a:xfrm>
          <a:custGeom>
            <a:avLst/>
            <a:gdLst/>
            <a:ahLst/>
            <a:cxnLst/>
            <a:rect l="l" t="t" r="r" b="b"/>
            <a:pathLst>
              <a:path w="647700" h="647700">
                <a:moveTo>
                  <a:pt x="323596" y="0"/>
                </a:moveTo>
                <a:lnTo>
                  <a:pt x="275844" y="3505"/>
                </a:lnTo>
                <a:lnTo>
                  <a:pt x="230124" y="13715"/>
                </a:lnTo>
                <a:lnTo>
                  <a:pt x="187198" y="30099"/>
                </a:lnTo>
                <a:lnTo>
                  <a:pt x="147447" y="52158"/>
                </a:lnTo>
                <a:lnTo>
                  <a:pt x="111251" y="79425"/>
                </a:lnTo>
                <a:lnTo>
                  <a:pt x="79375" y="111366"/>
                </a:lnTo>
                <a:lnTo>
                  <a:pt x="52070" y="147485"/>
                </a:lnTo>
                <a:lnTo>
                  <a:pt x="30099" y="187299"/>
                </a:lnTo>
                <a:lnTo>
                  <a:pt x="13715" y="230276"/>
                </a:lnTo>
                <a:lnTo>
                  <a:pt x="3428" y="275945"/>
                </a:lnTo>
                <a:lnTo>
                  <a:pt x="0" y="323799"/>
                </a:lnTo>
                <a:lnTo>
                  <a:pt x="3428" y="371640"/>
                </a:lnTo>
                <a:lnTo>
                  <a:pt x="13715" y="417322"/>
                </a:lnTo>
                <a:lnTo>
                  <a:pt x="30099" y="460298"/>
                </a:lnTo>
                <a:lnTo>
                  <a:pt x="52070" y="500113"/>
                </a:lnTo>
                <a:lnTo>
                  <a:pt x="79375" y="536232"/>
                </a:lnTo>
                <a:lnTo>
                  <a:pt x="111251" y="568172"/>
                </a:lnTo>
                <a:lnTo>
                  <a:pt x="147447" y="595426"/>
                </a:lnTo>
                <a:lnTo>
                  <a:pt x="187198" y="617499"/>
                </a:lnTo>
                <a:lnTo>
                  <a:pt x="230124" y="633882"/>
                </a:lnTo>
                <a:lnTo>
                  <a:pt x="275844" y="644080"/>
                </a:lnTo>
                <a:lnTo>
                  <a:pt x="323596" y="647598"/>
                </a:lnTo>
                <a:lnTo>
                  <a:pt x="371475" y="644080"/>
                </a:lnTo>
                <a:lnTo>
                  <a:pt x="417068" y="633882"/>
                </a:lnTo>
                <a:lnTo>
                  <a:pt x="460121" y="617499"/>
                </a:lnTo>
                <a:lnTo>
                  <a:pt x="499872" y="595426"/>
                </a:lnTo>
                <a:lnTo>
                  <a:pt x="535939" y="568172"/>
                </a:lnTo>
                <a:lnTo>
                  <a:pt x="567944" y="536232"/>
                </a:lnTo>
                <a:lnTo>
                  <a:pt x="595122" y="500113"/>
                </a:lnTo>
                <a:lnTo>
                  <a:pt x="617220" y="460298"/>
                </a:lnTo>
                <a:lnTo>
                  <a:pt x="633602" y="417322"/>
                </a:lnTo>
                <a:lnTo>
                  <a:pt x="643762" y="371640"/>
                </a:lnTo>
                <a:lnTo>
                  <a:pt x="647319" y="323799"/>
                </a:lnTo>
                <a:lnTo>
                  <a:pt x="643762" y="275945"/>
                </a:lnTo>
                <a:lnTo>
                  <a:pt x="633602" y="230276"/>
                </a:lnTo>
                <a:lnTo>
                  <a:pt x="617220" y="187299"/>
                </a:lnTo>
                <a:lnTo>
                  <a:pt x="595122" y="147485"/>
                </a:lnTo>
                <a:lnTo>
                  <a:pt x="567944" y="111366"/>
                </a:lnTo>
                <a:lnTo>
                  <a:pt x="535939" y="79425"/>
                </a:lnTo>
                <a:lnTo>
                  <a:pt x="499872" y="52158"/>
                </a:lnTo>
                <a:lnTo>
                  <a:pt x="460121" y="30099"/>
                </a:lnTo>
                <a:lnTo>
                  <a:pt x="417068" y="13715"/>
                </a:lnTo>
                <a:lnTo>
                  <a:pt x="371475" y="3505"/>
                </a:lnTo>
                <a:lnTo>
                  <a:pt x="323596" y="0"/>
                </a:lnTo>
                <a:close/>
              </a:path>
            </a:pathLst>
          </a:custGeom>
          <a:solidFill>
            <a:srgbClr val="2C83C3"/>
          </a:solidFill>
        </p:spPr>
        <p:txBody>
          <a:bodyPr wrap="square" lIns="0" tIns="0" rIns="0" bIns="0" rtlCol="0"/>
          <a:lstStyle/>
          <a:p>
            <a:endParaRPr/>
          </a:p>
        </p:txBody>
      </p:sp>
      <p:pic>
        <p:nvPicPr>
          <p:cNvPr id="15" name="object 15"/>
          <p:cNvPicPr/>
          <p:nvPr/>
        </p:nvPicPr>
        <p:blipFill>
          <a:blip r:embed="rId10" cstate="print"/>
          <a:stretch>
            <a:fillRect/>
          </a:stretch>
        </p:blipFill>
        <p:spPr>
          <a:xfrm>
            <a:off x="10687684" y="6134011"/>
            <a:ext cx="248284" cy="248373"/>
          </a:xfrm>
          <a:prstGeom prst="rect">
            <a:avLst/>
          </a:prstGeom>
        </p:spPr>
      </p:pic>
      <p:sp>
        <p:nvSpPr>
          <p:cNvPr id="16" name="object 16"/>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691400" y="1213281"/>
            <a:ext cx="8095615" cy="673735"/>
          </a:xfrm>
          <a:prstGeom prst="rect">
            <a:avLst/>
          </a:prstGeom>
        </p:spPr>
        <p:txBody>
          <a:bodyPr vert="horz" wrap="square" lIns="0" tIns="12700" rIns="0" bIns="0" rtlCol="0">
            <a:spAutoFit/>
          </a:bodyPr>
          <a:lstStyle/>
          <a:p>
            <a:pPr marL="107950">
              <a:lnSpc>
                <a:spcPct val="100000"/>
              </a:lnSpc>
              <a:spcBef>
                <a:spcPts val="100"/>
              </a:spcBef>
            </a:pPr>
            <a:r>
              <a:rPr sz="4250" i="0" dirty="0">
                <a:latin typeface="Source Sans Pro" panose="020B0503030403020204" pitchFamily="34" charset="0"/>
              </a:rPr>
              <a:t>PROBLEM</a:t>
            </a:r>
            <a:r>
              <a:rPr sz="4250" i="0" spc="-155" dirty="0">
                <a:latin typeface="Source Sans Pro" panose="020B0503030403020204" pitchFamily="34" charset="0"/>
              </a:rPr>
              <a:t> </a:t>
            </a:r>
            <a:r>
              <a:rPr sz="4250" i="0" spc="-10" dirty="0">
                <a:latin typeface="Source Sans Pro" panose="020B0503030403020204" pitchFamily="34" charset="0"/>
              </a:rPr>
              <a:t>STATEMENT</a:t>
            </a:r>
            <a:endParaRPr sz="4250" i="0" dirty="0">
              <a:latin typeface="Source Sans Pro" panose="020B0503030403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4</a:t>
            </a:fld>
            <a:endParaRPr spc="-50" dirty="0"/>
          </a:p>
        </p:txBody>
      </p:sp>
      <p:sp>
        <p:nvSpPr>
          <p:cNvPr id="3" name="object 3"/>
          <p:cNvSpPr txBox="1"/>
          <p:nvPr/>
        </p:nvSpPr>
        <p:spPr>
          <a:xfrm>
            <a:off x="705489" y="2209202"/>
            <a:ext cx="7712075" cy="3062698"/>
          </a:xfrm>
          <a:prstGeom prst="rect">
            <a:avLst/>
          </a:prstGeom>
        </p:spPr>
        <p:txBody>
          <a:bodyPr vert="horz" wrap="square" lIns="0" tIns="2540" rIns="0" bIns="0" rtlCol="0">
            <a:spAutoFit/>
          </a:bodyPr>
          <a:lstStyle/>
          <a:p>
            <a:pPr marL="19050" marR="5080" indent="-6350" algn="just">
              <a:lnSpc>
                <a:spcPct val="102400"/>
              </a:lnSpc>
              <a:spcBef>
                <a:spcPts val="20"/>
              </a:spcBef>
            </a:pPr>
            <a:r>
              <a:rPr lang="en-GB" sz="2800" dirty="0">
                <a:latin typeface="Source Sans Pro" panose="020B0503030403020204" pitchFamily="34" charset="0"/>
                <a:cs typeface="Times New Roman"/>
              </a:rPr>
              <a:t>To analyse employee attrition (turnover) by examining job satisfaction levels, using employee feedback to identify patterns and trends that contribute to turnover. The goal is to gain insights into factors influencing attrition and develop strategies to improve job satisfaction, retain talent, and reduce turnover.</a:t>
            </a:r>
          </a:p>
        </p:txBody>
      </p:sp>
      <p:sp>
        <p:nvSpPr>
          <p:cNvPr id="4" name="object 4"/>
          <p:cNvSpPr/>
          <p:nvPr/>
        </p:nvSpPr>
        <p:spPr>
          <a:xfrm>
            <a:off x="9408368" y="15501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pic>
        <p:nvPicPr>
          <p:cNvPr id="5" name="object 5"/>
          <p:cNvPicPr/>
          <p:nvPr/>
        </p:nvPicPr>
        <p:blipFill>
          <a:blip r:embed="rId2" cstate="print"/>
          <a:stretch>
            <a:fillRect/>
          </a:stretch>
        </p:blipFill>
        <p:spPr>
          <a:xfrm>
            <a:off x="1665466" y="6467475"/>
            <a:ext cx="76091" cy="199390"/>
          </a:xfrm>
          <a:prstGeom prst="rect">
            <a:avLst/>
          </a:prstGeom>
        </p:spPr>
      </p:pic>
      <p:grpSp>
        <p:nvGrpSpPr>
          <p:cNvPr id="6" name="object 6"/>
          <p:cNvGrpSpPr/>
          <p:nvPr/>
        </p:nvGrpSpPr>
        <p:grpSpPr>
          <a:xfrm>
            <a:off x="8534400" y="2702471"/>
            <a:ext cx="2762885" cy="3258185"/>
            <a:chOff x="8534400" y="2702471"/>
            <a:chExt cx="2762885" cy="3258185"/>
          </a:xfrm>
        </p:grpSpPr>
        <p:sp>
          <p:nvSpPr>
            <p:cNvPr id="7" name="object 7"/>
            <p:cNvSpPr/>
            <p:nvPr/>
          </p:nvSpPr>
          <p:spPr>
            <a:xfrm>
              <a:off x="9896475" y="5131307"/>
              <a:ext cx="457200" cy="457200"/>
            </a:xfrm>
            <a:custGeom>
              <a:avLst/>
              <a:gdLst/>
              <a:ahLst/>
              <a:cxnLst/>
              <a:rect l="l" t="t" r="r" b="b"/>
              <a:pathLst>
                <a:path w="457200" h="457200">
                  <a:moveTo>
                    <a:pt x="457073" y="0"/>
                  </a:moveTo>
                  <a:lnTo>
                    <a:pt x="0" y="0"/>
                  </a:lnTo>
                  <a:lnTo>
                    <a:pt x="0" y="457136"/>
                  </a:lnTo>
                  <a:lnTo>
                    <a:pt x="457073" y="457136"/>
                  </a:lnTo>
                  <a:lnTo>
                    <a:pt x="457073" y="0"/>
                  </a:lnTo>
                  <a:close/>
                </a:path>
              </a:pathLst>
            </a:custGeom>
            <a:solidFill>
              <a:srgbClr val="42AE51"/>
            </a:solidFill>
          </p:spPr>
          <p:txBody>
            <a:bodyPr wrap="square" lIns="0" tIns="0" rIns="0" bIns="0" rtlCol="0"/>
            <a:lstStyle/>
            <a:p>
              <a:endParaRPr/>
            </a:p>
          </p:txBody>
        </p:sp>
        <p:sp>
          <p:nvSpPr>
            <p:cNvPr id="8" name="object 8"/>
            <p:cNvSpPr/>
            <p:nvPr/>
          </p:nvSpPr>
          <p:spPr>
            <a:xfrm>
              <a:off x="9896475" y="5664631"/>
              <a:ext cx="180975" cy="180975"/>
            </a:xfrm>
            <a:custGeom>
              <a:avLst/>
              <a:gdLst/>
              <a:ahLst/>
              <a:cxnLst/>
              <a:rect l="l" t="t" r="r" b="b"/>
              <a:pathLst>
                <a:path w="180975" h="180975">
                  <a:moveTo>
                    <a:pt x="180848" y="0"/>
                  </a:moveTo>
                  <a:lnTo>
                    <a:pt x="0" y="0"/>
                  </a:lnTo>
                  <a:lnTo>
                    <a:pt x="0" y="180975"/>
                  </a:lnTo>
                  <a:lnTo>
                    <a:pt x="180848" y="180975"/>
                  </a:lnTo>
                  <a:lnTo>
                    <a:pt x="180848" y="0"/>
                  </a:lnTo>
                  <a:close/>
                </a:path>
              </a:pathLst>
            </a:custGeom>
            <a:solidFill>
              <a:srgbClr val="2C926B"/>
            </a:solidFill>
          </p:spPr>
          <p:txBody>
            <a:bodyPr wrap="square" lIns="0" tIns="0" rIns="0" bIns="0" rtlCol="0"/>
            <a:lstStyle/>
            <a:p>
              <a:endParaRPr/>
            </a:p>
          </p:txBody>
        </p:sp>
        <p:pic>
          <p:nvPicPr>
            <p:cNvPr id="9" name="object 9"/>
            <p:cNvPicPr/>
            <p:nvPr/>
          </p:nvPicPr>
          <p:blipFill>
            <a:blip r:embed="rId3" cstate="print"/>
            <a:stretch>
              <a:fillRect/>
            </a:stretch>
          </p:blipFill>
          <p:spPr>
            <a:xfrm>
              <a:off x="8534400" y="2702471"/>
              <a:ext cx="2762884" cy="3258185"/>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7590" y="2648585"/>
            <a:ext cx="3533775" cy="3810000"/>
            <a:chOff x="8657590" y="2648585"/>
            <a:chExt cx="3533775" cy="3810000"/>
          </a:xfrm>
        </p:grpSpPr>
        <p:sp>
          <p:nvSpPr>
            <p:cNvPr id="3" name="object 3"/>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4" name="object 4"/>
            <p:cNvSpPr/>
            <p:nvPr/>
          </p:nvSpPr>
          <p:spPr>
            <a:xfrm>
              <a:off x="9353169" y="5362448"/>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pic>
          <p:nvPicPr>
            <p:cNvPr id="5" name="object 5"/>
            <p:cNvPicPr/>
            <p:nvPr/>
          </p:nvPicPr>
          <p:blipFill>
            <a:blip r:embed="rId2" cstate="print"/>
            <a:stretch>
              <a:fillRect/>
            </a:stretch>
          </p:blipFill>
          <p:spPr>
            <a:xfrm>
              <a:off x="8657590" y="2648585"/>
              <a:ext cx="3533775" cy="3810000"/>
            </a:xfrm>
            <a:prstGeom prst="rect">
              <a:avLst/>
            </a:prstGeom>
          </p:spPr>
        </p:pic>
      </p:grpSp>
      <p:sp>
        <p:nvSpPr>
          <p:cNvPr id="6" name="object 6"/>
          <p:cNvSpPr txBox="1">
            <a:spLocks noGrp="1"/>
          </p:cNvSpPr>
          <p:nvPr>
            <p:ph type="title"/>
          </p:nvPr>
        </p:nvSpPr>
        <p:spPr>
          <a:xfrm>
            <a:off x="677334" y="609600"/>
            <a:ext cx="8596668" cy="666849"/>
          </a:xfrm>
          <a:prstGeom prst="rect">
            <a:avLst/>
          </a:prstGeom>
        </p:spPr>
        <p:txBody>
          <a:bodyPr vert="horz" wrap="square" lIns="0" tIns="12700" rIns="0" bIns="0" rtlCol="0">
            <a:spAutoFit/>
          </a:bodyPr>
          <a:lstStyle/>
          <a:p>
            <a:pPr marL="9525">
              <a:lnSpc>
                <a:spcPct val="100000"/>
              </a:lnSpc>
              <a:spcBef>
                <a:spcPts val="100"/>
              </a:spcBef>
            </a:pPr>
            <a:r>
              <a:rPr sz="4250" b="1" dirty="0">
                <a:solidFill>
                  <a:schemeClr val="tx1"/>
                </a:solidFill>
              </a:rPr>
              <a:t>PROJECT</a:t>
            </a:r>
            <a:r>
              <a:rPr sz="4250" b="1" spc="-210" dirty="0">
                <a:solidFill>
                  <a:schemeClr val="tx1"/>
                </a:solidFill>
              </a:rPr>
              <a:t> </a:t>
            </a:r>
            <a:r>
              <a:rPr sz="4250" b="1" spc="-10" dirty="0">
                <a:solidFill>
                  <a:schemeClr val="tx1"/>
                </a:solidFill>
              </a:rPr>
              <a:t>OVERVIEW</a:t>
            </a:r>
            <a:r>
              <a:rPr lang="en-IN" sz="4250" b="1" spc="-10" dirty="0">
                <a:solidFill>
                  <a:schemeClr val="tx1"/>
                </a:solidFill>
              </a:rPr>
              <a:t>:</a:t>
            </a:r>
            <a:endParaRPr sz="4250" b="1" dirty="0">
              <a:solidFill>
                <a:schemeClr val="tx1"/>
              </a:solidFill>
            </a:endParaRPr>
          </a:p>
        </p:txBody>
      </p:sp>
      <p:sp>
        <p:nvSpPr>
          <p:cNvPr id="12" name="object 12"/>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5</a:t>
            </a:fld>
            <a:endParaRPr spc="-50" dirty="0"/>
          </a:p>
        </p:txBody>
      </p:sp>
      <p:sp>
        <p:nvSpPr>
          <p:cNvPr id="8" name="object 8"/>
          <p:cNvSpPr txBox="1"/>
          <p:nvPr/>
        </p:nvSpPr>
        <p:spPr>
          <a:xfrm>
            <a:off x="8542908" y="2039620"/>
            <a:ext cx="21018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0D0D0D"/>
                </a:solidFill>
                <a:latin typeface="Arial MT"/>
                <a:cs typeface="Arial MT"/>
              </a:rPr>
              <a:t>•</a:t>
            </a:r>
            <a:r>
              <a:rPr sz="2400" spc="-25" dirty="0">
                <a:solidFill>
                  <a:srgbClr val="0D0D0D"/>
                </a:solidFill>
                <a:latin typeface="Times New Roman"/>
                <a:cs typeface="Times New Roman"/>
              </a:rPr>
              <a:t>.</a:t>
            </a:r>
            <a:endParaRPr sz="2400">
              <a:latin typeface="Times New Roman"/>
              <a:cs typeface="Times New Roman"/>
            </a:endParaRPr>
          </a:p>
        </p:txBody>
      </p:sp>
      <p:sp>
        <p:nvSpPr>
          <p:cNvPr id="9" name="object 9"/>
          <p:cNvSpPr txBox="1"/>
          <p:nvPr/>
        </p:nvSpPr>
        <p:spPr>
          <a:xfrm>
            <a:off x="677995" y="1694929"/>
            <a:ext cx="7893684" cy="4124719"/>
          </a:xfrm>
          <a:prstGeom prst="rect">
            <a:avLst/>
          </a:prstGeom>
        </p:spPr>
        <p:txBody>
          <a:bodyPr vert="horz" wrap="square" lIns="0" tIns="3175" rIns="0" bIns="0" rtlCol="0">
            <a:spAutoFit/>
          </a:bodyPr>
          <a:lstStyle/>
          <a:p>
            <a:pPr marL="12700" marR="5080" algn="just">
              <a:lnSpc>
                <a:spcPct val="102299"/>
              </a:lnSpc>
              <a:spcBef>
                <a:spcPts val="25"/>
              </a:spcBef>
            </a:pPr>
            <a:r>
              <a:rPr lang="en-GB" sz="2400" dirty="0"/>
              <a:t>The "HR Employee Management Dashboard" is built to help HR teams easily track and analyse important employee data like turnover rates, performance, and workforce demographics. By offering interactive visuals and filters, it allows users to dive into key areas such as job satisfaction, employment type, and regional differences. This tool helps HR professionals spot trends, understand the reasons behind employee attrition, and make better decisions to improve retention and team management. Overall, it aims to simplify workforce analysis and support smarter, data-backed HR strategies.</a:t>
            </a:r>
            <a:endParaRPr sz="2400" dirty="0">
              <a:latin typeface="Times New Roman"/>
              <a:cs typeface="Times New Roman"/>
            </a:endParaRPr>
          </a:p>
        </p:txBody>
      </p:sp>
      <p:sp>
        <p:nvSpPr>
          <p:cNvPr id="10" name="object 10"/>
          <p:cNvSpPr/>
          <p:nvPr/>
        </p:nvSpPr>
        <p:spPr>
          <a:xfrm>
            <a:off x="9534525" y="17996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solidFill>
                <a:srgbClr val="42D0A0"/>
              </a:solidFill>
            </a:endParaRPr>
          </a:p>
        </p:txBody>
      </p:sp>
      <p:pic>
        <p:nvPicPr>
          <p:cNvPr id="11" name="object 11"/>
          <p:cNvPicPr/>
          <p:nvPr/>
        </p:nvPicPr>
        <p:blipFill>
          <a:blip r:embed="rId3" cstate="print"/>
          <a:stretch>
            <a:fillRect/>
          </a:stretch>
        </p:blipFill>
        <p:spPr>
          <a:xfrm>
            <a:off x="1665466" y="6467475"/>
            <a:ext cx="76091" cy="1993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extLst>
              <a:ext uri="{BEBA8EAE-BF5A-486C-A8C5-ECC9F3942E4B}">
                <a14:imgProps xmlns:a14="http://schemas.microsoft.com/office/drawing/2010/main">
                  <a14:imgLayer r:embed="rId3">
                    <a14:imgEffect>
                      <a14:backgroundRemoval t="4292" b="89914" l="10000" r="90000">
                        <a14:foregroundMark x1="48611" y1="15451" x2="57500" y2="12876"/>
                        <a14:foregroundMark x1="46389" y1="7725" x2="56389" y2="4292"/>
                      </a14:backgroundRemoval>
                    </a14:imgEffect>
                  </a14:imgLayer>
                </a14:imgProps>
              </a:ext>
            </a:extLst>
          </a:blip>
          <a:stretch>
            <a:fillRect/>
          </a:stretch>
        </p:blipFill>
        <p:spPr>
          <a:xfrm>
            <a:off x="78764" y="513206"/>
            <a:ext cx="1718945" cy="2221865"/>
          </a:xfrm>
          <a:prstGeom prst="rect">
            <a:avLst/>
          </a:prstGeom>
        </p:spPr>
      </p:pic>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2"/>
          </a:solidFill>
        </p:spPr>
        <p:txBody>
          <a:bodyPr wrap="square" lIns="0" tIns="0" rIns="0" bIns="0" rtlCol="0"/>
          <a:lstStyle/>
          <a:p>
            <a:endParaRPr/>
          </a:p>
        </p:txBody>
      </p:sp>
      <p:sp>
        <p:nvSpPr>
          <p:cNvPr id="3" name="object 3"/>
          <p:cNvSpPr txBox="1">
            <a:spLocks noGrp="1"/>
          </p:cNvSpPr>
          <p:nvPr>
            <p:ph type="title"/>
          </p:nvPr>
        </p:nvSpPr>
        <p:spPr>
          <a:xfrm>
            <a:off x="1896428" y="133695"/>
            <a:ext cx="7547609" cy="635635"/>
          </a:xfrm>
          <a:prstGeom prst="rect">
            <a:avLst/>
          </a:prstGeom>
        </p:spPr>
        <p:txBody>
          <a:bodyPr vert="horz" wrap="square" lIns="0" tIns="12700" rIns="0" bIns="0" rtlCol="0">
            <a:spAutoFit/>
          </a:bodyPr>
          <a:lstStyle/>
          <a:p>
            <a:pPr marL="12700">
              <a:lnSpc>
                <a:spcPct val="100000"/>
              </a:lnSpc>
              <a:spcBef>
                <a:spcPts val="100"/>
              </a:spcBef>
              <a:tabLst>
                <a:tab pos="4467860" algn="l"/>
              </a:tabLst>
            </a:pPr>
            <a:r>
              <a:rPr sz="4000" dirty="0"/>
              <a:t>WHO</a:t>
            </a:r>
            <a:r>
              <a:rPr sz="4000" spc="-45" dirty="0"/>
              <a:t> </a:t>
            </a:r>
            <a:r>
              <a:rPr sz="4000" dirty="0"/>
              <a:t>ARE</a:t>
            </a:r>
            <a:r>
              <a:rPr sz="4000" spc="-40" dirty="0"/>
              <a:t> </a:t>
            </a:r>
            <a:r>
              <a:rPr sz="4000" spc="-25" dirty="0"/>
              <a:t>THE</a:t>
            </a:r>
            <a:r>
              <a:rPr lang="en-IN" sz="4000" spc="-25" dirty="0"/>
              <a:t> </a:t>
            </a:r>
            <a:r>
              <a:rPr sz="4000" dirty="0"/>
              <a:t>END</a:t>
            </a:r>
            <a:r>
              <a:rPr sz="4000" spc="-10" dirty="0"/>
              <a:t> USERS?</a:t>
            </a:r>
            <a:endParaRPr sz="4000" dirty="0"/>
          </a:p>
        </p:txBody>
      </p:sp>
      <p:sp>
        <p:nvSpPr>
          <p:cNvPr id="7" name="object 7"/>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6</a:t>
            </a:fld>
            <a:endParaRPr spc="-50" dirty="0"/>
          </a:p>
        </p:txBody>
      </p:sp>
      <p:sp>
        <p:nvSpPr>
          <p:cNvPr id="4" name="object 4"/>
          <p:cNvSpPr txBox="1"/>
          <p:nvPr/>
        </p:nvSpPr>
        <p:spPr>
          <a:xfrm>
            <a:off x="2658110" y="1556448"/>
            <a:ext cx="5974080" cy="443711"/>
          </a:xfrm>
          <a:prstGeom prst="rect">
            <a:avLst/>
          </a:prstGeom>
        </p:spPr>
        <p:txBody>
          <a:bodyPr vert="horz" wrap="square" lIns="0" tIns="12700" rIns="0" bIns="0" rtlCol="0">
            <a:spAutoFit/>
          </a:bodyPr>
          <a:lstStyle/>
          <a:p>
            <a:pPr marL="636270" algn="ctr">
              <a:lnSpc>
                <a:spcPct val="100000"/>
              </a:lnSpc>
              <a:spcBef>
                <a:spcPts val="100"/>
              </a:spcBef>
            </a:pPr>
            <a:endParaRPr sz="2800" dirty="0">
              <a:latin typeface="Times New Roman"/>
              <a:cs typeface="Times New Roman"/>
            </a:endParaRPr>
          </a:p>
        </p:txBody>
      </p:sp>
      <p:sp>
        <p:nvSpPr>
          <p:cNvPr id="6" name="object 6"/>
          <p:cNvSpPr/>
          <p:nvPr/>
        </p:nvSpPr>
        <p:spPr>
          <a:xfrm>
            <a:off x="9892336" y="26276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style>
          <a:lnRef idx="2">
            <a:schemeClr val="accent1"/>
          </a:lnRef>
          <a:fillRef idx="1">
            <a:schemeClr val="lt1"/>
          </a:fillRef>
          <a:effectRef idx="0">
            <a:schemeClr val="accent1"/>
          </a:effectRef>
          <a:fontRef idx="minor">
            <a:schemeClr val="dk1"/>
          </a:fontRef>
        </p:style>
        <p:txBody>
          <a:bodyPr wrap="square" lIns="0" tIns="0" rIns="0" bIns="0" rtlCol="0"/>
          <a:lstStyle/>
          <a:p>
            <a:endParaRPr/>
          </a:p>
        </p:txBody>
      </p:sp>
      <p:sp>
        <p:nvSpPr>
          <p:cNvPr id="9" name="Rectangle 2">
            <a:extLst>
              <a:ext uri="{FF2B5EF4-FFF2-40B4-BE49-F238E27FC236}">
                <a16:creationId xmlns:a16="http://schemas.microsoft.com/office/drawing/2014/main" xmlns="" id="{1ABC076F-5EF8-6B36-A86B-596CBAA7B054}"/>
              </a:ext>
            </a:extLst>
          </p:cNvPr>
          <p:cNvSpPr>
            <a:spLocks noChangeArrowheads="1"/>
          </p:cNvSpPr>
          <p:nvPr/>
        </p:nvSpPr>
        <p:spPr bwMode="auto">
          <a:xfrm>
            <a:off x="1789427" y="663729"/>
            <a:ext cx="8506145"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end users of the "HR Employee Management Dashboard" include:</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Managers</a:t>
            </a:r>
            <a:r>
              <a:rPr kumimoji="0" lang="en-US" altLang="en-US" sz="1800" b="0" i="0" u="none" strike="noStrike" cap="none" normalizeH="0" baseline="0" dirty="0">
                <a:ln>
                  <a:noFill/>
                </a:ln>
                <a:solidFill>
                  <a:schemeClr val="tx1"/>
                </a:solidFill>
                <a:effectLst/>
                <a:latin typeface="Arial" panose="020B0604020202020204" pitchFamily="34" charset="0"/>
              </a:rPr>
              <a:t> – To track employee performance, turnover, and satisfaction, and make data-driven decisions regarding hiring, retention, and training strategies.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Recruitment Teams</a:t>
            </a:r>
            <a:r>
              <a:rPr kumimoji="0" lang="en-US" altLang="en-US" sz="1800" b="0" i="0" u="none" strike="noStrike" cap="none" normalizeH="0" baseline="0" dirty="0">
                <a:ln>
                  <a:noFill/>
                </a:ln>
                <a:solidFill>
                  <a:schemeClr val="tx1"/>
                </a:solidFill>
                <a:effectLst/>
                <a:latin typeface="Arial" panose="020B0604020202020204" pitchFamily="34" charset="0"/>
              </a:rPr>
              <a:t> – To identify patterns in workforce attrition and improve hiring processes by understanding the factors influencing employee turnover.</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Heads/Team Leaders</a:t>
            </a:r>
            <a:r>
              <a:rPr kumimoji="0" lang="en-US" altLang="en-US" sz="1800" b="0" i="0" u="none" strike="noStrike" cap="none" normalizeH="0" baseline="0" dirty="0">
                <a:ln>
                  <a:noFill/>
                </a:ln>
                <a:solidFill>
                  <a:schemeClr val="tx1"/>
                </a:solidFill>
                <a:effectLst/>
                <a:latin typeface="Arial" panose="020B0604020202020204" pitchFamily="34" charset="0"/>
              </a:rPr>
              <a:t> – To monitor employee performance within their teams and manage resources more effectively.</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Executives and Decision Makers</a:t>
            </a:r>
            <a:r>
              <a:rPr kumimoji="0" lang="en-US" altLang="en-US" sz="1800" b="0" i="0" u="none" strike="noStrike" cap="none" normalizeH="0" baseline="0" dirty="0">
                <a:ln>
                  <a:noFill/>
                </a:ln>
                <a:solidFill>
                  <a:schemeClr val="tx1"/>
                </a:solidFill>
                <a:effectLst/>
                <a:latin typeface="Arial" panose="020B0604020202020204" pitchFamily="34" charset="0"/>
              </a:rPr>
              <a:t> – To gain a high-level view of workforce trends and make strategic decisions related to human resources, talent retention, and organizational development.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Analysts</a:t>
            </a:r>
            <a:r>
              <a:rPr kumimoji="0" lang="en-US" altLang="en-US" sz="1800" b="0" i="0" u="none" strike="noStrike" cap="none" normalizeH="0" baseline="0" dirty="0">
                <a:ln>
                  <a:noFill/>
                </a:ln>
                <a:solidFill>
                  <a:schemeClr val="tx1"/>
                </a:solidFill>
                <a:effectLst/>
                <a:latin typeface="Arial" panose="020B0604020202020204" pitchFamily="34" charset="0"/>
              </a:rPr>
              <a:t> – To conduct in-depth data analysis and provide insights into workforce trends, turnover, and job satisfaction, contributing to HR planning and improvements.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object 2">
            <a:extLst>
              <a:ext uri="{FF2B5EF4-FFF2-40B4-BE49-F238E27FC236}">
                <a16:creationId xmlns:a16="http://schemas.microsoft.com/office/drawing/2014/main" xmlns="" id="{71154E54-17D0-2156-A1C9-1BE616231CF9}"/>
              </a:ext>
            </a:extLst>
          </p:cNvPr>
          <p:cNvPicPr/>
          <p:nvPr/>
        </p:nvPicPr>
        <p:blipFill>
          <a:blip r:embed="rId2" cstate="print">
            <a:extLst>
              <a:ext uri="{BEBA8EAE-BF5A-486C-A8C5-ECC9F3942E4B}">
                <a14:imgProps xmlns:a14="http://schemas.microsoft.com/office/drawing/2010/main">
                  <a14:imgLayer r:embed="rId3">
                    <a14:imgEffect>
                      <a14:backgroundRemoval t="8940" b="92209" l="10000" r="90154">
                        <a14:foregroundMark x1="24154" y1="8940" x2="37846" y2="19540"/>
                        <a14:foregroundMark x1="37846" y1="19540" x2="39692" y2="21839"/>
                        <a14:foregroundMark x1="70769" y1="6641" x2="87538" y2="15964"/>
                        <a14:foregroundMark x1="87538" y1="15964" x2="90154" y2="73436"/>
                        <a14:foregroundMark x1="90154" y1="73436" x2="89077" y2="80587"/>
                        <a14:foregroundMark x1="66462" y1="6641" x2="87385" y2="5492"/>
                        <a14:foregroundMark x1="87385" y1="5492" x2="94769" y2="98467"/>
                        <a14:foregroundMark x1="94769" y1="98467" x2="70769" y2="92209"/>
                        <a14:foregroundMark x1="70769" y1="92209" x2="69385" y2="84674"/>
                      </a14:backgroundRemoval>
                    </a14:imgEffect>
                  </a14:imgLayer>
                </a14:imgProps>
              </a:ext>
            </a:extLst>
          </a:blip>
          <a:stretch>
            <a:fillRect/>
          </a:stretch>
        </p:blipFill>
        <p:spPr>
          <a:xfrm>
            <a:off x="13825" y="951146"/>
            <a:ext cx="2695574" cy="3248025"/>
          </a:xfrm>
          <a:prstGeom prst="rect">
            <a:avLst/>
          </a:prstGeom>
        </p:spPr>
      </p:pic>
      <p:sp>
        <p:nvSpPr>
          <p:cNvPr id="13" name="object 6">
            <a:extLst>
              <a:ext uri="{FF2B5EF4-FFF2-40B4-BE49-F238E27FC236}">
                <a16:creationId xmlns:a16="http://schemas.microsoft.com/office/drawing/2014/main" xmlns="" id="{CF958685-D3EE-504E-8C40-F4F7D2DB6DD8}"/>
              </a:ext>
            </a:extLst>
          </p:cNvPr>
          <p:cNvSpPr txBox="1">
            <a:spLocks/>
          </p:cNvSpPr>
          <p:nvPr/>
        </p:nvSpPr>
        <p:spPr>
          <a:xfrm>
            <a:off x="407368" y="375836"/>
            <a:ext cx="9763125"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O</a:t>
            </a:r>
            <a:r>
              <a:rPr lang="en-GB" spc="25" dirty="0"/>
              <a:t>U</a:t>
            </a:r>
            <a:r>
              <a:rPr lang="en-GB" dirty="0"/>
              <a:t>R</a:t>
            </a:r>
            <a:r>
              <a:rPr lang="en-GB" spc="5" dirty="0"/>
              <a:t> </a:t>
            </a:r>
            <a:r>
              <a:rPr lang="en-GB" spc="25" dirty="0"/>
              <a:t>S</a:t>
            </a:r>
            <a:r>
              <a:rPr lang="en-GB" spc="10" dirty="0"/>
              <a:t>O</a:t>
            </a:r>
            <a:r>
              <a:rPr lang="en-GB" spc="25" dirty="0"/>
              <a:t>LU</a:t>
            </a:r>
            <a:r>
              <a:rPr lang="en-GB" spc="-35" dirty="0"/>
              <a:t>T</a:t>
            </a:r>
            <a:r>
              <a:rPr lang="en-GB" spc="-30" dirty="0"/>
              <a:t>I</a:t>
            </a:r>
            <a:r>
              <a:rPr lang="en-GB" spc="10" dirty="0"/>
              <a:t>O</a:t>
            </a:r>
            <a:r>
              <a:rPr lang="en-GB" dirty="0"/>
              <a:t>N</a:t>
            </a:r>
            <a:r>
              <a:rPr lang="en-GB" spc="-345" dirty="0"/>
              <a:t> </a:t>
            </a:r>
            <a:r>
              <a:rPr lang="en-GB" spc="-35" dirty="0"/>
              <a:t>A</a:t>
            </a:r>
            <a:r>
              <a:rPr lang="en-GB" spc="-5" dirty="0"/>
              <a:t>N</a:t>
            </a:r>
            <a:r>
              <a:rPr lang="en-GB" dirty="0"/>
              <a:t>D</a:t>
            </a:r>
            <a:r>
              <a:rPr lang="en-GB" spc="35" dirty="0"/>
              <a:t> </a:t>
            </a:r>
            <a:r>
              <a:rPr lang="en-GB" spc="-30" dirty="0"/>
              <a:t>I</a:t>
            </a:r>
            <a:r>
              <a:rPr lang="en-GB" spc="-35" dirty="0"/>
              <a:t>T</a:t>
            </a:r>
            <a:r>
              <a:rPr lang="en-GB" dirty="0"/>
              <a:t>S</a:t>
            </a:r>
            <a:r>
              <a:rPr lang="en-GB" spc="60" dirty="0"/>
              <a:t> </a:t>
            </a:r>
            <a:r>
              <a:rPr lang="en-GB" spc="-295" dirty="0"/>
              <a:t>V</a:t>
            </a:r>
            <a:r>
              <a:rPr lang="en-GB" spc="-35" dirty="0"/>
              <a:t>A</a:t>
            </a:r>
            <a:r>
              <a:rPr lang="en-GB" spc="25" dirty="0"/>
              <a:t>LU</a:t>
            </a:r>
            <a:r>
              <a:rPr lang="en-GB" dirty="0"/>
              <a:t>E</a:t>
            </a:r>
            <a:r>
              <a:rPr lang="en-GB" spc="-65" dirty="0"/>
              <a:t> </a:t>
            </a:r>
            <a:r>
              <a:rPr lang="en-GB" spc="-15" dirty="0"/>
              <a:t>P</a:t>
            </a:r>
            <a:r>
              <a:rPr lang="en-GB" spc="-30" dirty="0"/>
              <a:t>R</a:t>
            </a:r>
            <a:r>
              <a:rPr lang="en-GB" spc="10" dirty="0"/>
              <a:t>O</a:t>
            </a:r>
            <a:r>
              <a:rPr lang="en-GB" spc="-15" dirty="0"/>
              <a:t>P</a:t>
            </a:r>
            <a:r>
              <a:rPr lang="en-GB" spc="10" dirty="0"/>
              <a:t>O</a:t>
            </a:r>
            <a:r>
              <a:rPr lang="en-GB" spc="25" dirty="0"/>
              <a:t>S</a:t>
            </a:r>
            <a:r>
              <a:rPr lang="en-GB" spc="-30" dirty="0"/>
              <a:t>I</a:t>
            </a:r>
            <a:r>
              <a:rPr lang="en-GB" spc="-35" dirty="0"/>
              <a:t>T</a:t>
            </a:r>
            <a:r>
              <a:rPr lang="en-GB" spc="-30" dirty="0"/>
              <a:t>I</a:t>
            </a:r>
            <a:r>
              <a:rPr lang="en-GB" spc="10" dirty="0"/>
              <a:t>O</a:t>
            </a:r>
            <a:r>
              <a:rPr lang="en-GB" dirty="0"/>
              <a:t>N</a:t>
            </a:r>
          </a:p>
        </p:txBody>
      </p:sp>
      <p:sp>
        <p:nvSpPr>
          <p:cNvPr id="14" name="Rectangle 1">
            <a:extLst>
              <a:ext uri="{FF2B5EF4-FFF2-40B4-BE49-F238E27FC236}">
                <a16:creationId xmlns:a16="http://schemas.microsoft.com/office/drawing/2014/main" xmlns="" id="{FDD4F844-CC5C-3BF4-46FA-57C83702BE58}"/>
              </a:ext>
            </a:extLst>
          </p:cNvPr>
          <p:cNvSpPr>
            <a:spLocks noChangeArrowheads="1"/>
          </p:cNvSpPr>
          <p:nvPr/>
        </p:nvSpPr>
        <p:spPr bwMode="auto">
          <a:xfrm>
            <a:off x="2709399" y="1586096"/>
            <a:ext cx="7272808" cy="390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Visualization:</a:t>
            </a:r>
            <a:r>
              <a:rPr kumimoji="0" lang="en-US" altLang="en-US" sz="2400" b="0" i="0" u="none" strike="noStrike" cap="none" normalizeH="0" baseline="0" dirty="0">
                <a:ln>
                  <a:noFill/>
                </a:ln>
                <a:solidFill>
                  <a:schemeClr val="tx1"/>
                </a:solidFill>
                <a:effectLst/>
                <a:latin typeface="Arial" panose="020B0604020202020204" pitchFamily="34" charset="0"/>
              </a:rPr>
              <a:t> A simple diagram or flowchart can illustrate how your solution works. Use bullet points to highlight key features and benefits.</a:t>
            </a:r>
          </a:p>
          <a:p>
            <a:pPr marR="0" lvl="0" algn="l" defTabSz="914400" rtl="0" eaLnBrk="0" fontAlgn="base" latinLnBrk="0" hangingPunct="0">
              <a:lnSpc>
                <a:spcPct val="15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Value Proposition:</a:t>
            </a:r>
            <a:r>
              <a:rPr kumimoji="0" lang="en-US" altLang="en-US" sz="2400" b="0" i="0" u="none" strike="noStrike" cap="none" normalizeH="0" baseline="0" dirty="0">
                <a:ln>
                  <a:noFill/>
                </a:ln>
                <a:solidFill>
                  <a:schemeClr val="tx1"/>
                </a:solidFill>
                <a:effectLst/>
                <a:latin typeface="Arial" panose="020B0604020202020204" pitchFamily="34" charset="0"/>
              </a:rPr>
              <a:t> A strong value proposition can be presented in a concise statement or a tagline.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5" name="object 5"/>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8</a:t>
            </a:fld>
            <a:endParaRPr spc="-50" dirty="0"/>
          </a:p>
        </p:txBody>
      </p:sp>
      <p:sp>
        <p:nvSpPr>
          <p:cNvPr id="4" name="object 4"/>
          <p:cNvSpPr/>
          <p:nvPr/>
        </p:nvSpPr>
        <p:spPr>
          <a:xfrm>
            <a:off x="9353550" y="226352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6">
            <a:extLst>
              <a:ext uri="{FF2B5EF4-FFF2-40B4-BE49-F238E27FC236}">
                <a16:creationId xmlns:a16="http://schemas.microsoft.com/office/drawing/2014/main" xmlns="" id="{153C1119-3E02-D015-B3DC-F29F82F0A435}"/>
              </a:ext>
            </a:extLst>
          </p:cNvPr>
          <p:cNvSpPr txBox="1">
            <a:spLocks/>
          </p:cNvSpPr>
          <p:nvPr/>
        </p:nvSpPr>
        <p:spPr>
          <a:xfrm>
            <a:off x="2279576" y="332656"/>
            <a:ext cx="3960440"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DATASET SUMMARY</a:t>
            </a:r>
            <a:endParaRPr lang="en-GB" dirty="0"/>
          </a:p>
        </p:txBody>
      </p:sp>
      <p:sp>
        <p:nvSpPr>
          <p:cNvPr id="11" name="Rectangle 4">
            <a:extLst>
              <a:ext uri="{FF2B5EF4-FFF2-40B4-BE49-F238E27FC236}">
                <a16:creationId xmlns:a16="http://schemas.microsoft.com/office/drawing/2014/main" xmlns="" id="{B9CF7396-2800-7839-56B5-23D71F26E62B}"/>
              </a:ext>
            </a:extLst>
          </p:cNvPr>
          <p:cNvSpPr>
            <a:spLocks noChangeArrowheads="1"/>
          </p:cNvSpPr>
          <p:nvPr/>
        </p:nvSpPr>
        <p:spPr bwMode="auto">
          <a:xfrm>
            <a:off x="383704" y="866616"/>
            <a:ext cx="11712624" cy="6042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Date:</a:t>
            </a:r>
            <a:r>
              <a:rPr kumimoji="0" lang="en-US" altLang="en-US" sz="2000" b="0" i="0" u="none" strike="noStrike" cap="none" normalizeH="0" baseline="0" dirty="0">
                <a:ln>
                  <a:noFill/>
                </a:ln>
                <a:solidFill>
                  <a:schemeClr val="tx1"/>
                </a:solidFill>
                <a:effectLst/>
                <a:latin typeface="Arial" panose="020B0604020202020204" pitchFamily="34" charset="0"/>
              </a:rPr>
              <a:t> The date of data entry or a specific date related to the employee record.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EmpID</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unique identifier for each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Gender:</a:t>
            </a:r>
            <a:r>
              <a:rPr kumimoji="0" lang="en-US" altLang="en-US" sz="2000" b="0" i="0" u="none" strike="noStrike" cap="none" normalizeH="0" baseline="0" dirty="0">
                <a:ln>
                  <a:noFill/>
                </a:ln>
                <a:solidFill>
                  <a:schemeClr val="tx1"/>
                </a:solidFill>
                <a:effectLst/>
                <a:latin typeface="Arial" panose="020B0604020202020204" pitchFamily="34" charset="0"/>
              </a:rPr>
              <a:t> The gender of the employee (M for male, F for female).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Age:</a:t>
            </a:r>
            <a:r>
              <a:rPr kumimoji="0" lang="en-US" altLang="en-US" sz="2000" b="0" i="0" u="none" strike="noStrike" cap="none" normalizeH="0" baseline="0" dirty="0">
                <a:ln>
                  <a:noFill/>
                </a:ln>
                <a:solidFill>
                  <a:schemeClr val="tx1"/>
                </a:solidFill>
                <a:effectLst/>
                <a:latin typeface="Arial" panose="020B0604020202020204" pitchFamily="34" charset="0"/>
              </a:rPr>
              <a:t> The age of the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EthnicGro</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employee's ethnic group or ethnicity.</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FP:</a:t>
            </a:r>
            <a:r>
              <a:rPr kumimoji="0" lang="en-US" altLang="en-US" sz="2000" b="0" i="0" u="none" strike="noStrike" cap="none" normalizeH="0" baseline="0" dirty="0">
                <a:ln>
                  <a:noFill/>
                </a:ln>
                <a:solidFill>
                  <a:schemeClr val="tx1"/>
                </a:solidFill>
                <a:effectLst/>
                <a:latin typeface="Arial" panose="020B0604020202020204" pitchFamily="34" charset="0"/>
              </a:rPr>
              <a:t> The employee's employment status (e.g., full-time, part-time).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termination date of the employee's employment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isNewHire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Indicates whether the employee is a new hire (1 for new hire, 0 otherwise).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BU Region:</a:t>
            </a:r>
            <a:r>
              <a:rPr kumimoji="0" lang="en-US" altLang="en-US" sz="2000" b="0" i="0" u="none" strike="noStrike" cap="none" normalizeH="0" baseline="0" dirty="0">
                <a:ln>
                  <a:noFill/>
                </a:ln>
                <a:solidFill>
                  <a:schemeClr val="tx1"/>
                </a:solidFill>
                <a:effectLst/>
                <a:latin typeface="Arial" panose="020B0604020202020204" pitchFamily="34" charset="0"/>
              </a:rPr>
              <a:t> The business unit or region where the employee works.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HireDate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date the employee was hired.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PayType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type of pay the employee receives (e.g., hourly, salaried).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TermReas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reason for the employee's termination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AgeGroup</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age group of the employee (e.g., &lt;30, 30-49).</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TenureDa</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days.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TenureMc</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months.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BadHires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binary indicator for whether the employee is considered a "bad hire" (1 for bad hire, 0 otherwise). </a:t>
            </a:r>
          </a:p>
          <a:p>
            <a:pPr marL="0" marR="0" lvl="0" indent="0" algn="ctr"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9997" y="667855"/>
            <a:ext cx="6508750" cy="480900"/>
          </a:xfrm>
          <a:prstGeom prst="rect">
            <a:avLst/>
          </a:prstGeom>
        </p:spPr>
        <p:txBody>
          <a:bodyPr vert="horz" wrap="square" lIns="0" tIns="14604" rIns="0" bIns="0" rtlCol="0">
            <a:spAutoFit/>
          </a:bodyPr>
          <a:lstStyle/>
          <a:p>
            <a:pPr marL="12700" marR="5080">
              <a:lnSpc>
                <a:spcPts val="3479"/>
              </a:lnSpc>
              <a:spcBef>
                <a:spcPts val="114"/>
              </a:spcBef>
            </a:pPr>
            <a:r>
              <a:rPr lang="en-IN" sz="4400" b="1" spc="-10" dirty="0"/>
              <a:t>MODELLING APPROACH</a:t>
            </a:r>
          </a:p>
        </p:txBody>
      </p:sp>
      <p:sp>
        <p:nvSpPr>
          <p:cNvPr id="3" name="object 3"/>
          <p:cNvSpPr txBox="1"/>
          <p:nvPr/>
        </p:nvSpPr>
        <p:spPr>
          <a:xfrm>
            <a:off x="2547895" y="1134355"/>
            <a:ext cx="6400165" cy="5512086"/>
          </a:xfrm>
          <a:prstGeom prst="rect">
            <a:avLst/>
          </a:prstGeom>
        </p:spPr>
        <p:txBody>
          <a:bodyPr vert="horz" wrap="square" lIns="0" tIns="12700" rIns="0" bIns="0" rtlCol="0">
            <a:spAutoFit/>
          </a:bodyPr>
          <a:lstStyle/>
          <a:p>
            <a:pPr marL="469900" indent="-457200">
              <a:lnSpc>
                <a:spcPct val="150000"/>
              </a:lnSpc>
              <a:spcBef>
                <a:spcPts val="10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Collection -</a:t>
            </a:r>
            <a:r>
              <a:rPr sz="2400" spc="-50" dirty="0">
                <a:latin typeface="Times New Roman"/>
                <a:cs typeface="Times New Roman"/>
              </a:rPr>
              <a:t> </a:t>
            </a:r>
            <a:r>
              <a:rPr sz="2400" dirty="0">
                <a:latin typeface="Times New Roman"/>
                <a:cs typeface="Times New Roman"/>
              </a:rPr>
              <a:t>Employee</a:t>
            </a:r>
            <a:r>
              <a:rPr sz="2400" spc="-25" dirty="0">
                <a:latin typeface="Times New Roman"/>
                <a:cs typeface="Times New Roman"/>
              </a:rPr>
              <a:t> </a:t>
            </a:r>
            <a:r>
              <a:rPr sz="2400" dirty="0">
                <a:latin typeface="Times New Roman"/>
                <a:cs typeface="Times New Roman"/>
              </a:rPr>
              <a:t>Attrition</a:t>
            </a:r>
            <a:r>
              <a:rPr sz="2400" spc="-25" dirty="0">
                <a:latin typeface="Times New Roman"/>
                <a:cs typeface="Times New Roman"/>
              </a:rPr>
              <a:t> </a:t>
            </a:r>
            <a:r>
              <a:rPr sz="2400" spc="-10" dirty="0">
                <a:latin typeface="Times New Roman"/>
                <a:cs typeface="Times New Roman"/>
              </a:rPr>
              <a:t>Dataset</a:t>
            </a:r>
            <a:endParaRPr sz="2400" dirty="0">
              <a:latin typeface="Times New Roman"/>
              <a:cs typeface="Times New Roman"/>
            </a:endParaRPr>
          </a:p>
          <a:p>
            <a:pPr marL="469900" indent="-457200">
              <a:lnSpc>
                <a:spcPct val="150000"/>
              </a:lnSpc>
              <a:spcBef>
                <a:spcPts val="12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Preparation</a:t>
            </a:r>
            <a:r>
              <a:rPr sz="2400" spc="-5" dirty="0">
                <a:latin typeface="Times New Roman"/>
                <a:cs typeface="Times New Roman"/>
              </a:rPr>
              <a:t> </a:t>
            </a:r>
            <a:r>
              <a:rPr sz="2400" dirty="0">
                <a:latin typeface="Times New Roman"/>
                <a:cs typeface="Times New Roman"/>
              </a:rPr>
              <a:t>-</a:t>
            </a:r>
            <a:r>
              <a:rPr sz="2400" spc="-30" dirty="0">
                <a:latin typeface="Times New Roman"/>
                <a:cs typeface="Times New Roman"/>
              </a:rPr>
              <a:t> </a:t>
            </a:r>
            <a:r>
              <a:rPr sz="2400" dirty="0">
                <a:latin typeface="Times New Roman"/>
                <a:cs typeface="Times New Roman"/>
              </a:rPr>
              <a:t>Clearing</a:t>
            </a:r>
            <a:r>
              <a:rPr sz="2400" spc="-30" dirty="0">
                <a:latin typeface="Times New Roman"/>
                <a:cs typeface="Times New Roman"/>
              </a:rPr>
              <a:t> </a:t>
            </a:r>
            <a:r>
              <a:rPr sz="2400" dirty="0">
                <a:latin typeface="Times New Roman"/>
                <a:cs typeface="Times New Roman"/>
              </a:rPr>
              <a:t>Blanks,</a:t>
            </a:r>
            <a:r>
              <a:rPr sz="2400" spc="-30" dirty="0">
                <a:latin typeface="Times New Roman"/>
                <a:cs typeface="Times New Roman"/>
              </a:rPr>
              <a:t> </a:t>
            </a:r>
            <a:r>
              <a:rPr sz="2400" spc="-10" dirty="0">
                <a:latin typeface="Times New Roman"/>
                <a:cs typeface="Times New Roman"/>
              </a:rPr>
              <a:t>Filtering</a:t>
            </a:r>
            <a:r>
              <a:rPr lang="en-IN" sz="2400" spc="-10" dirty="0">
                <a:latin typeface="Times New Roman"/>
                <a:cs typeface="Times New Roman"/>
              </a:rPr>
              <a:t> </a:t>
            </a:r>
            <a:r>
              <a:rPr lang="en-GB" sz="2400" dirty="0">
                <a:latin typeface="Times New Roman"/>
                <a:cs typeface="Times New Roman"/>
              </a:rPr>
              <a:t>and</a:t>
            </a:r>
            <a:r>
              <a:rPr lang="en-GB" sz="2400" spc="-20" dirty="0">
                <a:latin typeface="Times New Roman"/>
                <a:cs typeface="Times New Roman"/>
              </a:rPr>
              <a:t> </a:t>
            </a:r>
            <a:r>
              <a:rPr lang="en-GB" sz="2400" dirty="0">
                <a:latin typeface="Times New Roman"/>
                <a:cs typeface="Times New Roman"/>
              </a:rPr>
              <a:t>Removing</a:t>
            </a:r>
            <a:r>
              <a:rPr lang="en-GB" sz="2400" spc="-5" dirty="0">
                <a:latin typeface="Times New Roman"/>
                <a:cs typeface="Times New Roman"/>
              </a:rPr>
              <a:t> </a:t>
            </a:r>
            <a:r>
              <a:rPr lang="en-GB" sz="2400" dirty="0">
                <a:latin typeface="Times New Roman"/>
                <a:cs typeface="Times New Roman"/>
              </a:rPr>
              <a:t>Blank</a:t>
            </a:r>
            <a:r>
              <a:rPr lang="en-GB" sz="2400" spc="-5" dirty="0">
                <a:latin typeface="Times New Roman"/>
                <a:cs typeface="Times New Roman"/>
              </a:rPr>
              <a:t> </a:t>
            </a:r>
            <a:r>
              <a:rPr lang="en-GB" sz="2400" dirty="0">
                <a:latin typeface="Times New Roman"/>
                <a:cs typeface="Times New Roman"/>
              </a:rPr>
              <a:t>data</a:t>
            </a:r>
            <a:r>
              <a:rPr lang="en-GB" sz="2400" spc="-25" dirty="0">
                <a:latin typeface="Times New Roman"/>
                <a:cs typeface="Times New Roman"/>
              </a:rPr>
              <a:t> </a:t>
            </a:r>
            <a:r>
              <a:rPr lang="en-GB" sz="2400" dirty="0">
                <a:latin typeface="Times New Roman"/>
                <a:cs typeface="Times New Roman"/>
              </a:rPr>
              <a:t>in</a:t>
            </a:r>
            <a:r>
              <a:rPr lang="en-GB" sz="2400" spc="-5" dirty="0">
                <a:latin typeface="Times New Roman"/>
                <a:cs typeface="Times New Roman"/>
              </a:rPr>
              <a:t> </a:t>
            </a:r>
            <a:r>
              <a:rPr lang="en-GB" sz="2400" dirty="0">
                <a:latin typeface="Times New Roman"/>
                <a:cs typeface="Times New Roman"/>
              </a:rPr>
              <a:t>the</a:t>
            </a:r>
            <a:r>
              <a:rPr lang="en-GB" sz="2400" spc="40" dirty="0">
                <a:latin typeface="Times New Roman"/>
                <a:cs typeface="Times New Roman"/>
              </a:rPr>
              <a:t> </a:t>
            </a:r>
            <a:r>
              <a:rPr lang="en-GB" sz="2400" spc="-10" dirty="0">
                <a:latin typeface="Times New Roman"/>
                <a:cs typeface="Times New Roman"/>
              </a:rPr>
              <a:t>Dataset.</a:t>
            </a:r>
          </a:p>
          <a:p>
            <a:pPr marL="469900" indent="-457200">
              <a:lnSpc>
                <a:spcPct val="150000"/>
              </a:lnSpc>
              <a:spcBef>
                <a:spcPts val="120"/>
              </a:spcBef>
              <a:buFont typeface="+mj-lt"/>
              <a:buAutoNum type="arabicPeriod"/>
              <a:tabLst>
                <a:tab pos="520700" algn="l"/>
              </a:tabLst>
            </a:pPr>
            <a:r>
              <a:rPr lang="en-GB" sz="2400" dirty="0">
                <a:latin typeface="Times New Roman"/>
                <a:cs typeface="Times New Roman"/>
              </a:rPr>
              <a:t>Using</a:t>
            </a:r>
            <a:r>
              <a:rPr lang="en-GB" sz="2400" spc="-25" dirty="0">
                <a:latin typeface="Times New Roman"/>
                <a:cs typeface="Times New Roman"/>
              </a:rPr>
              <a:t> </a:t>
            </a:r>
            <a:r>
              <a:rPr lang="en-GB" sz="2400" dirty="0">
                <a:latin typeface="Times New Roman"/>
                <a:cs typeface="Times New Roman"/>
              </a:rPr>
              <a:t>IFS</a:t>
            </a:r>
            <a:r>
              <a:rPr lang="en-GB" sz="2400" spc="-30" dirty="0">
                <a:latin typeface="Times New Roman"/>
                <a:cs typeface="Times New Roman"/>
              </a:rPr>
              <a:t> </a:t>
            </a:r>
            <a:r>
              <a:rPr lang="en-GB" sz="2400" dirty="0">
                <a:latin typeface="Times New Roman"/>
                <a:cs typeface="Times New Roman"/>
              </a:rPr>
              <a:t>formula</a:t>
            </a:r>
            <a:r>
              <a:rPr lang="en-GB" sz="2400" spc="-15"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attain</a:t>
            </a:r>
            <a:r>
              <a:rPr lang="en-GB" sz="2400" spc="-20"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a:t>
            </a:r>
            <a:r>
              <a:rPr lang="en-GB" sz="2400" dirty="0">
                <a:latin typeface="Times New Roman"/>
                <a:cs typeface="Times New Roman"/>
              </a:rPr>
              <a:t>Feedback</a:t>
            </a:r>
            <a:r>
              <a:rPr lang="en-GB" sz="2400" spc="-25" dirty="0">
                <a:latin typeface="Times New Roman"/>
                <a:cs typeface="Times New Roman"/>
              </a:rPr>
              <a:t> </a:t>
            </a:r>
            <a:r>
              <a:rPr lang="en-GB" sz="2400" dirty="0">
                <a:latin typeface="Times New Roman"/>
                <a:cs typeface="Times New Roman"/>
              </a:rPr>
              <a:t>for</a:t>
            </a:r>
            <a:r>
              <a:rPr lang="en-GB" sz="2400" spc="-20" dirty="0">
                <a:latin typeface="Times New Roman"/>
                <a:cs typeface="Times New Roman"/>
              </a:rPr>
              <a:t> </a:t>
            </a:r>
            <a:r>
              <a:rPr lang="en-GB" sz="2400" spc="-25" dirty="0">
                <a:latin typeface="Times New Roman"/>
                <a:cs typeface="Times New Roman"/>
              </a:rPr>
              <a:t>Job </a:t>
            </a:r>
            <a:r>
              <a:rPr lang="en-GB" sz="2400" dirty="0">
                <a:latin typeface="Times New Roman"/>
                <a:cs typeface="Times New Roman"/>
              </a:rPr>
              <a:t>through</a:t>
            </a:r>
            <a:r>
              <a:rPr lang="en-GB" sz="2400" spc="-50" dirty="0">
                <a:latin typeface="Times New Roman"/>
                <a:cs typeface="Times New Roman"/>
              </a:rPr>
              <a:t> </a:t>
            </a:r>
            <a:r>
              <a:rPr lang="en-GB" sz="2400" dirty="0">
                <a:latin typeface="Times New Roman"/>
                <a:cs typeface="Times New Roman"/>
              </a:rPr>
              <a:t>Job</a:t>
            </a:r>
            <a:r>
              <a:rPr lang="en-GB" sz="2400" spc="-50"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50" dirty="0">
                <a:latin typeface="Times New Roman"/>
                <a:cs typeface="Times New Roman"/>
              </a:rPr>
              <a:t> </a:t>
            </a:r>
            <a:r>
              <a:rPr lang="en-GB" sz="2400" dirty="0">
                <a:latin typeface="Times New Roman"/>
                <a:cs typeface="Times New Roman"/>
              </a:rPr>
              <a:t>(1,2,3,4)</a:t>
            </a:r>
            <a:r>
              <a:rPr lang="en-GB" sz="2400" spc="-50" dirty="0">
                <a:latin typeface="Times New Roman"/>
                <a:cs typeface="Times New Roman"/>
              </a:rPr>
              <a:t> </a:t>
            </a:r>
            <a:r>
              <a:rPr lang="en-GB" sz="2400" dirty="0">
                <a:latin typeface="Times New Roman"/>
                <a:cs typeface="Times New Roman"/>
              </a:rPr>
              <a:t>(Satisfied</a:t>
            </a:r>
            <a:r>
              <a:rPr lang="en-GB" sz="2400" spc="-70" dirty="0">
                <a:latin typeface="Times New Roman"/>
                <a:cs typeface="Times New Roman"/>
              </a:rPr>
              <a:t> </a:t>
            </a:r>
            <a:r>
              <a:rPr lang="en-GB" sz="2400" spc="-50" dirty="0">
                <a:latin typeface="Times New Roman"/>
                <a:cs typeface="Times New Roman"/>
              </a:rPr>
              <a:t>&amp;</a:t>
            </a:r>
            <a:r>
              <a:rPr lang="en-GB" sz="2400" spc="-10" dirty="0">
                <a:latin typeface="Times New Roman"/>
                <a:cs typeface="Times New Roman"/>
              </a:rPr>
              <a:t>Dissatisfied)</a:t>
            </a:r>
            <a:endParaRPr lang="en-GB" sz="2400" dirty="0">
              <a:latin typeface="Times New Roman"/>
              <a:cs typeface="Times New Roman"/>
            </a:endParaRPr>
          </a:p>
          <a:p>
            <a:pPr marL="469265" marR="5080" indent="-457200">
              <a:lnSpc>
                <a:spcPct val="150000"/>
              </a:lnSpc>
              <a:spcBef>
                <a:spcPts val="10"/>
              </a:spcBef>
              <a:buFont typeface="+mj-lt"/>
              <a:buAutoNum type="arabicPeriod"/>
              <a:tabLst>
                <a:tab pos="469265" algn="l"/>
              </a:tabLst>
            </a:pPr>
            <a:r>
              <a:rPr lang="en-GB" sz="2400" dirty="0">
                <a:latin typeface="Times New Roman"/>
                <a:cs typeface="Times New Roman"/>
              </a:rPr>
              <a:t>Insert</a:t>
            </a:r>
            <a:r>
              <a:rPr lang="en-GB" sz="2400" spc="-25" dirty="0">
                <a:latin typeface="Times New Roman"/>
                <a:cs typeface="Times New Roman"/>
              </a:rPr>
              <a:t> </a:t>
            </a:r>
            <a:r>
              <a:rPr lang="en-GB" sz="2400" dirty="0">
                <a:latin typeface="Times New Roman"/>
                <a:cs typeface="Times New Roman"/>
              </a:rPr>
              <a:t>Pivot</a:t>
            </a:r>
            <a:r>
              <a:rPr lang="en-GB" sz="2400" spc="-25" dirty="0">
                <a:latin typeface="Times New Roman"/>
                <a:cs typeface="Times New Roman"/>
              </a:rPr>
              <a:t> </a:t>
            </a:r>
            <a:r>
              <a:rPr lang="en-GB" sz="2400" dirty="0">
                <a:latin typeface="Times New Roman"/>
                <a:cs typeface="Times New Roman"/>
              </a:rPr>
              <a:t>Table</a:t>
            </a:r>
            <a:r>
              <a:rPr lang="en-GB" sz="2400" spc="-20"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Summarize</a:t>
            </a:r>
            <a:r>
              <a:rPr lang="en-GB" sz="2400" spc="-20" dirty="0">
                <a:latin typeface="Times New Roman"/>
                <a:cs typeface="Times New Roman"/>
              </a:rPr>
              <a:t> </a:t>
            </a:r>
            <a:r>
              <a:rPr lang="en-GB" sz="2400" dirty="0">
                <a:latin typeface="Times New Roman"/>
                <a:cs typeface="Times New Roman"/>
              </a:rPr>
              <a:t>the</a:t>
            </a:r>
            <a:r>
              <a:rPr lang="en-GB" sz="2400" spc="-25" dirty="0">
                <a:latin typeface="Times New Roman"/>
                <a:cs typeface="Times New Roman"/>
              </a:rPr>
              <a:t> </a:t>
            </a:r>
            <a:r>
              <a:rPr lang="en-GB" sz="2400" dirty="0">
                <a:latin typeface="Times New Roman"/>
                <a:cs typeface="Times New Roman"/>
              </a:rPr>
              <a:t>Dataset</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spc="-10" dirty="0">
                <a:latin typeface="Times New Roman"/>
                <a:cs typeface="Times New Roman"/>
              </a:rPr>
              <a:t>Employee </a:t>
            </a:r>
            <a:r>
              <a:rPr lang="en-GB" sz="2400" dirty="0">
                <a:latin typeface="Times New Roman"/>
                <a:cs typeface="Times New Roman"/>
              </a:rPr>
              <a:t>Attrition</a:t>
            </a:r>
            <a:r>
              <a:rPr lang="en-GB" sz="2400" spc="-25" dirty="0">
                <a:latin typeface="Times New Roman"/>
                <a:cs typeface="Times New Roman"/>
              </a:rPr>
              <a:t> </a:t>
            </a:r>
            <a:r>
              <a:rPr lang="en-GB" sz="2400" dirty="0">
                <a:latin typeface="Times New Roman"/>
                <a:cs typeface="Times New Roman"/>
              </a:rPr>
              <a:t>based</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dirty="0">
                <a:latin typeface="Times New Roman"/>
                <a:cs typeface="Times New Roman"/>
              </a:rPr>
              <a:t>Gender,</a:t>
            </a:r>
            <a:r>
              <a:rPr lang="en-GB" sz="2400" spc="-20" dirty="0">
                <a:latin typeface="Times New Roman"/>
                <a:cs typeface="Times New Roman"/>
              </a:rPr>
              <a:t> </a:t>
            </a:r>
            <a:r>
              <a:rPr lang="en-GB" sz="2400" dirty="0">
                <a:latin typeface="Times New Roman"/>
                <a:cs typeface="Times New Roman"/>
              </a:rPr>
              <a:t>Job</a:t>
            </a:r>
            <a:r>
              <a:rPr lang="en-GB" sz="2400" spc="-25"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20" dirty="0">
                <a:latin typeface="Times New Roman"/>
                <a:cs typeface="Times New Roman"/>
              </a:rPr>
              <a:t> </a:t>
            </a:r>
            <a:r>
              <a:rPr lang="en-GB" sz="2400" spc="-10" dirty="0">
                <a:latin typeface="Times New Roman"/>
                <a:cs typeface="Times New Roman"/>
              </a:rPr>
              <a:t>Attrition </a:t>
            </a:r>
            <a:r>
              <a:rPr lang="en-GB" sz="2400" dirty="0">
                <a:latin typeface="Times New Roman"/>
                <a:cs typeface="Times New Roman"/>
              </a:rPr>
              <a:t>(Yes/No)</a:t>
            </a:r>
            <a:r>
              <a:rPr lang="en-GB" sz="2400" spc="-35" dirty="0">
                <a:latin typeface="Times New Roman"/>
                <a:cs typeface="Times New Roman"/>
              </a:rPr>
              <a:t> </a:t>
            </a:r>
            <a:r>
              <a:rPr lang="en-GB" sz="2400" dirty="0">
                <a:latin typeface="Times New Roman"/>
                <a:cs typeface="Times New Roman"/>
              </a:rPr>
              <a:t>and</a:t>
            </a:r>
            <a:r>
              <a:rPr lang="en-GB" sz="2400" spc="-30" dirty="0">
                <a:latin typeface="Times New Roman"/>
                <a:cs typeface="Times New Roman"/>
              </a:rPr>
              <a:t> </a:t>
            </a:r>
            <a:r>
              <a:rPr lang="en-GB" sz="2400" dirty="0">
                <a:latin typeface="Times New Roman"/>
                <a:cs typeface="Times New Roman"/>
              </a:rPr>
              <a:t>Feedback</a:t>
            </a:r>
            <a:r>
              <a:rPr lang="en-GB" sz="2400" spc="-30" dirty="0">
                <a:latin typeface="Times New Roman"/>
                <a:cs typeface="Times New Roman"/>
              </a:rPr>
              <a:t> </a:t>
            </a:r>
            <a:r>
              <a:rPr lang="en-GB" sz="2400" dirty="0">
                <a:latin typeface="Times New Roman"/>
                <a:cs typeface="Times New Roman"/>
              </a:rPr>
              <a:t>for</a:t>
            </a:r>
            <a:r>
              <a:rPr lang="en-GB" sz="2400" spc="-30" dirty="0">
                <a:latin typeface="Times New Roman"/>
                <a:cs typeface="Times New Roman"/>
              </a:rPr>
              <a:t> </a:t>
            </a:r>
            <a:r>
              <a:rPr lang="en-GB" sz="2400" spc="-20" dirty="0">
                <a:latin typeface="Times New Roman"/>
                <a:cs typeface="Times New Roman"/>
              </a:rPr>
              <a:t>Job.</a:t>
            </a:r>
            <a:endParaRPr lang="en-GB" sz="2400" dirty="0">
              <a:latin typeface="Times New Roman"/>
              <a:cs typeface="Times New Roman"/>
            </a:endParaRPr>
          </a:p>
        </p:txBody>
      </p:sp>
      <p:sp>
        <p:nvSpPr>
          <p:cNvPr id="6" name="object 6"/>
          <p:cNvSpPr txBox="1"/>
          <p:nvPr/>
        </p:nvSpPr>
        <p:spPr>
          <a:xfrm>
            <a:off x="740092" y="3824604"/>
            <a:ext cx="177990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83C3"/>
                </a:solidFill>
                <a:latin typeface="Trebuchet MS"/>
                <a:cs typeface="Trebuchet MS"/>
              </a:rPr>
              <a:t>3/21/2024</a:t>
            </a:r>
            <a:r>
              <a:rPr sz="1100" spc="125" dirty="0">
                <a:solidFill>
                  <a:srgbClr val="2C83C3"/>
                </a:solidFill>
                <a:latin typeface="Trebuchet MS"/>
                <a:cs typeface="Trebuchet MS"/>
              </a:rPr>
              <a:t>  </a:t>
            </a:r>
            <a:r>
              <a:rPr sz="1100" b="1" dirty="0">
                <a:solidFill>
                  <a:srgbClr val="2C83C3"/>
                </a:solidFill>
                <a:latin typeface="Trebuchet MS"/>
                <a:cs typeface="Trebuchet MS"/>
              </a:rPr>
              <a:t>Annual</a:t>
            </a:r>
            <a:r>
              <a:rPr sz="1100" b="1" spc="-70"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pic>
        <p:nvPicPr>
          <p:cNvPr id="7" name="object 7"/>
          <p:cNvPicPr/>
          <p:nvPr/>
        </p:nvPicPr>
        <p:blipFill>
          <a:blip r:embed="rId2" cstate="print"/>
          <a:stretch>
            <a:fillRect/>
          </a:stretch>
        </p:blipFill>
        <p:spPr>
          <a:xfrm>
            <a:off x="67308" y="742823"/>
            <a:ext cx="2466973" cy="3419475"/>
          </a:xfrm>
          <a:prstGeom prst="rect">
            <a:avLst/>
          </a:prstGeom>
        </p:spPr>
      </p:pic>
      <p:sp>
        <p:nvSpPr>
          <p:cNvPr id="8" name="object 8"/>
          <p:cNvSpPr/>
          <p:nvPr/>
        </p:nvSpPr>
        <p:spPr>
          <a:xfrm>
            <a:off x="9353550" y="26205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9"/>
          <p:cNvSpPr/>
          <p:nvPr/>
        </p:nvSpPr>
        <p:spPr>
          <a:xfrm>
            <a:off x="9353550" y="315391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10" name="object 10"/>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11" name="object 11"/>
          <p:cNvPicPr/>
          <p:nvPr/>
        </p:nvPicPr>
        <p:blipFill>
          <a:blip r:embed="rId3" cstate="print"/>
          <a:stretch>
            <a:fillRect/>
          </a:stretch>
        </p:blipFill>
        <p:spPr>
          <a:xfrm>
            <a:off x="1666875" y="6467475"/>
            <a:ext cx="75982" cy="177800"/>
          </a:xfrm>
          <a:prstGeom prst="rect">
            <a:avLst/>
          </a:prstGeom>
        </p:spPr>
      </p:pic>
      <p:sp>
        <p:nvSpPr>
          <p:cNvPr id="12" name="object 12"/>
          <p:cNvSpPr/>
          <p:nvPr/>
        </p:nvSpPr>
        <p:spPr>
          <a:xfrm>
            <a:off x="10058400" y="52514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13" name="object 13"/>
          <p:cNvSpPr txBox="1"/>
          <p:nvPr/>
        </p:nvSpPr>
        <p:spPr>
          <a:xfrm>
            <a:off x="11283695" y="6215334"/>
            <a:ext cx="234950" cy="187960"/>
          </a:xfrm>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z="1100" spc="-25" dirty="0">
                <a:solidFill>
                  <a:srgbClr val="2C926B"/>
                </a:solidFill>
                <a:latin typeface="Trebuchet MS"/>
                <a:cs typeface="Trebuchet MS"/>
              </a:rPr>
              <a:pPr marL="38100">
                <a:lnSpc>
                  <a:spcPct val="100000"/>
                </a:lnSpc>
                <a:spcBef>
                  <a:spcPts val="30"/>
                </a:spcBef>
              </a:p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138</TotalTime>
  <Words>796</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Arial MT</vt:lpstr>
      <vt:lpstr>Calibri</vt:lpstr>
      <vt:lpstr>Georgia</vt:lpstr>
      <vt:lpstr>Source Sans Pro</vt:lpstr>
      <vt:lpstr>Tekton Pro</vt:lpstr>
      <vt:lpstr>Times New Roman</vt:lpstr>
      <vt:lpstr>Trebuchet MS</vt:lpstr>
      <vt:lpstr>Wingdings 3</vt:lpstr>
      <vt:lpstr>Facet</vt:lpstr>
      <vt:lpstr>PowerPoint Presentation</vt:lpstr>
      <vt:lpstr>"Interactive HR Dashboard" using Pivot Tables and Data Analysis Methods</vt:lpstr>
      <vt:lpstr>PowerPoint Presentation</vt:lpstr>
      <vt:lpstr>PROBLEM STATEMENT</vt:lpstr>
      <vt:lpstr>PROJECT OVERVIEW:</vt:lpstr>
      <vt:lpstr>WHO ARE THE END USERS?</vt:lpstr>
      <vt:lpstr>PowerPoint Presentation</vt:lpstr>
      <vt:lpstr>PowerPoint Presentation</vt:lpstr>
      <vt:lpstr>MODELLING APPROACH</vt:lpstr>
      <vt:lpstr>Result Look at this beautiful dashboard 👇👇👇😍</vt:lpstr>
      <vt:lpstr>Functions of this dashboard</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918667370650</dc:creator>
  <cp:lastModifiedBy>Duke 200</cp:lastModifiedBy>
  <cp:revision>16</cp:revision>
  <dcterms:created xsi:type="dcterms:W3CDTF">2024-08-30T09:35:35Z</dcterms:created>
  <dcterms:modified xsi:type="dcterms:W3CDTF">2024-09-29T14:22:56Z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2024-08-29T00:00:00Z</vt:filetime>
  </property>
  <property fmtid="{D5CDD505-2E9C-101B-9397-08002B2CF9AE}" pid="3" name="Creator">
    <vt:lpwstr>Microsoft Word</vt:lpwstr>
  </property>
  <property fmtid="{D5CDD505-2E9C-101B-9397-08002B2CF9AE}" pid="4" name="LastSaved">
    <vt:filetime>2024-08-30T00:00:00Z</vt:filetime>
  </property>
</Properties>
</file>