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e9198d0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1e9198d0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e9198d0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1e9198d0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1e9198d0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1e9198d0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1e9198d0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1e9198d0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oracle.com/javase/8/javase-clienttechnologie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100">
                <a:latin typeface="Arial"/>
                <a:ea typeface="Arial"/>
                <a:cs typeface="Arial"/>
                <a:sym typeface="Arial"/>
              </a:rPr>
              <a:t>Color Switch </a:t>
            </a:r>
            <a:endParaRPr b="1" sz="4100">
              <a:latin typeface="Arial"/>
              <a:ea typeface="Arial"/>
              <a:cs typeface="Arial"/>
              <a:sym typeface="Arial"/>
            </a:endParaRPr>
          </a:p>
          <a:p>
            <a:pPr indent="0" lvl="0" marL="0" rtl="0" algn="ctr">
              <a:spcBef>
                <a:spcPts val="0"/>
              </a:spcBef>
              <a:spcAft>
                <a:spcPts val="0"/>
              </a:spcAft>
              <a:buNone/>
            </a:pPr>
            <a:r>
              <a:rPr b="1" lang="en" sz="4100">
                <a:latin typeface="Arial"/>
                <a:ea typeface="Arial"/>
                <a:cs typeface="Arial"/>
                <a:sym typeface="Arial"/>
              </a:rPr>
              <a:t>AP Final Project</a:t>
            </a:r>
            <a:endParaRPr b="1" sz="4100">
              <a:latin typeface="Arial"/>
              <a:ea typeface="Arial"/>
              <a:cs typeface="Arial"/>
              <a:sym typeface="Arial"/>
            </a:endParaRPr>
          </a:p>
        </p:txBody>
      </p:sp>
      <p:sp>
        <p:nvSpPr>
          <p:cNvPr id="129" name="Google Shape;129;p13"/>
          <p:cNvSpPr txBox="1"/>
          <p:nvPr>
            <p:ph idx="1" type="subTitle"/>
          </p:nvPr>
        </p:nvSpPr>
        <p:spPr>
          <a:xfrm>
            <a:off x="1858700" y="3413145"/>
            <a:ext cx="5361300" cy="84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Made by - Hitesh Garg 2019426</a:t>
            </a:r>
            <a:endParaRPr b="1" sz="2000">
              <a:latin typeface="Arial"/>
              <a:ea typeface="Arial"/>
              <a:cs typeface="Arial"/>
              <a:sym typeface="Arial"/>
            </a:endParaRPr>
          </a:p>
          <a:p>
            <a:pPr indent="0" lvl="0" marL="0" rtl="0" algn="ctr">
              <a:spcBef>
                <a:spcPts val="0"/>
              </a:spcBef>
              <a:spcAft>
                <a:spcPts val="0"/>
              </a:spcAft>
              <a:buNone/>
            </a:pPr>
            <a:r>
              <a:rPr b="1" lang="en" sz="2000">
                <a:latin typeface="Arial"/>
                <a:ea typeface="Arial"/>
                <a:cs typeface="Arial"/>
                <a:sym typeface="Arial"/>
              </a:rPr>
              <a:t>Harshal Dev 2019306</a:t>
            </a:r>
            <a:endParaRPr b="1"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96750"/>
            <a:ext cx="7505700" cy="62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Problems &amp; Solutions</a:t>
            </a:r>
            <a:endParaRPr>
              <a:latin typeface="Arial"/>
              <a:ea typeface="Arial"/>
              <a:cs typeface="Arial"/>
              <a:sym typeface="Arial"/>
            </a:endParaRPr>
          </a:p>
        </p:txBody>
      </p:sp>
      <p:sp>
        <p:nvSpPr>
          <p:cNvPr id="135" name="Google Shape;135;p14"/>
          <p:cNvSpPr txBox="1"/>
          <p:nvPr>
            <p:ph idx="1" type="body"/>
          </p:nvPr>
        </p:nvSpPr>
        <p:spPr>
          <a:xfrm>
            <a:off x="452925" y="1051900"/>
            <a:ext cx="7772700" cy="3737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latin typeface="Arial"/>
                <a:ea typeface="Arial"/>
                <a:cs typeface="Arial"/>
                <a:sym typeface="Arial"/>
              </a:rPr>
              <a:t>Our initial roadblock was how to </a:t>
            </a:r>
            <a:r>
              <a:rPr lang="en" sz="1500">
                <a:latin typeface="Arial"/>
                <a:ea typeface="Arial"/>
                <a:cs typeface="Arial"/>
                <a:sym typeface="Arial"/>
              </a:rPr>
              <a:t>collaborate</a:t>
            </a:r>
            <a:r>
              <a:rPr lang="en" sz="1500">
                <a:latin typeface="Arial"/>
                <a:ea typeface="Arial"/>
                <a:cs typeface="Arial"/>
                <a:sym typeface="Arial"/>
              </a:rPr>
              <a:t> with one another in this online settings. For this, we linked our IntelliJ project with a </a:t>
            </a:r>
            <a:r>
              <a:rPr b="1" lang="en" sz="1500">
                <a:latin typeface="Arial"/>
                <a:ea typeface="Arial"/>
                <a:cs typeface="Arial"/>
                <a:sym typeface="Arial"/>
              </a:rPr>
              <a:t>private</a:t>
            </a:r>
            <a:r>
              <a:rPr lang="en" sz="1500">
                <a:latin typeface="Arial"/>
                <a:ea typeface="Arial"/>
                <a:cs typeface="Arial"/>
                <a:sym typeface="Arial"/>
              </a:rPr>
              <a:t> git </a:t>
            </a:r>
            <a:r>
              <a:rPr lang="en" sz="1500">
                <a:latin typeface="Arial"/>
                <a:ea typeface="Arial"/>
                <a:cs typeface="Arial"/>
                <a:sym typeface="Arial"/>
              </a:rPr>
              <a:t>repository</a:t>
            </a:r>
            <a:r>
              <a:rPr lang="en" sz="1500">
                <a:latin typeface="Arial"/>
                <a:ea typeface="Arial"/>
                <a:cs typeface="Arial"/>
                <a:sym typeface="Arial"/>
              </a:rPr>
              <a:t> to share code with each other.</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Second problem was using all the concepts taught in the class for which we used lectures slides along with the help of GFG, stackoverflow, etc and TAs helped too.</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In order to view the definition of the various components and their structures, we used manpage of the</a:t>
            </a:r>
            <a:r>
              <a:rPr lang="en" sz="1500" u="sng">
                <a:solidFill>
                  <a:schemeClr val="hlink"/>
                </a:solidFill>
                <a:latin typeface="Arial"/>
                <a:ea typeface="Arial"/>
                <a:cs typeface="Arial"/>
                <a:sym typeface="Arial"/>
                <a:hlinkClick r:id="rId3"/>
              </a:rPr>
              <a:t> java oracle</a:t>
            </a:r>
            <a:r>
              <a:rPr lang="en" sz="1500">
                <a:latin typeface="Arial"/>
                <a:ea typeface="Arial"/>
                <a:cs typeface="Arial"/>
                <a:sym typeface="Arial"/>
              </a:rPr>
              <a:t>. It contained all the technical </a:t>
            </a:r>
            <a:r>
              <a:rPr lang="en" sz="1500">
                <a:latin typeface="Arial"/>
                <a:ea typeface="Arial"/>
                <a:cs typeface="Arial"/>
                <a:sym typeface="Arial"/>
              </a:rPr>
              <a:t>aspects</a:t>
            </a:r>
            <a:r>
              <a:rPr lang="en" sz="1500">
                <a:latin typeface="Arial"/>
                <a:ea typeface="Arial"/>
                <a:cs typeface="Arial"/>
                <a:sym typeface="Arial"/>
              </a:rPr>
              <a:t> of the javafx.</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The problem of moving the obstacles with respect to the ball was a major one. We solved this problem by using the timeline feature of javafx to move the objects in comparison to the local bounds of the ball. The same strategy was used to move the color changer and stars too.</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One problem was to view how our fxml pages looked which was solved using the scene builder extension in the IntelliJ.</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Google Meets was used to solve the problem of communication with each other for one on one interaction along with screen sharing feature to show our progress and doubts to one another.</a:t>
            </a:r>
            <a:endParaRPr sz="1500">
              <a:latin typeface="Arial"/>
              <a:ea typeface="Arial"/>
              <a:cs typeface="Arial"/>
              <a:sym typeface="Arial"/>
            </a:endParaRPr>
          </a:p>
          <a:p>
            <a:pPr indent="0" lvl="0" marL="0" rtl="0" algn="l">
              <a:lnSpc>
                <a:spcPct val="100000"/>
              </a:lnSpc>
              <a:spcBef>
                <a:spcPts val="1600"/>
              </a:spcBef>
              <a:spcAft>
                <a:spcPts val="1600"/>
              </a:spcAft>
              <a:buNone/>
            </a:pPr>
            <a:r>
              <a:t/>
            </a:r>
            <a:endParaRPr sz="1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81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Design Pattern and </a:t>
            </a:r>
            <a:r>
              <a:rPr lang="en">
                <a:latin typeface="Arial"/>
                <a:ea typeface="Arial"/>
                <a:cs typeface="Arial"/>
                <a:sym typeface="Arial"/>
              </a:rPr>
              <a:t>Miscellaneous</a:t>
            </a:r>
            <a:r>
              <a:rPr lang="en">
                <a:latin typeface="Arial"/>
                <a:ea typeface="Arial"/>
                <a:cs typeface="Arial"/>
                <a:sym typeface="Arial"/>
              </a:rPr>
              <a:t> </a:t>
            </a:r>
            <a:endParaRPr>
              <a:latin typeface="Arial"/>
              <a:ea typeface="Arial"/>
              <a:cs typeface="Arial"/>
              <a:sym typeface="Arial"/>
            </a:endParaRPr>
          </a:p>
        </p:txBody>
      </p:sp>
      <p:sp>
        <p:nvSpPr>
          <p:cNvPr id="141" name="Google Shape;141;p15"/>
          <p:cNvSpPr txBox="1"/>
          <p:nvPr>
            <p:ph idx="1" type="body"/>
          </p:nvPr>
        </p:nvSpPr>
        <p:spPr>
          <a:xfrm>
            <a:off x="819150" y="1165625"/>
            <a:ext cx="7505700" cy="32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In our final code for the game code we’ve majorly used </a:t>
            </a:r>
            <a:r>
              <a:rPr b="1" lang="en" sz="1500">
                <a:latin typeface="Arial"/>
                <a:ea typeface="Arial"/>
                <a:cs typeface="Arial"/>
                <a:sym typeface="Arial"/>
              </a:rPr>
              <a:t>3 design patterns</a:t>
            </a:r>
            <a:r>
              <a:rPr lang="en" sz="1500">
                <a:latin typeface="Arial"/>
                <a:ea typeface="Arial"/>
                <a:cs typeface="Arial"/>
                <a:sym typeface="Arial"/>
              </a:rPr>
              <a:t> - Singleton , Strategy  and Iterator . Singleton has been </a:t>
            </a:r>
            <a:r>
              <a:rPr lang="en" sz="1500">
                <a:latin typeface="Arial"/>
                <a:ea typeface="Arial"/>
                <a:cs typeface="Arial"/>
                <a:sym typeface="Arial"/>
              </a:rPr>
              <a:t>implemented</a:t>
            </a:r>
            <a:r>
              <a:rPr lang="en" sz="1500">
                <a:latin typeface="Arial"/>
                <a:ea typeface="Arial"/>
                <a:cs typeface="Arial"/>
                <a:sym typeface="Arial"/>
              </a:rPr>
              <a:t> in the class GameDataTable(a class) and Ball. Strategy has been implemented by the use of abstract class for the obstacles so common features can be grouped together without creating objects. Iterator has been implemented to iterate over various objects of different classes in our code. We’ve tried culminating and intermingling other design patterns too to enhance our project .</a:t>
            </a:r>
            <a:endParaRPr sz="1500">
              <a:latin typeface="Arial"/>
              <a:ea typeface="Arial"/>
              <a:cs typeface="Arial"/>
              <a:sym typeface="Arial"/>
            </a:endParaRPr>
          </a:p>
          <a:p>
            <a:pPr indent="0" lvl="0" marL="0" rtl="0" algn="l">
              <a:spcBef>
                <a:spcPts val="1600"/>
              </a:spcBef>
              <a:spcAft>
                <a:spcPts val="0"/>
              </a:spcAft>
              <a:buNone/>
            </a:pPr>
            <a:r>
              <a:rPr lang="en" sz="1500">
                <a:latin typeface="Arial"/>
                <a:ea typeface="Arial"/>
                <a:cs typeface="Arial"/>
                <a:sym typeface="Arial"/>
              </a:rPr>
              <a:t>We’ve tried and applied all the concepts we’ve learned so far in Advanced Programming 2020, i.e. from Interfaces to Threads to Design Patterns. We’ve put in our best efforts to use our </a:t>
            </a:r>
            <a:r>
              <a:rPr lang="en" sz="1500">
                <a:latin typeface="Arial"/>
                <a:ea typeface="Arial"/>
                <a:cs typeface="Arial"/>
                <a:sym typeface="Arial"/>
              </a:rPr>
              <a:t>theoretical</a:t>
            </a:r>
            <a:r>
              <a:rPr lang="en" sz="1500">
                <a:latin typeface="Arial"/>
                <a:ea typeface="Arial"/>
                <a:cs typeface="Arial"/>
                <a:sym typeface="Arial"/>
              </a:rPr>
              <a:t> knowledge for practical hands on experience via the </a:t>
            </a:r>
            <a:r>
              <a:rPr lang="en" sz="1500">
                <a:latin typeface="Arial"/>
                <a:ea typeface="Arial"/>
                <a:cs typeface="Arial"/>
                <a:sym typeface="Arial"/>
              </a:rPr>
              <a:t>end sem</a:t>
            </a:r>
            <a:r>
              <a:rPr lang="en" sz="1500">
                <a:latin typeface="Arial"/>
                <a:ea typeface="Arial"/>
                <a:cs typeface="Arial"/>
                <a:sym typeface="Arial"/>
              </a:rPr>
              <a:t> project, which has been a source of immense learning and knowledge </a:t>
            </a:r>
            <a:endParaRPr sz="1500">
              <a:latin typeface="Arial"/>
              <a:ea typeface="Arial"/>
              <a:cs typeface="Arial"/>
              <a:sym typeface="Arial"/>
            </a:endParaRPr>
          </a:p>
          <a:p>
            <a:pPr indent="0" lvl="0" marL="0" rtl="0" algn="l">
              <a:spcBef>
                <a:spcPts val="1600"/>
              </a:spcBef>
              <a:spcAft>
                <a:spcPts val="0"/>
              </a:spcAft>
              <a:buNone/>
            </a:pPr>
            <a:r>
              <a:t/>
            </a:r>
            <a:endParaRPr sz="1500">
              <a:latin typeface="Arial"/>
              <a:ea typeface="Arial"/>
              <a:cs typeface="Arial"/>
              <a:sym typeface="Arial"/>
            </a:endParaRPr>
          </a:p>
          <a:p>
            <a:pPr indent="0" lvl="0" marL="0" rtl="0" algn="l">
              <a:spcBef>
                <a:spcPts val="1600"/>
              </a:spcBef>
              <a:spcAft>
                <a:spcPts val="1600"/>
              </a:spcAft>
              <a:buNone/>
            </a:pPr>
            <a:r>
              <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65575" y="341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Efforts</a:t>
            </a:r>
            <a:endParaRPr/>
          </a:p>
        </p:txBody>
      </p:sp>
      <p:sp>
        <p:nvSpPr>
          <p:cNvPr id="147" name="Google Shape;147;p16"/>
          <p:cNvSpPr txBox="1"/>
          <p:nvPr>
            <p:ph idx="1" type="body"/>
          </p:nvPr>
        </p:nvSpPr>
        <p:spPr>
          <a:xfrm>
            <a:off x="819150" y="929875"/>
            <a:ext cx="7505700" cy="3173100"/>
          </a:xfrm>
          <a:prstGeom prst="rect">
            <a:avLst/>
          </a:prstGeom>
        </p:spPr>
        <p:txBody>
          <a:bodyPr anchorCtr="0" anchor="t" bIns="914400" lIns="91425" spcFirstLastPara="1" rIns="91425" wrap="square" tIns="91425">
            <a:noAutofit/>
          </a:bodyPr>
          <a:lstStyle/>
          <a:p>
            <a:pPr indent="-323850" lvl="0" marL="457200" rtl="0" algn="l">
              <a:lnSpc>
                <a:spcPct val="115000"/>
              </a:lnSpc>
              <a:spcBef>
                <a:spcPts val="0"/>
              </a:spcBef>
              <a:spcAft>
                <a:spcPts val="0"/>
              </a:spcAft>
              <a:buSzPts val="1500"/>
              <a:buFont typeface="Arial"/>
              <a:buAutoNum type="arabicPeriod"/>
            </a:pPr>
            <a:r>
              <a:rPr lang="en" sz="1500">
                <a:latin typeface="Arial"/>
                <a:ea typeface="Arial"/>
                <a:cs typeface="Arial"/>
                <a:sym typeface="Arial"/>
              </a:rPr>
              <a:t>We both complemented each other as a team. </a:t>
            </a:r>
            <a:r>
              <a:rPr b="1" lang="en" sz="1500">
                <a:latin typeface="Arial"/>
                <a:ea typeface="Arial"/>
                <a:cs typeface="Arial"/>
                <a:sym typeface="Arial"/>
              </a:rPr>
              <a:t>We shared the </a:t>
            </a:r>
            <a:r>
              <a:rPr b="1" lang="en" sz="1500">
                <a:latin typeface="Arial"/>
                <a:ea typeface="Arial"/>
                <a:cs typeface="Arial"/>
                <a:sym typeface="Arial"/>
              </a:rPr>
              <a:t>responsibility</a:t>
            </a:r>
            <a:r>
              <a:rPr b="1" lang="en" sz="1500">
                <a:latin typeface="Arial"/>
                <a:ea typeface="Arial"/>
                <a:cs typeface="Arial"/>
                <a:sym typeface="Arial"/>
              </a:rPr>
              <a:t> equally and </a:t>
            </a:r>
            <a:r>
              <a:rPr b="1" lang="en" sz="1500">
                <a:latin typeface="Arial"/>
                <a:ea typeface="Arial"/>
                <a:cs typeface="Arial"/>
                <a:sym typeface="Arial"/>
              </a:rPr>
              <a:t>divided</a:t>
            </a:r>
            <a:r>
              <a:rPr b="1" lang="en" sz="1500">
                <a:latin typeface="Arial"/>
                <a:ea typeface="Arial"/>
                <a:cs typeface="Arial"/>
                <a:sym typeface="Arial"/>
              </a:rPr>
              <a:t> the work</a:t>
            </a:r>
            <a:r>
              <a:rPr lang="en" sz="1500">
                <a:latin typeface="Arial"/>
                <a:ea typeface="Arial"/>
                <a:cs typeface="Arial"/>
                <a:sym typeface="Arial"/>
              </a:rPr>
              <a:t>, broke them into small chunks and found solution to them, </a:t>
            </a:r>
            <a:r>
              <a:rPr b="1" lang="en" sz="1500">
                <a:latin typeface="Arial"/>
                <a:ea typeface="Arial"/>
                <a:cs typeface="Arial"/>
                <a:sym typeface="Arial"/>
              </a:rPr>
              <a:t>eventually leading to building up the whole game</a:t>
            </a:r>
            <a:r>
              <a:rPr lang="en"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lang="en" sz="1500">
                <a:latin typeface="Arial"/>
                <a:ea typeface="Arial"/>
                <a:cs typeface="Arial"/>
                <a:sym typeface="Arial"/>
              </a:rPr>
              <a:t>Initially both of us dealt with the UML diagrams and static GUI </a:t>
            </a:r>
            <a:r>
              <a:rPr lang="en" sz="1500">
                <a:latin typeface="Arial"/>
                <a:ea typeface="Arial"/>
                <a:cs typeface="Arial"/>
                <a:sym typeface="Arial"/>
              </a:rPr>
              <a:t>components</a:t>
            </a:r>
            <a:r>
              <a:rPr lang="en" sz="1500">
                <a:latin typeface="Arial"/>
                <a:ea typeface="Arial"/>
                <a:cs typeface="Arial"/>
                <a:sym typeface="Arial"/>
              </a:rPr>
              <a:t> by aiding one another. Both were responsible for explaining our code to the TAs during demo however Harshal took the lead d</a:t>
            </a:r>
            <a:r>
              <a:rPr lang="en" sz="1500">
                <a:latin typeface="Arial"/>
                <a:ea typeface="Arial"/>
                <a:cs typeface="Arial"/>
                <a:sym typeface="Arial"/>
              </a:rPr>
              <a:t>uring tricky situations.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lang="en" sz="1500">
                <a:latin typeface="Arial"/>
                <a:ea typeface="Arial"/>
                <a:cs typeface="Arial"/>
                <a:sym typeface="Arial"/>
              </a:rPr>
              <a:t>For deadline 3 , </a:t>
            </a:r>
            <a:r>
              <a:rPr lang="en" sz="1500">
                <a:latin typeface="Arial"/>
                <a:ea typeface="Arial"/>
                <a:cs typeface="Arial"/>
                <a:sym typeface="Arial"/>
              </a:rPr>
              <a:t>Harshal dealt with the design and implementation of OOPs concept in the project along with building static components of the GUI whereas Hitesh dealt with the implementation of various logics and algorithms across the projects to facilitate animations, class and use case diagram. Both had written the code simultaneously with each other help.</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288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Components</a:t>
            </a:r>
            <a:endParaRPr/>
          </a:p>
        </p:txBody>
      </p:sp>
      <p:sp>
        <p:nvSpPr>
          <p:cNvPr id="153" name="Google Shape;153;p17"/>
          <p:cNvSpPr txBox="1"/>
          <p:nvPr>
            <p:ph idx="1" type="body"/>
          </p:nvPr>
        </p:nvSpPr>
        <p:spPr>
          <a:xfrm>
            <a:off x="754875" y="865575"/>
            <a:ext cx="7505700" cy="41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1)  </a:t>
            </a:r>
            <a:r>
              <a:rPr b="1" lang="en" sz="1700">
                <a:latin typeface="Arial"/>
                <a:ea typeface="Arial"/>
                <a:cs typeface="Arial"/>
                <a:sym typeface="Arial"/>
              </a:rPr>
              <a:t>HARD</a:t>
            </a:r>
            <a:r>
              <a:rPr b="1" lang="en" sz="1600">
                <a:latin typeface="Arial"/>
                <a:ea typeface="Arial"/>
                <a:cs typeface="Arial"/>
                <a:sym typeface="Arial"/>
              </a:rPr>
              <a:t> GAME MODE</a:t>
            </a:r>
            <a:r>
              <a:rPr lang="en">
                <a:latin typeface="Arial"/>
                <a:ea typeface="Arial"/>
                <a:cs typeface="Arial"/>
                <a:sym typeface="Arial"/>
              </a:rPr>
              <a:t> -- </a:t>
            </a:r>
            <a:r>
              <a:rPr lang="en" sz="1500">
                <a:latin typeface="Arial"/>
                <a:ea typeface="Arial"/>
                <a:cs typeface="Arial"/>
                <a:sym typeface="Arial"/>
              </a:rPr>
              <a:t>By checking this checkbox from the settings page located at the home page  , the game’s difficulty escalates and increases, as the user keeps on keeps on playing the game for a significant amount of time.</a:t>
            </a:r>
            <a:endParaRPr sz="1500">
              <a:latin typeface="Arial"/>
              <a:ea typeface="Arial"/>
              <a:cs typeface="Arial"/>
              <a:sym typeface="Arial"/>
            </a:endParaRPr>
          </a:p>
          <a:p>
            <a:pPr indent="0" lvl="0" marL="0" rtl="0" algn="l">
              <a:spcBef>
                <a:spcPts val="1600"/>
              </a:spcBef>
              <a:spcAft>
                <a:spcPts val="0"/>
              </a:spcAft>
              <a:buNone/>
            </a:pPr>
            <a:r>
              <a:rPr lang="en" sz="1700">
                <a:latin typeface="Arial"/>
                <a:ea typeface="Arial"/>
                <a:cs typeface="Arial"/>
                <a:sym typeface="Arial"/>
              </a:rPr>
              <a:t>2) </a:t>
            </a:r>
            <a:r>
              <a:rPr b="1" lang="en" sz="1700">
                <a:latin typeface="Arial"/>
                <a:ea typeface="Arial"/>
                <a:cs typeface="Arial"/>
                <a:sym typeface="Arial"/>
              </a:rPr>
              <a:t>Background Music</a:t>
            </a:r>
            <a:r>
              <a:rPr lang="en">
                <a:latin typeface="Arial"/>
                <a:ea typeface="Arial"/>
                <a:cs typeface="Arial"/>
                <a:sym typeface="Arial"/>
              </a:rPr>
              <a:t>  - </a:t>
            </a:r>
            <a:r>
              <a:rPr lang="en" sz="1500">
                <a:latin typeface="Arial"/>
                <a:ea typeface="Arial"/>
                <a:cs typeface="Arial"/>
                <a:sym typeface="Arial"/>
              </a:rPr>
              <a:t>Dramatic music has been added in the game which keeps the user engaged and hooked to the game.</a:t>
            </a:r>
            <a:endParaRPr sz="1500">
              <a:latin typeface="Arial"/>
              <a:ea typeface="Arial"/>
              <a:cs typeface="Arial"/>
              <a:sym typeface="Arial"/>
            </a:endParaRPr>
          </a:p>
          <a:p>
            <a:pPr indent="0" lvl="0" marL="0" rtl="0" algn="l">
              <a:spcBef>
                <a:spcPts val="1600"/>
              </a:spcBef>
              <a:spcAft>
                <a:spcPts val="0"/>
              </a:spcAft>
              <a:buNone/>
            </a:pPr>
            <a:r>
              <a:rPr lang="en" sz="1700">
                <a:latin typeface="Arial"/>
                <a:ea typeface="Arial"/>
                <a:cs typeface="Arial"/>
                <a:sym typeface="Arial"/>
              </a:rPr>
              <a:t>3) </a:t>
            </a:r>
            <a:r>
              <a:rPr b="1" lang="en" sz="1700">
                <a:latin typeface="Arial"/>
                <a:ea typeface="Arial"/>
                <a:cs typeface="Arial"/>
                <a:sym typeface="Arial"/>
              </a:rPr>
              <a:t>Youtube tutorial</a:t>
            </a:r>
            <a:r>
              <a:rPr lang="en" sz="1700">
                <a:latin typeface="Arial"/>
                <a:ea typeface="Arial"/>
                <a:cs typeface="Arial"/>
                <a:sym typeface="Arial"/>
              </a:rPr>
              <a:t> </a:t>
            </a:r>
            <a:r>
              <a:rPr lang="en">
                <a:latin typeface="Arial"/>
                <a:ea typeface="Arial"/>
                <a:cs typeface="Arial"/>
                <a:sym typeface="Arial"/>
              </a:rPr>
              <a:t>-</a:t>
            </a:r>
            <a:r>
              <a:rPr lang="en" sz="1500">
                <a:latin typeface="Arial"/>
                <a:ea typeface="Arial"/>
                <a:cs typeface="Arial"/>
                <a:sym typeface="Arial"/>
              </a:rPr>
              <a:t> Youtube video demonstrating how to play the game and explaining the game has been uploaded on Harshal Dev’s youtube channel so that the game is easily understandable in case there’s any doubt.</a:t>
            </a:r>
            <a:endParaRPr sz="1500">
              <a:latin typeface="Arial"/>
              <a:ea typeface="Arial"/>
              <a:cs typeface="Arial"/>
              <a:sym typeface="Arial"/>
            </a:endParaRPr>
          </a:p>
          <a:p>
            <a:pPr indent="0" lvl="0" marL="0" rtl="0" algn="l">
              <a:spcBef>
                <a:spcPts val="1600"/>
              </a:spcBef>
              <a:spcAft>
                <a:spcPts val="0"/>
              </a:spcAft>
              <a:buNone/>
            </a:pPr>
            <a:r>
              <a:rPr lang="en" sz="1700">
                <a:latin typeface="Arial"/>
                <a:ea typeface="Arial"/>
                <a:cs typeface="Arial"/>
                <a:sym typeface="Arial"/>
              </a:rPr>
              <a:t>4)</a:t>
            </a:r>
            <a:r>
              <a:rPr b="1" lang="en" sz="1700">
                <a:latin typeface="Arial"/>
                <a:ea typeface="Arial"/>
                <a:cs typeface="Arial"/>
                <a:sym typeface="Arial"/>
              </a:rPr>
              <a:t> Facebook share button</a:t>
            </a:r>
            <a:r>
              <a:rPr lang="en">
                <a:latin typeface="Arial"/>
                <a:ea typeface="Arial"/>
                <a:cs typeface="Arial"/>
                <a:sym typeface="Arial"/>
              </a:rPr>
              <a:t> - </a:t>
            </a:r>
            <a:r>
              <a:rPr lang="en" sz="1500">
                <a:latin typeface="Arial"/>
                <a:ea typeface="Arial"/>
                <a:cs typeface="Arial"/>
                <a:sym typeface="Arial"/>
              </a:rPr>
              <a:t>Facebook share button has been added on the home page so that users can spread their word and reviews about the game on their facebook feed.</a:t>
            </a:r>
            <a:endParaRPr sz="1500">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