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1" roundtripDataSignature="AMtx7mg2zM2j+2b0F2wqBt6ivpx4F6qc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20" name="Google Shape;20;p37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21" name="Google Shape;21;p3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7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9"/>
          <p:cNvSpPr/>
          <p:nvPr/>
        </p:nvSpPr>
        <p:spPr>
          <a:xfrm>
            <a:off x="0" y="4972050"/>
            <a:ext cx="9144000" cy="171450"/>
          </a:xfrm>
          <a:prstGeom prst="rect">
            <a:avLst/>
          </a:prstGeom>
          <a:solidFill>
            <a:srgbClr val="970303"/>
          </a:solidFill>
          <a:ln cap="flat" cmpd="sng" w="25400">
            <a:solidFill>
              <a:srgbClr val="9703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7025" y="4433888"/>
            <a:ext cx="113665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9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3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0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4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1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41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8" name="Google Shape;48;p41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41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0" name="Google Shape;50;p4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5" name="Google Shape;65;p44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6" name="Google Shape;66;p4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4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73" name="Google Shape;73;p4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6"/>
          <p:cNvSpPr/>
          <p:nvPr/>
        </p:nvSpPr>
        <p:spPr>
          <a:xfrm>
            <a:off x="0" y="4972050"/>
            <a:ext cx="9144000" cy="171450"/>
          </a:xfrm>
          <a:prstGeom prst="rect">
            <a:avLst/>
          </a:prstGeom>
          <a:solidFill>
            <a:srgbClr val="970303"/>
          </a:solidFill>
          <a:ln cap="flat" cmpd="sng" w="25400">
            <a:solidFill>
              <a:srgbClr val="9703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47025" y="4433888"/>
            <a:ext cx="113665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5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title"/>
          </p:nvPr>
        </p:nvSpPr>
        <p:spPr>
          <a:xfrm>
            <a:off x="0" y="114300"/>
            <a:ext cx="8991600" cy="938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Unveiling Chennai's Real Estate Market: Analysis &amp; Prediction of House Prices</a:t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95" name="Google Shape;95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/>
              <a:t>‹#›</a:t>
            </a:fld>
            <a:endParaRPr sz="1100"/>
          </a:p>
        </p:txBody>
      </p:sp>
      <p:sp>
        <p:nvSpPr>
          <p:cNvPr id="96" name="Google Shape;96;p1"/>
          <p:cNvSpPr txBox="1"/>
          <p:nvPr/>
        </p:nvSpPr>
        <p:spPr>
          <a:xfrm>
            <a:off x="578400" y="1217250"/>
            <a:ext cx="8108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the Candidates	     :         Karthi 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Chandrakant Yeshi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Omkar Madkholkar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Srikanta Panda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95300" y="3790950"/>
            <a:ext cx="815340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 of the  Supervisor 	       : Dr. Vinaya Kulkarni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with Designation 	         Prof. Bhupesh Daheria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/>
          </a:p>
        </p:txBody>
      </p:sp>
      <p:sp>
        <p:nvSpPr>
          <p:cNvPr id="178" name="Google Shape;178;p1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Cleaning the Columns Bedrooms and Bathrooms</a:t>
            </a:r>
            <a:endParaRPr/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180" name="Google Shape;180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omputer&#10;&#10;Description automatically generated" id="181" name="Google Shape;181;p10"/>
          <p:cNvPicPr preferRelativeResize="0"/>
          <p:nvPr/>
        </p:nvPicPr>
        <p:blipFill rotWithShape="1">
          <a:blip r:embed="rId3">
            <a:alphaModFix/>
          </a:blip>
          <a:srcRect b="36667" l="23333" r="0" t="41111"/>
          <a:stretch/>
        </p:blipFill>
        <p:spPr>
          <a:xfrm>
            <a:off x="762000" y="1657350"/>
            <a:ext cx="70104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82" name="Google Shape;182;p10"/>
          <p:cNvPicPr preferRelativeResize="0"/>
          <p:nvPr/>
        </p:nvPicPr>
        <p:blipFill rotWithShape="1">
          <a:blip r:embed="rId4">
            <a:alphaModFix/>
          </a:blip>
          <a:srcRect b="36667" l="23333" r="0" t="54444"/>
          <a:stretch/>
        </p:blipFill>
        <p:spPr>
          <a:xfrm>
            <a:off x="762000" y="2897387"/>
            <a:ext cx="6934200" cy="45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/>
          </a:p>
        </p:txBody>
      </p:sp>
      <p:sp>
        <p:nvSpPr>
          <p:cNvPr id="188" name="Google Shape;188;p1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Cleaning the Column Floor.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190" name="Google Shape;190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omputer&#10;&#10;Description automatically generated" id="191" name="Google Shape;191;p11"/>
          <p:cNvPicPr preferRelativeResize="0"/>
          <p:nvPr/>
        </p:nvPicPr>
        <p:blipFill rotWithShape="1">
          <a:blip r:embed="rId3">
            <a:alphaModFix/>
          </a:blip>
          <a:srcRect b="1990" l="23333" r="832" t="29259"/>
          <a:stretch/>
        </p:blipFill>
        <p:spPr>
          <a:xfrm>
            <a:off x="838200" y="1622822"/>
            <a:ext cx="7696200" cy="2777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/>
          </a:p>
        </p:txBody>
      </p:sp>
      <p:sp>
        <p:nvSpPr>
          <p:cNvPr id="197" name="Google Shape;197;p1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Cleaning the Column price.</a:t>
            </a:r>
            <a:endParaRPr/>
          </a:p>
        </p:txBody>
      </p:sp>
      <p:sp>
        <p:nvSpPr>
          <p:cNvPr id="198" name="Google Shape;19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199" name="Google Shape;19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omputer&#10;&#10;Description automatically generated" id="200" name="Google Shape;200;p12"/>
          <p:cNvPicPr preferRelativeResize="0"/>
          <p:nvPr/>
        </p:nvPicPr>
        <p:blipFill rotWithShape="1">
          <a:blip r:embed="rId3">
            <a:alphaModFix/>
          </a:blip>
          <a:srcRect b="61769" l="24166" r="30000" t="20753"/>
          <a:stretch/>
        </p:blipFill>
        <p:spPr>
          <a:xfrm>
            <a:off x="838200" y="1733550"/>
            <a:ext cx="4191000" cy="898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201" name="Google Shape;201;p12"/>
          <p:cNvPicPr preferRelativeResize="0"/>
          <p:nvPr/>
        </p:nvPicPr>
        <p:blipFill rotWithShape="1">
          <a:blip r:embed="rId4">
            <a:alphaModFix/>
          </a:blip>
          <a:srcRect b="40020" l="22957" r="34334" t="42503"/>
          <a:stretch/>
        </p:blipFill>
        <p:spPr>
          <a:xfrm>
            <a:off x="5086815" y="1382228"/>
            <a:ext cx="3886200" cy="898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202" name="Google Shape;202;p12"/>
          <p:cNvPicPr preferRelativeResize="0"/>
          <p:nvPr/>
        </p:nvPicPr>
        <p:blipFill rotWithShape="1">
          <a:blip r:embed="rId5">
            <a:alphaModFix/>
          </a:blip>
          <a:srcRect b="61851" l="24166" r="30000" t="32222"/>
          <a:stretch/>
        </p:blipFill>
        <p:spPr>
          <a:xfrm>
            <a:off x="895815" y="2710065"/>
            <a:ext cx="41910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203" name="Google Shape;203;p12"/>
          <p:cNvPicPr preferRelativeResize="0"/>
          <p:nvPr/>
        </p:nvPicPr>
        <p:blipFill rotWithShape="1">
          <a:blip r:embed="rId6">
            <a:alphaModFix/>
          </a:blip>
          <a:srcRect b="64125" l="23332" r="22500" t="20371"/>
          <a:stretch/>
        </p:blipFill>
        <p:spPr>
          <a:xfrm>
            <a:off x="895815" y="3219464"/>
            <a:ext cx="4285785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204" name="Google Shape;204;p12"/>
          <p:cNvPicPr preferRelativeResize="0"/>
          <p:nvPr/>
        </p:nvPicPr>
        <p:blipFill rotWithShape="1">
          <a:blip r:embed="rId7">
            <a:alphaModFix/>
          </a:blip>
          <a:srcRect b="14445" l="23332" r="27500" t="26295"/>
          <a:stretch/>
        </p:blipFill>
        <p:spPr>
          <a:xfrm>
            <a:off x="5181599" y="2326483"/>
            <a:ext cx="3791415" cy="199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/>
          </a:p>
        </p:txBody>
      </p:sp>
      <p:sp>
        <p:nvSpPr>
          <p:cNvPr id="210" name="Google Shape;210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Filling the null values for categorical column using mode based on other features.</a:t>
            </a:r>
            <a:endParaRPr/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 Example if we are filling for bathrooms.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212" name="Google Shape;212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omputer&#10;&#10;Description automatically generated" id="213" name="Google Shape;213;p13"/>
          <p:cNvPicPr preferRelativeResize="0"/>
          <p:nvPr/>
        </p:nvPicPr>
        <p:blipFill rotWithShape="1">
          <a:blip r:embed="rId3">
            <a:alphaModFix/>
          </a:blip>
          <a:srcRect b="29260" l="24167" r="40834" t="51480"/>
          <a:stretch/>
        </p:blipFill>
        <p:spPr>
          <a:xfrm>
            <a:off x="762000" y="1962150"/>
            <a:ext cx="5181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214" name="Google Shape;214;p13"/>
          <p:cNvPicPr preferRelativeResize="0"/>
          <p:nvPr/>
        </p:nvPicPr>
        <p:blipFill rotWithShape="1">
          <a:blip r:embed="rId4">
            <a:alphaModFix/>
          </a:blip>
          <a:srcRect b="70672" l="22745" r="11420" t="24004"/>
          <a:stretch/>
        </p:blipFill>
        <p:spPr>
          <a:xfrm>
            <a:off x="762000" y="3440905"/>
            <a:ext cx="6019800" cy="27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/>
          </a:p>
        </p:txBody>
      </p:sp>
      <p:sp>
        <p:nvSpPr>
          <p:cNvPr id="220" name="Google Shape;220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Filling null values for numerical values using mean based on different features.</a:t>
            </a:r>
            <a:endParaRPr/>
          </a:p>
          <a:p>
            <a:pPr indent="-257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Example for filling the null values for carpet area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222" name="Google Shape;222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omputer&#10;&#10;Description automatically generated" id="223" name="Google Shape;223;p14"/>
          <p:cNvPicPr preferRelativeResize="0"/>
          <p:nvPr/>
        </p:nvPicPr>
        <p:blipFill rotWithShape="1">
          <a:blip r:embed="rId3">
            <a:alphaModFix/>
          </a:blip>
          <a:srcRect b="14443" l="23333" r="0" t="39630"/>
          <a:stretch/>
        </p:blipFill>
        <p:spPr>
          <a:xfrm>
            <a:off x="838200" y="2419350"/>
            <a:ext cx="70104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/>
          </a:p>
        </p:txBody>
      </p:sp>
      <p:sp>
        <p:nvSpPr>
          <p:cNvPr id="229" name="Google Shape;229;p1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Filling null values for price column.</a:t>
            </a:r>
            <a:endParaRPr/>
          </a:p>
          <a:p>
            <a:pPr indent="-257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We have filled the null values by creating the model.</a:t>
            </a:r>
            <a:endParaRPr/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Among these models random forest is giving good accuracy so we have used random forest to fill the null values of prices.</a:t>
            </a:r>
            <a:endParaRPr/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sp>
        <p:nvSpPr>
          <p:cNvPr id="230" name="Google Shape;230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231" name="Google Shape;231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omputer&#10;&#10;Description automatically generated" id="232" name="Google Shape;232;p15"/>
          <p:cNvPicPr preferRelativeResize="0"/>
          <p:nvPr/>
        </p:nvPicPr>
        <p:blipFill rotWithShape="1">
          <a:blip r:embed="rId3">
            <a:alphaModFix/>
          </a:blip>
          <a:srcRect b="21852" l="24166" r="32500" t="57407"/>
          <a:stretch/>
        </p:blipFill>
        <p:spPr>
          <a:xfrm>
            <a:off x="838200" y="2038350"/>
            <a:ext cx="39624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233" name="Google Shape;233;p15"/>
          <p:cNvPicPr preferRelativeResize="0"/>
          <p:nvPr/>
        </p:nvPicPr>
        <p:blipFill rotWithShape="1">
          <a:blip r:embed="rId4">
            <a:alphaModFix/>
          </a:blip>
          <a:srcRect b="50000" l="22500" r="17499" t="23333"/>
          <a:stretch/>
        </p:blipFill>
        <p:spPr>
          <a:xfrm>
            <a:off x="838200" y="3714750"/>
            <a:ext cx="6324600" cy="879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/>
          </a:p>
        </p:txBody>
      </p:sp>
      <p:sp>
        <p:nvSpPr>
          <p:cNvPr id="239" name="Google Shape;239;p1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Label encoding the required columns.</a:t>
            </a:r>
            <a:endParaRPr/>
          </a:p>
          <a:p>
            <a:pPr indent="-1047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47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47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Standardization of the features.</a:t>
            </a:r>
            <a:endParaRPr/>
          </a:p>
        </p:txBody>
      </p:sp>
      <p:sp>
        <p:nvSpPr>
          <p:cNvPr id="240" name="Google Shape;240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241" name="Google Shape;241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omputer&#10;&#10;Description automatically generated" id="242" name="Google Shape;242;p16"/>
          <p:cNvPicPr preferRelativeResize="0"/>
          <p:nvPr/>
        </p:nvPicPr>
        <p:blipFill rotWithShape="1">
          <a:blip r:embed="rId3">
            <a:alphaModFix/>
          </a:blip>
          <a:srcRect b="57407" l="23333" r="20833" t="23333"/>
          <a:stretch/>
        </p:blipFill>
        <p:spPr>
          <a:xfrm>
            <a:off x="838200" y="1733550"/>
            <a:ext cx="51054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243" name="Google Shape;243;p16"/>
          <p:cNvPicPr preferRelativeResize="0"/>
          <p:nvPr/>
        </p:nvPicPr>
        <p:blipFill rotWithShape="1">
          <a:blip r:embed="rId4">
            <a:alphaModFix/>
          </a:blip>
          <a:srcRect b="11480" l="24167" r="19167" t="78148"/>
          <a:stretch/>
        </p:blipFill>
        <p:spPr>
          <a:xfrm>
            <a:off x="840059" y="3486150"/>
            <a:ext cx="51816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244" name="Google Shape;244;p16"/>
          <p:cNvPicPr preferRelativeResize="0"/>
          <p:nvPr/>
        </p:nvPicPr>
        <p:blipFill rotWithShape="1">
          <a:blip r:embed="rId5">
            <a:alphaModFix/>
          </a:blip>
          <a:srcRect b="38147" l="23333" r="40832" t="52963"/>
          <a:stretch/>
        </p:blipFill>
        <p:spPr>
          <a:xfrm>
            <a:off x="838200" y="4063153"/>
            <a:ext cx="51054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 &amp; Selection</a:t>
            </a:r>
            <a:r>
              <a:rPr b="0" i="0" lang="en-US" u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We have selected the all the features except the super area because in super area we are having more than 70% of null values in it.so we decided to drop the column super area.</a:t>
            </a:r>
            <a:endParaRPr/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Based on the correlation we have selected all the features because there is no such correlation.</a:t>
            </a:r>
            <a:endParaRPr/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252" name="Google Shape;252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omputer&#10;&#10;Description automatically generated" id="253" name="Google Shape;253;p17"/>
          <p:cNvPicPr preferRelativeResize="0"/>
          <p:nvPr/>
        </p:nvPicPr>
        <p:blipFill rotWithShape="1">
          <a:blip r:embed="rId3">
            <a:alphaModFix/>
          </a:blip>
          <a:srcRect b="47292" l="23905" r="39321" t="47384"/>
          <a:stretch/>
        </p:blipFill>
        <p:spPr>
          <a:xfrm>
            <a:off x="838200" y="2297906"/>
            <a:ext cx="3657600" cy="273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254" name="Google Shape;254;p17"/>
          <p:cNvPicPr preferRelativeResize="0"/>
          <p:nvPr/>
        </p:nvPicPr>
        <p:blipFill rotWithShape="1">
          <a:blip r:embed="rId4">
            <a:alphaModFix/>
          </a:blip>
          <a:srcRect b="21852" l="23333" r="47500" t="66296"/>
          <a:stretch/>
        </p:blipFill>
        <p:spPr>
          <a:xfrm>
            <a:off x="762000" y="2877088"/>
            <a:ext cx="3810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screen&#10;&#10;Description automatically generated" id="255" name="Google Shape;25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6800" y="2266950"/>
            <a:ext cx="3032769" cy="121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1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Choice of Model(s):we choose the </a:t>
            </a:r>
            <a:r>
              <a:rPr i="0" lang="en-US" sz="2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tree model because it is giving the 87.17% of accuracy than the other algorithms.</a:t>
            </a:r>
            <a:endParaRPr/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 sz="20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 sz="20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175" lvl="0" marL="257175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Test Splitting:</a:t>
            </a:r>
            <a:endParaRPr/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 sz="20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263" name="Google Shape;263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omputer&#10;&#10;Description automatically generated" id="264" name="Google Shape;264;p18"/>
          <p:cNvPicPr preferRelativeResize="0"/>
          <p:nvPr/>
        </p:nvPicPr>
        <p:blipFill rotWithShape="1">
          <a:blip r:embed="rId3">
            <a:alphaModFix/>
          </a:blip>
          <a:srcRect b="14444" l="23332" r="26666" t="60370"/>
          <a:stretch/>
        </p:blipFill>
        <p:spPr>
          <a:xfrm>
            <a:off x="838200" y="1924050"/>
            <a:ext cx="45720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265" name="Google Shape;265;p18"/>
          <p:cNvPicPr preferRelativeResize="0"/>
          <p:nvPr/>
        </p:nvPicPr>
        <p:blipFill rotWithShape="1">
          <a:blip r:embed="rId4">
            <a:alphaModFix/>
          </a:blip>
          <a:srcRect b="39533" l="26524" r="142" t="45653"/>
          <a:stretch/>
        </p:blipFill>
        <p:spPr>
          <a:xfrm>
            <a:off x="838200" y="3714750"/>
            <a:ext cx="67056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/>
          </a:p>
        </p:txBody>
      </p:sp>
      <p:sp>
        <p:nvSpPr>
          <p:cNvPr id="271" name="Google Shape;271;p1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Created a model for Content based Recommendation system based on the values we are filling to predict the price.</a:t>
            </a:r>
            <a:endParaRPr/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273" name="Google Shape;273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omputer&#10;&#10;Description automatically generated" id="274" name="Google Shape;274;p19"/>
          <p:cNvPicPr preferRelativeResize="0"/>
          <p:nvPr/>
        </p:nvPicPr>
        <p:blipFill rotWithShape="1">
          <a:blip r:embed="rId3">
            <a:alphaModFix/>
          </a:blip>
          <a:srcRect b="8008" l="22500" r="15834" t="35185"/>
          <a:stretch/>
        </p:blipFill>
        <p:spPr>
          <a:xfrm>
            <a:off x="762000" y="1845468"/>
            <a:ext cx="5638800" cy="292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228600" y="1123950"/>
            <a:ext cx="8229600" cy="3400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Unlock the future of Chennai City's real estate market with our advanced house price prediction analysis.</a:t>
            </a:r>
            <a:endParaRPr/>
          </a:p>
          <a:p>
            <a:pPr indent="-257175" lvl="0" marL="257175" rtl="0" algn="just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 insights, make informed decisions, and stay ahead in the dynamic world of property investment.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175" lvl="0" marL="257175" rtl="0" algn="just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cutting-edge project leverages data-driven methodologies, machine learning algorithms provide you with precise prediction. </a:t>
            </a:r>
            <a:endParaRPr/>
          </a:p>
          <a:p>
            <a:pPr indent="-257175" lvl="0" marL="257175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>
                <a:latin typeface="Times New Roman"/>
                <a:ea typeface="Times New Roman"/>
                <a:cs typeface="Times New Roman"/>
                <a:sym typeface="Times New Roman"/>
              </a:rPr>
              <a:t>Our project gives data-driven predictions for Chennai's real estate market, helping stakeholders make informed decisions and stay competitive in this dynamic industry.</a:t>
            </a:r>
            <a:endParaRPr b="0" i="0" sz="20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175" lvl="0" marL="257175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05" name="Google Shape;105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106" name="Google Shape;106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and Evaluation</a:t>
            </a:r>
            <a:endParaRPr/>
          </a:p>
        </p:txBody>
      </p:sp>
      <p:sp>
        <p:nvSpPr>
          <p:cNvPr id="280" name="Google Shape;280;p2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Creation of Model for prediction</a:t>
            </a:r>
            <a:endParaRPr/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282" name="Google Shape;282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omputer&#10;&#10;Description automatically generated" id="283" name="Google Shape;283;p20"/>
          <p:cNvPicPr preferRelativeResize="0"/>
          <p:nvPr/>
        </p:nvPicPr>
        <p:blipFill rotWithShape="1">
          <a:blip r:embed="rId3">
            <a:alphaModFix/>
          </a:blip>
          <a:srcRect b="21852" l="23333" r="13333" t="23333"/>
          <a:stretch/>
        </p:blipFill>
        <p:spPr>
          <a:xfrm>
            <a:off x="609600" y="1657350"/>
            <a:ext cx="68580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endParaRPr/>
          </a:p>
        </p:txBody>
      </p:sp>
      <p:sp>
        <p:nvSpPr>
          <p:cNvPr id="289" name="Google Shape;289;p2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Evaluation of model for recommendation system.</a:t>
            </a:r>
            <a:endParaRPr/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291" name="Google Shape;291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omputer&#10;&#10;Description automatically generated" id="292" name="Google Shape;292;p21"/>
          <p:cNvPicPr preferRelativeResize="0"/>
          <p:nvPr/>
        </p:nvPicPr>
        <p:blipFill rotWithShape="1">
          <a:blip r:embed="rId3">
            <a:alphaModFix/>
          </a:blip>
          <a:srcRect b="0" l="23333" r="0" t="18889"/>
          <a:stretch/>
        </p:blipFill>
        <p:spPr>
          <a:xfrm>
            <a:off x="838200" y="1571219"/>
            <a:ext cx="7010400" cy="2753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&amp; Insights</a:t>
            </a:r>
            <a:endParaRPr/>
          </a:p>
        </p:txBody>
      </p:sp>
      <p:sp>
        <p:nvSpPr>
          <p:cNvPr id="298" name="Google Shape;298;p2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Chennai property prices are heavily influenced by the location, with prime areas commanding higher prices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balance between housing supply and demand is a crucial factor in price fluctuations.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Property characteristics like size, amenities, facing and condition significantly impact prices.</a:t>
            </a:r>
            <a:endParaRPr/>
          </a:p>
        </p:txBody>
      </p:sp>
      <p:sp>
        <p:nvSpPr>
          <p:cNvPr id="299" name="Google Shape;299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300" name="Google Shape;300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Visualizations</a:t>
            </a:r>
            <a:endParaRPr/>
          </a:p>
        </p:txBody>
      </p:sp>
      <p:sp>
        <p:nvSpPr>
          <p:cNvPr id="306" name="Google Shape;306;p2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Analyzing age vs property location.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308" name="Google Shape;30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graph with numbers and letters&#10;&#10;Description automatically generated" id="309" name="Google Shape;3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581151"/>
            <a:ext cx="8699500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Visualizations</a:t>
            </a:r>
            <a:endParaRPr b="1"/>
          </a:p>
        </p:txBody>
      </p:sp>
      <p:sp>
        <p:nvSpPr>
          <p:cNvPr id="315" name="Google Shape;315;p2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Analyzing like hood facing of the property.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16" name="Google Shape;316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e chart with numbers and numbers&#10;&#10;Description automatically generated" id="318" name="Google Shape;3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5" y="1733550"/>
            <a:ext cx="66770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Visualizations</a:t>
            </a:r>
            <a:endParaRPr/>
          </a:p>
        </p:txBody>
      </p:sp>
      <p:sp>
        <p:nvSpPr>
          <p:cNvPr id="324" name="Google Shape;324;p2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Analyzing preference of clients while purchasing house.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326" name="Google Shape;326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graph of a number of blue bars&#10;&#10;Description automatically generated with medium confidence" id="327" name="Google Shape;3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81149"/>
            <a:ext cx="8001000" cy="266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Visualizations</a:t>
            </a:r>
            <a:endParaRPr/>
          </a:p>
        </p:txBody>
      </p:sp>
      <p:sp>
        <p:nvSpPr>
          <p:cNvPr id="333" name="Google Shape;333;p2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Analyzing client’s  while choosing flat furnishing status.</a:t>
            </a:r>
            <a:endParaRPr/>
          </a:p>
        </p:txBody>
      </p:sp>
      <p:sp>
        <p:nvSpPr>
          <p:cNvPr id="334" name="Google Shape;334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335" name="Google Shape;335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graph with blue squares&#10;&#10;Description automatically generated" id="336" name="Google Shape;3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75" y="1581150"/>
            <a:ext cx="85026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endParaRPr/>
          </a:p>
        </p:txBody>
      </p:sp>
      <p:sp>
        <p:nvSpPr>
          <p:cNvPr id="342" name="Google Shape;342;p2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Preparation and Security: Define objectives, choose a model, preprocess data, and ensure security measures.</a:t>
            </a:r>
            <a:endParaRPr/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Deployment Environment: Select the deployment environment, create an API, and manage scalability.</a:t>
            </a:r>
            <a:endParaRPr/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Monitoring and Maintenance: Continuously monitor performance, update the model, and provide comprehensive documentation.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344" name="Google Shape;344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endParaRPr/>
          </a:p>
        </p:txBody>
      </p:sp>
      <p:sp>
        <p:nvSpPr>
          <p:cNvPr id="350" name="Google Shape;350;p2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Local Deployment: I began by setting up my Flask project on my local development machine. This allowed me to build and test the application in a controlled environment.</a:t>
            </a:r>
            <a:endParaRPr/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Global Deployment with AWS EC2: To make my project accessible to a wider audience, I deployed it on an Amazon Web Services (AWS) Elastic Compute Cloud (EC2) instance. This global deployment enabled users from around the world to access and interact with my application.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352" name="Google Shape;352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Deployment</a:t>
            </a:r>
            <a:endParaRPr/>
          </a:p>
        </p:txBody>
      </p:sp>
      <p:sp>
        <p:nvSpPr>
          <p:cNvPr id="358" name="Google Shape;358;p2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0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360" name="Google Shape;360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omputer program&#10;&#10;Description automatically generated" id="361" name="Google Shape;361;p29"/>
          <p:cNvPicPr preferRelativeResize="0"/>
          <p:nvPr/>
        </p:nvPicPr>
        <p:blipFill rotWithShape="1">
          <a:blip r:embed="rId3">
            <a:alphaModFix/>
          </a:blip>
          <a:srcRect b="0" l="3333" r="833" t="7037"/>
          <a:stretch/>
        </p:blipFill>
        <p:spPr>
          <a:xfrm>
            <a:off x="609600" y="929878"/>
            <a:ext cx="8229600" cy="3470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457200" y="1504950"/>
            <a:ext cx="8229600" cy="308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9" lvl="0" marL="461963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b="0" i="0" lang="en-US" sz="2000">
                <a:latin typeface="Times New Roman"/>
                <a:ea typeface="Times New Roman"/>
                <a:cs typeface="Times New Roman"/>
                <a:sym typeface="Times New Roman"/>
              </a:rPr>
              <a:t>To create a Decision Tree-based machine learning model for predicting future property prices and providing recommendations for various types of residences, including flats and penthouses.</a:t>
            </a:r>
            <a:endParaRPr/>
          </a:p>
          <a:p>
            <a:pPr indent="-220979" lvl="0" marL="461963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61962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To develop a website and to show the results and suggestions to users. </a:t>
            </a:r>
            <a:endParaRPr/>
          </a:p>
          <a:p>
            <a:pPr indent="-197168" lvl="0" marL="4381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9062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175" lvl="0" marL="257175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114" name="Google Shape;114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Deployment</a:t>
            </a:r>
            <a:endParaRPr/>
          </a:p>
        </p:txBody>
      </p:sp>
      <p:pic>
        <p:nvPicPr>
          <p:cNvPr descr="A white house on a black background&#10;&#10;Description automatically generated" id="367" name="Google Shape;367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8840"/>
          <a:stretch/>
        </p:blipFill>
        <p:spPr>
          <a:xfrm>
            <a:off x="457200" y="1200151"/>
            <a:ext cx="4038600" cy="3124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368" name="Google Shape;368;p3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5486"/>
          <a:stretch/>
        </p:blipFill>
        <p:spPr>
          <a:xfrm>
            <a:off x="4648200" y="1200151"/>
            <a:ext cx="4038600" cy="312419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370" name="Google Shape;370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Deployment</a:t>
            </a:r>
            <a:endParaRPr/>
          </a:p>
        </p:txBody>
      </p:sp>
      <p:pic>
        <p:nvPicPr>
          <p:cNvPr descr="A screenshot of a computer&#10;&#10;Description automatically generated" id="376" name="Google Shape;376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0719" l="0" r="0" t="5486"/>
          <a:stretch/>
        </p:blipFill>
        <p:spPr>
          <a:xfrm>
            <a:off x="457200" y="1235869"/>
            <a:ext cx="4038600" cy="32408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screen shot of a house&#10;&#10;Description automatically generated" id="377" name="Google Shape;377;p3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2132"/>
          <a:stretch/>
        </p:blipFill>
        <p:spPr>
          <a:xfrm>
            <a:off x="4648200" y="1235869"/>
            <a:ext cx="4038600" cy="308848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379" name="Google Shape;379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85" name="Google Shape;385;p32"/>
          <p:cNvSpPr txBox="1"/>
          <p:nvPr>
            <p:ph idx="1" type="body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Challenges related to data collection, such as incomplete or missing data,inaccuracies in the dataset.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Difficulties in engineering meaningful features from the dataset, especially when dealing with real estate data that may have numerous variables.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Challenge of making the machine learning model's predictions and insights understandable and actionable for stakeholders, including non-technical audiences.</a:t>
            </a:r>
            <a:endParaRPr/>
          </a:p>
        </p:txBody>
      </p:sp>
      <p:sp>
        <p:nvSpPr>
          <p:cNvPr id="386" name="Google Shape;386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387" name="Google Shape;387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/>
          <p:nvPr>
            <p:ph type="title"/>
          </p:nvPr>
        </p:nvSpPr>
        <p:spPr>
          <a:xfrm>
            <a:off x="457200" y="2"/>
            <a:ext cx="8229600" cy="548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Learnings</a:t>
            </a:r>
            <a:endParaRPr/>
          </a:p>
        </p:txBody>
      </p:sp>
      <p:sp>
        <p:nvSpPr>
          <p:cNvPr id="393" name="Google Shape;393;p33"/>
          <p:cNvSpPr txBox="1"/>
          <p:nvPr>
            <p:ph idx="1" type="body"/>
          </p:nvPr>
        </p:nvSpPr>
        <p:spPr>
          <a:xfrm>
            <a:off x="457200" y="514350"/>
            <a:ext cx="8229600" cy="4080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Chennai's dynamic real estate market underscores the need for precise house price predictions, aiding informed investment decisions.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Leveraging crucial data sources, such     as location, size, amenities, and historical prices, empowers our predictive model.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Employing a Decision Tree Regression algorithm, we achieve an impressive 87.13% accuracy in house price prediction.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Our project not only demonstrates the power of data-driven predictions but also equips investors to make well-informed choices in Chennai's real estate market.</a:t>
            </a:r>
            <a:endParaRPr/>
          </a:p>
        </p:txBody>
      </p:sp>
      <p:sp>
        <p:nvSpPr>
          <p:cNvPr id="394" name="Google Shape;394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395" name="Google Shape;395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/>
          <p:nvPr>
            <p:ph type="title"/>
          </p:nvPr>
        </p:nvSpPr>
        <p:spPr>
          <a:xfrm>
            <a:off x="457200" y="1"/>
            <a:ext cx="8229600" cy="361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401" name="Google Shape;401;p34"/>
          <p:cNvSpPr txBox="1"/>
          <p:nvPr>
            <p:ph idx="1" type="body"/>
          </p:nvPr>
        </p:nvSpPr>
        <p:spPr>
          <a:xfrm>
            <a:off x="457200" y="361950"/>
            <a:ext cx="8229600" cy="4232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Our project successfully utilizes data and machine learning to predict Chennai house prices with an impressive 87.13% accuracy.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These predictions provide valuable insights for prospective buyers and investors in Chennai's dynamic real estate market.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Understanding the significance of features like location, size, and amenities empowers stakeholders to make informed choices.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work lays the foundation for further improvements and advancements in house price prediction, enhancing decision-making in Chennai's real estate sector.</a:t>
            </a:r>
            <a:endParaRPr/>
          </a:p>
        </p:txBody>
      </p:sp>
      <p:sp>
        <p:nvSpPr>
          <p:cNvPr id="402" name="Google Shape;402;p3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403" name="Google Shape;403;p3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Queries</a:t>
            </a:r>
            <a:endParaRPr/>
          </a:p>
        </p:txBody>
      </p:sp>
      <p:sp>
        <p:nvSpPr>
          <p:cNvPr id="409" name="Google Shape;409;p35"/>
          <p:cNvSpPr txBox="1"/>
          <p:nvPr>
            <p:ph idx="1" type="body"/>
          </p:nvPr>
        </p:nvSpPr>
        <p:spPr>
          <a:xfrm>
            <a:off x="457200" y="1200150"/>
            <a:ext cx="8229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0975" lvl="0" marL="257175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0975" lvl="0" marL="257175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175" lvl="0" marL="257175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175" lvl="0" marL="257175" rtl="0" algn="ctr">
              <a:spcBef>
                <a:spcPts val="2400"/>
              </a:spcBef>
              <a:spcAft>
                <a:spcPts val="0"/>
              </a:spcAft>
              <a:buClr>
                <a:srgbClr val="0000FF"/>
              </a:buClr>
              <a:buSzPts val="8000"/>
              <a:buNone/>
            </a:pPr>
            <a:r>
              <a:rPr lang="en-US" sz="8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/>
          </a:p>
        </p:txBody>
      </p:sp>
      <p:sp>
        <p:nvSpPr>
          <p:cNvPr id="410" name="Google Shape;410;p3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411" name="Google Shape;411;p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Exploration 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Dataset have been scraped from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realesate.com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website by using selenium.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Size of the data is 4044 rows ,15 columns.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Features : location, bedrooms, Bathrooms ,area, carpet area, super area, ownership, sale type, age of the property, plot type, floor, Furnishing, Status, Facing, price.</a:t>
            </a:r>
            <a:endParaRPr/>
          </a:p>
          <a:p>
            <a:pPr indent="0" lvl="0" marL="76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</a:t>
            </a:r>
            <a:endParaRPr/>
          </a:p>
        </p:txBody>
      </p:sp>
      <p:sp>
        <p:nvSpPr>
          <p:cNvPr id="121" name="Google Shape;121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Exploration 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Data Scraping</a:t>
            </a:r>
            <a:endParaRPr/>
          </a:p>
        </p:txBody>
      </p:sp>
      <p:sp>
        <p:nvSpPr>
          <p:cNvPr id="129" name="Google Shape;129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130" name="Google Shape;130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omputer program&#10;&#10;Description automatically generated" id="131" name="Google Shape;131;p5"/>
          <p:cNvPicPr preferRelativeResize="0"/>
          <p:nvPr/>
        </p:nvPicPr>
        <p:blipFill rotWithShape="1">
          <a:blip r:embed="rId3">
            <a:alphaModFix/>
          </a:blip>
          <a:srcRect b="1990" l="18333" r="39999" t="18889"/>
          <a:stretch/>
        </p:blipFill>
        <p:spPr>
          <a:xfrm>
            <a:off x="795453" y="1620151"/>
            <a:ext cx="3810000" cy="2780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computer&#10;&#10;Description automatically generated" id="132" name="Google Shape;132;p5"/>
          <p:cNvPicPr preferRelativeResize="0"/>
          <p:nvPr/>
        </p:nvPicPr>
        <p:blipFill rotWithShape="1">
          <a:blip r:embed="rId4">
            <a:alphaModFix/>
          </a:blip>
          <a:srcRect b="0" l="19167" r="42500" t="10670"/>
          <a:stretch/>
        </p:blipFill>
        <p:spPr>
          <a:xfrm>
            <a:off x="4800600" y="1620151"/>
            <a:ext cx="3518210" cy="278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Exploration 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/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140" name="Google Shape;140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omputer&#10;&#10;Description automatically generated"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15000" r="0" t="21852"/>
          <a:stretch/>
        </p:blipFill>
        <p:spPr>
          <a:xfrm>
            <a:off x="838200" y="1595554"/>
            <a:ext cx="7772400" cy="2728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Exploration </a:t>
            </a:r>
            <a:endParaRPr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Initial statistics :</a:t>
            </a:r>
            <a:endParaRPr/>
          </a:p>
          <a:p>
            <a:pPr indent="-130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omputer&#10;&#10;Description automatically generated" id="150" name="Google Shape;150;p7"/>
          <p:cNvPicPr preferRelativeResize="0"/>
          <p:nvPr/>
        </p:nvPicPr>
        <p:blipFill rotWithShape="1">
          <a:blip r:embed="rId3">
            <a:alphaModFix/>
          </a:blip>
          <a:srcRect b="17408" l="23333" r="45000" t="29259"/>
          <a:stretch/>
        </p:blipFill>
        <p:spPr>
          <a:xfrm>
            <a:off x="762000" y="1581149"/>
            <a:ext cx="2895600" cy="30134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51" name="Google Shape;151;p7"/>
          <p:cNvPicPr preferRelativeResize="0"/>
          <p:nvPr/>
        </p:nvPicPr>
        <p:blipFill rotWithShape="1">
          <a:blip r:embed="rId4">
            <a:alphaModFix/>
          </a:blip>
          <a:srcRect b="26295" l="23333" r="33334" t="32223"/>
          <a:stretch/>
        </p:blipFill>
        <p:spPr>
          <a:xfrm>
            <a:off x="4163122" y="971550"/>
            <a:ext cx="3456878" cy="15966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52" name="Google Shape;152;p7"/>
          <p:cNvPicPr preferRelativeResize="0"/>
          <p:nvPr/>
        </p:nvPicPr>
        <p:blipFill rotWithShape="1">
          <a:blip r:embed="rId5">
            <a:alphaModFix/>
          </a:blip>
          <a:srcRect b="30741" l="23333" r="45833" t="29259"/>
          <a:stretch/>
        </p:blipFill>
        <p:spPr>
          <a:xfrm>
            <a:off x="4163122" y="2705101"/>
            <a:ext cx="3609278" cy="1596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457200" y="205979"/>
            <a:ext cx="7086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8" name="Google Shape;158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159" name="Google Shape;159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Cleaning the column location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screenshot of a computer&#10;&#10;Description automatically generated" id="161" name="Google Shape;161;p8"/>
          <p:cNvPicPr preferRelativeResize="0"/>
          <p:nvPr/>
        </p:nvPicPr>
        <p:blipFill rotWithShape="1">
          <a:blip r:embed="rId3">
            <a:alphaModFix/>
          </a:blip>
          <a:srcRect b="10637" l="22857" r="0" t="21276"/>
          <a:stretch/>
        </p:blipFill>
        <p:spPr>
          <a:xfrm>
            <a:off x="685800" y="1678186"/>
            <a:ext cx="6172200" cy="279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Cleaning the column area.</a:t>
            </a:r>
            <a:endParaRPr/>
          </a:p>
          <a:p>
            <a:pPr indent="-1047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Chennai City House Price Prognostication</a:t>
            </a:r>
            <a:endParaRPr/>
          </a:p>
        </p:txBody>
      </p:sp>
      <p:sp>
        <p:nvSpPr>
          <p:cNvPr id="169" name="Google Shape;169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omputer&#10;&#10;Description automatically generated" id="170" name="Google Shape;170;p9"/>
          <p:cNvPicPr preferRelativeResize="0"/>
          <p:nvPr/>
        </p:nvPicPr>
        <p:blipFill rotWithShape="1">
          <a:blip r:embed="rId3">
            <a:alphaModFix/>
          </a:blip>
          <a:srcRect b="69555" l="23333" r="832" t="24587"/>
          <a:stretch/>
        </p:blipFill>
        <p:spPr>
          <a:xfrm>
            <a:off x="838200" y="1733550"/>
            <a:ext cx="6934200" cy="3012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71" name="Google Shape;171;p9"/>
          <p:cNvPicPr preferRelativeResize="0"/>
          <p:nvPr/>
        </p:nvPicPr>
        <p:blipFill rotWithShape="1">
          <a:blip r:embed="rId4">
            <a:alphaModFix/>
          </a:blip>
          <a:srcRect b="10671" l="23333" r="0" t="57407"/>
          <a:stretch/>
        </p:blipFill>
        <p:spPr>
          <a:xfrm>
            <a:off x="838200" y="2171379"/>
            <a:ext cx="6934200" cy="1641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72" name="Google Shape;172;p9"/>
          <p:cNvPicPr preferRelativeResize="0"/>
          <p:nvPr/>
        </p:nvPicPr>
        <p:blipFill rotWithShape="1">
          <a:blip r:embed="rId5">
            <a:alphaModFix/>
          </a:blip>
          <a:srcRect b="13032" l="22499" r="0" t="81644"/>
          <a:stretch/>
        </p:blipFill>
        <p:spPr>
          <a:xfrm>
            <a:off x="838200" y="3943349"/>
            <a:ext cx="6934200" cy="27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