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heAcf6/ey9mkc8WhdP+HHQ9kbB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701fc899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701fc89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701fc8997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701fc899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701fc8997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701fc89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701fc8997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701fc89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701fc899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701fc899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701fc899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701fc89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701fc899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701fc899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701fc899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701fc89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701fc899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701fc89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701fc899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701fc89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6"/>
          <p:cNvSpPr/>
          <p:nvPr/>
        </p:nvSpPr>
        <p:spPr>
          <a:xfrm>
            <a:off x="0" y="6629400"/>
            <a:ext cx="9144000" cy="228600"/>
          </a:xfrm>
          <a:prstGeom prst="rect">
            <a:avLst/>
          </a:prstGeom>
          <a:solidFill>
            <a:srgbClr val="970303"/>
          </a:solidFill>
          <a:ln cap="flat" cmpd="sng" w="25400">
            <a:solidFill>
              <a:srgbClr val="9703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 name="Google Shape;15;p6"/>
          <p:cNvPicPr preferRelativeResize="0"/>
          <p:nvPr/>
        </p:nvPicPr>
        <p:blipFill rotWithShape="1">
          <a:blip r:embed="rId2">
            <a:alphaModFix/>
          </a:blip>
          <a:srcRect b="0" l="0" r="0" t="0"/>
          <a:stretch/>
        </p:blipFill>
        <p:spPr>
          <a:xfrm>
            <a:off x="7947025" y="5911850"/>
            <a:ext cx="1136650" cy="609600"/>
          </a:xfrm>
          <a:prstGeom prst="rect">
            <a:avLst/>
          </a:prstGeom>
          <a:noFill/>
          <a:ln>
            <a:noFill/>
          </a:ln>
        </p:spPr>
      </p:pic>
      <p:sp>
        <p:nvSpPr>
          <p:cNvPr id="16" name="Google Shape;16;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4"/>
          <p:cNvSpPr/>
          <p:nvPr>
            <p:ph idx="2" type="pic"/>
          </p:nvPr>
        </p:nvSpPr>
        <p:spPr>
          <a:xfrm>
            <a:off x="1792288" y="612775"/>
            <a:ext cx="5486400" cy="4114800"/>
          </a:xfrm>
          <a:prstGeom prst="rect">
            <a:avLst/>
          </a:prstGeom>
          <a:noFill/>
          <a:ln>
            <a:noFill/>
          </a:ln>
        </p:spPr>
      </p:sp>
      <p:sp>
        <p:nvSpPr>
          <p:cNvPr id="68" name="Google Shape;68;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5"/>
          <p:cNvSpPr/>
          <p:nvPr/>
        </p:nvSpPr>
        <p:spPr>
          <a:xfrm>
            <a:off x="0" y="6629400"/>
            <a:ext cx="9144000" cy="228600"/>
          </a:xfrm>
          <a:prstGeom prst="rect">
            <a:avLst/>
          </a:prstGeom>
          <a:solidFill>
            <a:srgbClr val="970303"/>
          </a:solidFill>
          <a:ln cap="flat" cmpd="sng" w="25400">
            <a:solidFill>
              <a:srgbClr val="97030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 name="Google Shape;12;p5"/>
          <p:cNvPicPr preferRelativeResize="0"/>
          <p:nvPr/>
        </p:nvPicPr>
        <p:blipFill rotWithShape="1">
          <a:blip r:embed="rId1">
            <a:alphaModFix/>
          </a:blip>
          <a:srcRect b="0" l="0" r="0" t="0"/>
          <a:stretch/>
        </p:blipFill>
        <p:spPr>
          <a:xfrm>
            <a:off x="7947025" y="5911850"/>
            <a:ext cx="1136650"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853441"/>
            <a:ext cx="7772400" cy="211836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NEXT WORD PREDICTION USING RECURRENT NEURAL NETWORK</a:t>
            </a:r>
            <a:endParaRPr/>
          </a:p>
        </p:txBody>
      </p:sp>
      <p:sp>
        <p:nvSpPr>
          <p:cNvPr id="89" name="Google Shape;89;p1"/>
          <p:cNvSpPr txBox="1"/>
          <p:nvPr>
            <p:ph idx="1" type="subTitle"/>
          </p:nvPr>
        </p:nvSpPr>
        <p:spPr>
          <a:xfrm>
            <a:off x="1371599" y="3886200"/>
            <a:ext cx="7685315"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IN">
                <a:solidFill>
                  <a:schemeClr val="dk1"/>
                </a:solidFill>
                <a:latin typeface="Times New Roman"/>
                <a:ea typeface="Times New Roman"/>
                <a:cs typeface="Times New Roman"/>
                <a:sym typeface="Times New Roman"/>
              </a:rPr>
              <a:t>PRESENTED BY : KARTHI M</a:t>
            </a:r>
            <a:endParaRPr/>
          </a:p>
          <a:p>
            <a:pPr indent="0" lvl="0" marL="0" rtl="0" algn="l">
              <a:spcBef>
                <a:spcPts val="640"/>
              </a:spcBef>
              <a:spcAft>
                <a:spcPts val="0"/>
              </a:spcAft>
              <a:buClr>
                <a:schemeClr val="dk1"/>
              </a:buClr>
              <a:buSzPts val="3200"/>
              <a:buNone/>
            </a:pPr>
            <a:r>
              <a:rPr lang="en-IN">
                <a:solidFill>
                  <a:schemeClr val="dk1"/>
                </a:solidFill>
                <a:latin typeface="Times New Roman"/>
                <a:ea typeface="Times New Roman"/>
                <a:cs typeface="Times New Roman"/>
                <a:sym typeface="Times New Roman"/>
              </a:rPr>
              <a:t>GUIDED BY        : PROF. NIDA PARKER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701fc8997_0_3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DATA ENCODING</a:t>
            </a:r>
            <a:endParaRPr b="1">
              <a:solidFill>
                <a:schemeClr val="accent2"/>
              </a:solidFill>
              <a:latin typeface="Times New Roman"/>
              <a:ea typeface="Times New Roman"/>
              <a:cs typeface="Times New Roman"/>
              <a:sym typeface="Times New Roman"/>
            </a:endParaRPr>
          </a:p>
        </p:txBody>
      </p:sp>
      <p:sp>
        <p:nvSpPr>
          <p:cNvPr id="147" name="Google Shape;147;g2c701fc8997_0_3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48" name="Google Shape;148;g2c701fc8997_0_37"/>
          <p:cNvPicPr preferRelativeResize="0"/>
          <p:nvPr/>
        </p:nvPicPr>
        <p:blipFill rotWithShape="1">
          <a:blip r:embed="rId3">
            <a:alphaModFix/>
          </a:blip>
          <a:srcRect b="6407" l="6413" r="27400" t="27196"/>
          <a:stretch/>
        </p:blipFill>
        <p:spPr>
          <a:xfrm>
            <a:off x="1043050" y="1721450"/>
            <a:ext cx="7455874" cy="3823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c701fc8997_0_4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MODEL BUILDING</a:t>
            </a:r>
            <a:endParaRPr b="1">
              <a:solidFill>
                <a:schemeClr val="accent2"/>
              </a:solidFill>
              <a:latin typeface="Times New Roman"/>
              <a:ea typeface="Times New Roman"/>
              <a:cs typeface="Times New Roman"/>
              <a:sym typeface="Times New Roman"/>
            </a:endParaRPr>
          </a:p>
        </p:txBody>
      </p:sp>
      <p:sp>
        <p:nvSpPr>
          <p:cNvPr id="154" name="Google Shape;154;g2c701fc8997_0_4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55" name="Google Shape;155;g2c701fc8997_0_43"/>
          <p:cNvPicPr preferRelativeResize="0"/>
          <p:nvPr/>
        </p:nvPicPr>
        <p:blipFill rotWithShape="1">
          <a:blip r:embed="rId3">
            <a:alphaModFix/>
          </a:blip>
          <a:srcRect b="0" l="6408" r="2954" t="24465"/>
          <a:stretch/>
        </p:blipFill>
        <p:spPr>
          <a:xfrm>
            <a:off x="558075" y="1486475"/>
            <a:ext cx="8287901" cy="3885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c701fc8997_0_4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SEQUENCE GENERATION</a:t>
            </a:r>
            <a:endParaRPr b="1">
              <a:solidFill>
                <a:schemeClr val="accent2"/>
              </a:solidFill>
              <a:latin typeface="Times New Roman"/>
              <a:ea typeface="Times New Roman"/>
              <a:cs typeface="Times New Roman"/>
              <a:sym typeface="Times New Roman"/>
            </a:endParaRPr>
          </a:p>
        </p:txBody>
      </p:sp>
      <p:sp>
        <p:nvSpPr>
          <p:cNvPr id="161" name="Google Shape;161;g2c701fc8997_0_4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62" name="Google Shape;162;g2c701fc8997_0_49"/>
          <p:cNvPicPr preferRelativeResize="0"/>
          <p:nvPr/>
        </p:nvPicPr>
        <p:blipFill rotWithShape="1">
          <a:blip r:embed="rId3">
            <a:alphaModFix/>
          </a:blip>
          <a:srcRect b="1850" l="6709" r="13123" t="25007"/>
          <a:stretch/>
        </p:blipFill>
        <p:spPr>
          <a:xfrm>
            <a:off x="627475" y="1547925"/>
            <a:ext cx="7746499" cy="37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c701fc8997_0_5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EVALUATION</a:t>
            </a:r>
            <a:endParaRPr b="1">
              <a:solidFill>
                <a:schemeClr val="accent2"/>
              </a:solidFill>
              <a:latin typeface="Times New Roman"/>
              <a:ea typeface="Times New Roman"/>
              <a:cs typeface="Times New Roman"/>
              <a:sym typeface="Times New Roman"/>
            </a:endParaRPr>
          </a:p>
        </p:txBody>
      </p:sp>
      <p:sp>
        <p:nvSpPr>
          <p:cNvPr id="168" name="Google Shape;168;g2c701fc8997_0_5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69" name="Google Shape;169;g2c701fc8997_0_55"/>
          <p:cNvPicPr preferRelativeResize="0"/>
          <p:nvPr/>
        </p:nvPicPr>
        <p:blipFill rotWithShape="1">
          <a:blip r:embed="rId3">
            <a:alphaModFix/>
          </a:blip>
          <a:srcRect b="7818" l="6249" r="14044" t="37157"/>
          <a:stretch/>
        </p:blipFill>
        <p:spPr>
          <a:xfrm>
            <a:off x="724375" y="1853800"/>
            <a:ext cx="7288349" cy="283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c701fc8997_0_6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CONCLUSION</a:t>
            </a:r>
            <a:endParaRPr b="1">
              <a:solidFill>
                <a:schemeClr val="accent2"/>
              </a:solidFill>
              <a:latin typeface="Times New Roman"/>
              <a:ea typeface="Times New Roman"/>
              <a:cs typeface="Times New Roman"/>
              <a:sym typeface="Times New Roman"/>
            </a:endParaRPr>
          </a:p>
        </p:txBody>
      </p:sp>
      <p:sp>
        <p:nvSpPr>
          <p:cNvPr id="175" name="Google Shape;175;g2c701fc8997_0_6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406400" lvl="0" marL="457200" rtl="0" algn="l">
              <a:spcBef>
                <a:spcPts val="360"/>
              </a:spcBef>
              <a:spcAft>
                <a:spcPts val="0"/>
              </a:spcAft>
              <a:buSzPts val="2800"/>
              <a:buFont typeface="Times New Roman"/>
              <a:buChar char="•"/>
            </a:pPr>
            <a:r>
              <a:rPr lang="en-IN" sz="2800">
                <a:latin typeface="Times New Roman"/>
                <a:ea typeface="Times New Roman"/>
                <a:cs typeface="Times New Roman"/>
                <a:sym typeface="Times New Roman"/>
              </a:rPr>
              <a:t>Next word prediction employing Recurrent Neural Networks (RNNs) significantly boosts user typing efficiency across digital platforms, marking a notable advancement in text input technologies.</a:t>
            </a:r>
            <a:endParaRPr sz="2800">
              <a:latin typeface="Times New Roman"/>
              <a:ea typeface="Times New Roman"/>
              <a:cs typeface="Times New Roman"/>
              <a:sym typeface="Times New Roman"/>
            </a:endParaRPr>
          </a:p>
          <a:p>
            <a:pPr indent="0" lvl="0" marL="457200" rtl="0" algn="l">
              <a:spcBef>
                <a:spcPts val="360"/>
              </a:spcBef>
              <a:spcAft>
                <a:spcPts val="0"/>
              </a:spcAft>
              <a:buNone/>
            </a:pPr>
            <a:r>
              <a:t/>
            </a:r>
            <a:endParaRPr sz="2800">
              <a:latin typeface="Times New Roman"/>
              <a:ea typeface="Times New Roman"/>
              <a:cs typeface="Times New Roman"/>
              <a:sym typeface="Times New Roman"/>
            </a:endParaRPr>
          </a:p>
          <a:p>
            <a:pPr indent="-406400" lvl="0" marL="457200" rtl="0" algn="l">
              <a:spcBef>
                <a:spcPts val="360"/>
              </a:spcBef>
              <a:spcAft>
                <a:spcPts val="0"/>
              </a:spcAft>
              <a:buSzPts val="2800"/>
              <a:buFont typeface="Times New Roman"/>
              <a:buChar char="•"/>
            </a:pPr>
            <a:r>
              <a:rPr lang="en-IN" sz="2800">
                <a:latin typeface="Times New Roman"/>
                <a:ea typeface="Times New Roman"/>
                <a:cs typeface="Times New Roman"/>
                <a:sym typeface="Times New Roman"/>
              </a:rPr>
              <a:t>The ongoing refinement of machine learning algorithms and the analysis of extensive text datasets promise further improvements in prediction accuracy and context sensitivity, underscoring the importance of continued research in natural language processing.</a:t>
            </a:r>
            <a:endParaRPr sz="2800">
              <a:latin typeface="Times New Roman"/>
              <a:ea typeface="Times New Roman"/>
              <a:cs typeface="Times New Roman"/>
              <a:sym typeface="Times New Roman"/>
            </a:endParaRPr>
          </a:p>
          <a:p>
            <a:pPr indent="0" lvl="0" marL="457200" rtl="0" algn="l">
              <a:spcBef>
                <a:spcPts val="3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c701fc8997_0_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INTRODUCTION</a:t>
            </a:r>
            <a:endParaRPr b="1">
              <a:solidFill>
                <a:schemeClr val="accent2"/>
              </a:solidFill>
              <a:latin typeface="Times New Roman"/>
              <a:ea typeface="Times New Roman"/>
              <a:cs typeface="Times New Roman"/>
              <a:sym typeface="Times New Roman"/>
            </a:endParaRPr>
          </a:p>
        </p:txBody>
      </p:sp>
      <p:sp>
        <p:nvSpPr>
          <p:cNvPr id="95" name="Google Shape;95;g2c701fc8997_0_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406400" lvl="0" marL="457200" rtl="0" algn="l">
              <a:spcBef>
                <a:spcPts val="360"/>
              </a:spcBef>
              <a:spcAft>
                <a:spcPts val="0"/>
              </a:spcAft>
              <a:buSzPts val="2800"/>
              <a:buFont typeface="Times New Roman"/>
              <a:buChar char="•"/>
            </a:pPr>
            <a:r>
              <a:rPr lang="en-IN" sz="2800">
                <a:latin typeface="Times New Roman"/>
                <a:ea typeface="Times New Roman"/>
                <a:cs typeface="Times New Roman"/>
                <a:sym typeface="Times New Roman"/>
              </a:rPr>
              <a:t>Next word prediction with Recurrent Neural Networks (RNNs) enhances typing efficiency by suggesting probable words based on preceding text.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This technology is pivotal in improving user experience across digital platforms like messaging apps and search engines.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By analyzing large text datasets, RNNs learn language patterns to offer accurate and contextually relevant predictions, facilitating seamless text input for users.</a:t>
            </a:r>
            <a:endParaRPr sz="2800">
              <a:latin typeface="Times New Roman"/>
              <a:ea typeface="Times New Roman"/>
              <a:cs typeface="Times New Roman"/>
              <a:sym typeface="Times New Roman"/>
            </a:endParaRPr>
          </a:p>
          <a:p>
            <a:pPr indent="0" lvl="0" marL="457200" rtl="0" algn="l">
              <a:spcBef>
                <a:spcPts val="3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PROBLEM STATEMENT</a:t>
            </a:r>
            <a:endParaRPr/>
          </a:p>
        </p:txBody>
      </p:sp>
      <p:sp>
        <p:nvSpPr>
          <p:cNvPr id="101" name="Google Shape;10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06400" lvl="0" marL="342900" rtl="0" algn="l">
              <a:spcBef>
                <a:spcPts val="0"/>
              </a:spcBef>
              <a:spcAft>
                <a:spcPts val="0"/>
              </a:spcAft>
              <a:buSzPts val="2800"/>
              <a:buChar char="•"/>
            </a:pPr>
            <a:r>
              <a:rPr lang="en-IN" sz="2800">
                <a:latin typeface="Times New Roman"/>
                <a:ea typeface="Times New Roman"/>
                <a:cs typeface="Times New Roman"/>
                <a:sym typeface="Times New Roman"/>
              </a:rPr>
              <a:t>Develop a next word prediction system leveraging Recurrent Neural Networks (RNNs) to enhance user typing efficiency across digital platforms.</a:t>
            </a:r>
            <a:endParaRPr sz="2800">
              <a:latin typeface="Times New Roman"/>
              <a:ea typeface="Times New Roman"/>
              <a:cs typeface="Times New Roman"/>
              <a:sym typeface="Times New Roman"/>
            </a:endParaRPr>
          </a:p>
          <a:p>
            <a:pPr indent="0" lvl="0" marL="342900" rtl="0" algn="l">
              <a:spcBef>
                <a:spcPts val="0"/>
              </a:spcBef>
              <a:spcAft>
                <a:spcPts val="0"/>
              </a:spcAft>
              <a:buNone/>
            </a:pPr>
            <a:r>
              <a:t/>
            </a:r>
            <a:endParaRPr sz="2800">
              <a:latin typeface="Times New Roman"/>
              <a:ea typeface="Times New Roman"/>
              <a:cs typeface="Times New Roman"/>
              <a:sym typeface="Times New Roman"/>
            </a:endParaRPr>
          </a:p>
          <a:p>
            <a:pPr indent="-406400" lvl="0" marL="342900" rtl="0" algn="l">
              <a:spcBef>
                <a:spcPts val="0"/>
              </a:spcBef>
              <a:spcAft>
                <a:spcPts val="0"/>
              </a:spcAft>
              <a:buSzPts val="2800"/>
              <a:buChar char="•"/>
            </a:pPr>
            <a:r>
              <a:rPr lang="en-IN" sz="2800">
                <a:latin typeface="Times New Roman"/>
                <a:ea typeface="Times New Roman"/>
                <a:cs typeface="Times New Roman"/>
                <a:sym typeface="Times New Roman"/>
              </a:rPr>
              <a:t>Address the need for accurate and contextually relevant predictions by analyzing extensive text datasets and implementing advanced machine learning techniques within the model.</a:t>
            </a:r>
            <a:endParaRPr sz="2800">
              <a:latin typeface="Times New Roman"/>
              <a:ea typeface="Times New Roman"/>
              <a:cs typeface="Times New Roman"/>
              <a:sym typeface="Times New Roman"/>
            </a:endParaRPr>
          </a:p>
          <a:p>
            <a:pPr indent="0" lvl="0" marL="342900" rtl="0" algn="l">
              <a:spcBef>
                <a:spcPts val="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ARCHITECTURE</a:t>
            </a:r>
            <a:endParaRPr/>
          </a:p>
        </p:txBody>
      </p:sp>
      <p:pic>
        <p:nvPicPr>
          <p:cNvPr descr="Chart, box and whisker chart&#10;&#10;Description automatically generated" id="107" name="Google Shape;107;p3"/>
          <p:cNvPicPr preferRelativeResize="0"/>
          <p:nvPr>
            <p:ph idx="1" type="body"/>
          </p:nvPr>
        </p:nvPicPr>
        <p:blipFill rotWithShape="1">
          <a:blip r:embed="rId3">
            <a:alphaModFix/>
          </a:blip>
          <a:srcRect b="0" l="0" r="0" t="0"/>
          <a:stretch/>
        </p:blipFill>
        <p:spPr>
          <a:xfrm>
            <a:off x="464063" y="2098102"/>
            <a:ext cx="8215873" cy="35301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ARTCHITECTURE Contd…</a:t>
            </a:r>
            <a:endParaRPr/>
          </a:p>
        </p:txBody>
      </p:sp>
      <p:pic>
        <p:nvPicPr>
          <p:cNvPr descr="Diagram&#10;&#10;Description automatically generated" id="113" name="Google Shape;113;p4"/>
          <p:cNvPicPr preferRelativeResize="0"/>
          <p:nvPr>
            <p:ph idx="1" type="body"/>
          </p:nvPr>
        </p:nvPicPr>
        <p:blipFill rotWithShape="1">
          <a:blip r:embed="rId3">
            <a:alphaModFix/>
          </a:blip>
          <a:srcRect b="0" l="0" r="0" t="0"/>
          <a:stretch/>
        </p:blipFill>
        <p:spPr>
          <a:xfrm>
            <a:off x="1161097" y="2455817"/>
            <a:ext cx="6624366" cy="2586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c701fc8997_0_1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SOURCE TEXT</a:t>
            </a:r>
            <a:endParaRPr b="1">
              <a:solidFill>
                <a:schemeClr val="accent2"/>
              </a:solidFill>
              <a:latin typeface="Times New Roman"/>
              <a:ea typeface="Times New Roman"/>
              <a:cs typeface="Times New Roman"/>
              <a:sym typeface="Times New Roman"/>
            </a:endParaRPr>
          </a:p>
        </p:txBody>
      </p:sp>
      <p:sp>
        <p:nvSpPr>
          <p:cNvPr id="119" name="Google Shape;119;g2c701fc8997_0_1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20" name="Google Shape;120;g2c701fc8997_0_13"/>
          <p:cNvPicPr preferRelativeResize="0"/>
          <p:nvPr/>
        </p:nvPicPr>
        <p:blipFill rotWithShape="1">
          <a:blip r:embed="rId3">
            <a:alphaModFix/>
          </a:blip>
          <a:srcRect b="29649" l="0" r="0" t="26894"/>
          <a:stretch/>
        </p:blipFill>
        <p:spPr>
          <a:xfrm>
            <a:off x="803350" y="1854250"/>
            <a:ext cx="8229600" cy="255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c701fc8997_0_1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solidFill>
                  <a:schemeClr val="accent2"/>
                </a:solidFill>
                <a:latin typeface="Times New Roman"/>
                <a:ea typeface="Times New Roman"/>
                <a:cs typeface="Times New Roman"/>
                <a:sym typeface="Times New Roman"/>
              </a:rPr>
              <a:t>INTEGER ENCODING</a:t>
            </a:r>
            <a:endParaRPr>
              <a:solidFill>
                <a:schemeClr val="accent2"/>
              </a:solidFill>
              <a:latin typeface="Times New Roman"/>
              <a:ea typeface="Times New Roman"/>
              <a:cs typeface="Times New Roman"/>
              <a:sym typeface="Times New Roman"/>
            </a:endParaRPr>
          </a:p>
        </p:txBody>
      </p:sp>
      <p:sp>
        <p:nvSpPr>
          <p:cNvPr id="126" name="Google Shape;126;g2c701fc8997_0_1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27" name="Google Shape;127;g2c701fc8997_0_19"/>
          <p:cNvPicPr preferRelativeResize="0"/>
          <p:nvPr/>
        </p:nvPicPr>
        <p:blipFill rotWithShape="1">
          <a:blip r:embed="rId3">
            <a:alphaModFix/>
          </a:blip>
          <a:srcRect b="0" l="4111" r="5521" t="26090"/>
          <a:stretch/>
        </p:blipFill>
        <p:spPr>
          <a:xfrm>
            <a:off x="752450" y="1685350"/>
            <a:ext cx="7934352" cy="3801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701fc8997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VOCABULARY SIZE</a:t>
            </a:r>
            <a:endParaRPr b="1">
              <a:solidFill>
                <a:schemeClr val="accent2"/>
              </a:solidFill>
              <a:latin typeface="Times New Roman"/>
              <a:ea typeface="Times New Roman"/>
              <a:cs typeface="Times New Roman"/>
              <a:sym typeface="Times New Roman"/>
            </a:endParaRPr>
          </a:p>
        </p:txBody>
      </p:sp>
      <p:sp>
        <p:nvSpPr>
          <p:cNvPr id="133" name="Google Shape;133;g2c701fc8997_0_2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34" name="Google Shape;134;g2c701fc8997_0_25"/>
          <p:cNvPicPr preferRelativeResize="0"/>
          <p:nvPr/>
        </p:nvPicPr>
        <p:blipFill rotWithShape="1">
          <a:blip r:embed="rId3">
            <a:alphaModFix/>
          </a:blip>
          <a:srcRect b="51510" l="6707" r="0" t="32295"/>
          <a:stretch/>
        </p:blipFill>
        <p:spPr>
          <a:xfrm>
            <a:off x="457200" y="1657575"/>
            <a:ext cx="8530402" cy="124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701fc8997_0_3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chemeClr val="accent2"/>
                </a:solidFill>
                <a:latin typeface="Times New Roman"/>
                <a:ea typeface="Times New Roman"/>
                <a:cs typeface="Times New Roman"/>
                <a:sym typeface="Times New Roman"/>
              </a:rPr>
              <a:t>WORD SEQUENCES</a:t>
            </a:r>
            <a:endParaRPr b="1">
              <a:solidFill>
                <a:schemeClr val="accent2"/>
              </a:solidFill>
              <a:latin typeface="Times New Roman"/>
              <a:ea typeface="Times New Roman"/>
              <a:cs typeface="Times New Roman"/>
              <a:sym typeface="Times New Roman"/>
            </a:endParaRPr>
          </a:p>
        </p:txBody>
      </p:sp>
      <p:sp>
        <p:nvSpPr>
          <p:cNvPr id="140" name="Google Shape;140;g2c701fc8997_0_3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 </a:t>
            </a:r>
            <a:endParaRPr/>
          </a:p>
        </p:txBody>
      </p:sp>
      <p:pic>
        <p:nvPicPr>
          <p:cNvPr id="141" name="Google Shape;141;g2c701fc8997_0_31"/>
          <p:cNvPicPr preferRelativeResize="0"/>
          <p:nvPr/>
        </p:nvPicPr>
        <p:blipFill rotWithShape="1">
          <a:blip r:embed="rId3">
            <a:alphaModFix/>
          </a:blip>
          <a:srcRect b="0" l="6250" r="40600" t="25545"/>
          <a:stretch/>
        </p:blipFill>
        <p:spPr>
          <a:xfrm>
            <a:off x="571975" y="1838050"/>
            <a:ext cx="7732598" cy="4162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2023-04-09T04:13:27Z</dcterms:created>
  <dc:creator>karthi M</dc:creator>
</cp:coreProperties>
</file>