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6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Steganography with Image Encryption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KARTHICK S</a:t>
            </a:r>
          </a:p>
          <a:p>
            <a:r>
              <a:rPr lang="en-US" sz="2000" b="1" dirty="0">
                <a:solidFill>
                  <a:schemeClr val="accent1">
                    <a:lumMod val="75000"/>
                  </a:schemeClr>
                </a:solidFill>
                <a:latin typeface="Arial"/>
                <a:cs typeface="Arial"/>
              </a:rPr>
              <a:t>Student Name : KARTHICK S</a:t>
            </a:r>
          </a:p>
          <a:p>
            <a:r>
              <a:rPr lang="en-US" sz="2000" b="1" dirty="0">
                <a:solidFill>
                  <a:schemeClr val="accent1">
                    <a:lumMod val="75000"/>
                  </a:schemeClr>
                </a:solidFill>
                <a:latin typeface="Arial"/>
                <a:cs typeface="Arial"/>
              </a:rPr>
              <a:t>College Name &amp; Department : SRM Institute of Science and Technology  &amp; MCA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With the increasing need for secure communication, traditional encryption methods are often easily detectable. This project aims to implement a steganography tool that allows users to </a:t>
            </a:r>
            <a:r>
              <a:rPr lang="en-US" sz="3200" b="1" dirty="0"/>
              <a:t>securely hide a message within an image</a:t>
            </a:r>
            <a:r>
              <a:rPr lang="en-US" sz="3200" dirty="0"/>
              <a:t>, ensuring </a:t>
            </a:r>
            <a:r>
              <a:rPr lang="en-US" sz="3200" b="1" dirty="0"/>
              <a:t>covert data transmission</a:t>
            </a:r>
            <a:r>
              <a:rPr lang="en-US" sz="3200" dirty="0"/>
              <a:t>. The message can only be retrieved using a password, adding an additional layer of security.</a:t>
            </a:r>
          </a:p>
          <a:p>
            <a:pPr marL="0" indent="0">
              <a:buNone/>
            </a:pP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0898290E-F25B-B232-1547-BF8778788079}"/>
              </a:ext>
            </a:extLst>
          </p:cNvPr>
          <p:cNvSpPr>
            <a:spLocks noGrp="1" noChangeArrowheads="1"/>
          </p:cNvSpPr>
          <p:nvPr>
            <p:ph idx="1"/>
          </p:nvPr>
        </p:nvSpPr>
        <p:spPr bwMode="auto">
          <a:xfrm>
            <a:off x="441325" y="2530703"/>
            <a:ext cx="113527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Python</a:t>
            </a:r>
            <a:r>
              <a:rPr kumimoji="0" lang="en-US" altLang="en-US" sz="2800" b="0" i="0" u="none" strike="noStrike" cap="none" normalizeH="0" baseline="0" dirty="0">
                <a:ln>
                  <a:noFill/>
                </a:ln>
                <a:solidFill>
                  <a:schemeClr val="tx1"/>
                </a:solidFill>
                <a:effectLst/>
                <a:latin typeface="Arial" panose="020B0604020202020204" pitchFamily="34" charset="0"/>
              </a:rPr>
              <a:t> - Core programming language for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OpenCV (</a:t>
            </a:r>
            <a:r>
              <a:rPr kumimoji="0" lang="en-US" altLang="en-US" sz="2800" b="1" i="0" u="none" strike="noStrike" cap="none" normalizeH="0" baseline="0" dirty="0">
                <a:ln>
                  <a:noFill/>
                </a:ln>
                <a:solidFill>
                  <a:schemeClr val="tx1"/>
                </a:solidFill>
                <a:effectLst/>
                <a:latin typeface="Arial Unicode MS"/>
              </a:rPr>
              <a:t>cv2</a:t>
            </a:r>
            <a:r>
              <a:rPr kumimoji="0" lang="en-US" altLang="en-US" sz="2800" b="1" i="0" u="none" strike="noStrike" cap="none" normalizeH="0" baseline="0" dirty="0">
                <a:ln>
                  <a:noFill/>
                </a:ln>
                <a:solidFill>
                  <a:schemeClr val="tx1"/>
                </a:solidFill>
                <a:effectLst/>
              </a:rPr>
              <a:t>)</a:t>
            </a:r>
            <a:r>
              <a:rPr kumimoji="0" lang="en-US" altLang="en-US" sz="2800" b="0" i="0" u="none" strike="noStrike" cap="none" normalizeH="0" baseline="0" dirty="0">
                <a:ln>
                  <a:noFill/>
                </a:ln>
                <a:solidFill>
                  <a:schemeClr val="tx1"/>
                </a:solidFill>
                <a:effectLst/>
                <a:latin typeface="Arial" panose="020B0604020202020204" pitchFamily="34" charset="0"/>
              </a:rPr>
              <a:t> - Image processing library to manipulate image pixels.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NumPy</a:t>
            </a:r>
            <a:r>
              <a:rPr kumimoji="0" lang="en-US" altLang="en-US" sz="2800" b="0" i="0" u="none" strike="noStrike" cap="none" normalizeH="0" baseline="0" dirty="0">
                <a:ln>
                  <a:noFill/>
                </a:ln>
                <a:solidFill>
                  <a:schemeClr val="tx1"/>
                </a:solidFill>
                <a:effectLst/>
                <a:latin typeface="Arial" panose="020B0604020202020204" pitchFamily="34" charset="0"/>
              </a:rPr>
              <a:t> - Used for efficient numerical operations on image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OS Module</a:t>
            </a:r>
            <a:r>
              <a:rPr kumimoji="0" lang="en-US" altLang="en-US" sz="2800" b="0" i="0" u="none" strike="noStrike" cap="none" normalizeH="0" baseline="0" dirty="0">
                <a:ln>
                  <a:noFill/>
                </a:ln>
                <a:solidFill>
                  <a:schemeClr val="tx1"/>
                </a:solidFill>
                <a:effectLst/>
                <a:latin typeface="Arial" panose="020B0604020202020204" pitchFamily="34" charset="0"/>
              </a:rPr>
              <a:t> - Handles file operations for saving and opening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t>Stealth Mode</a:t>
            </a:r>
            <a:r>
              <a:rPr lang="en-US" sz="2000" dirty="0"/>
              <a:t> - Encrypted images look just like regular images.</a:t>
            </a:r>
          </a:p>
          <a:p>
            <a:pPr>
              <a:buFont typeface="Arial" panose="020B0604020202020204" pitchFamily="34" charset="0"/>
              <a:buChar char="•"/>
            </a:pPr>
            <a:r>
              <a:rPr lang="en-US" sz="2000" b="1" dirty="0"/>
              <a:t>Foolproof Security</a:t>
            </a:r>
            <a:r>
              <a:rPr lang="en-US" sz="2000" dirty="0"/>
              <a:t> - Message retrieval is impossible without the correct password.</a:t>
            </a:r>
          </a:p>
          <a:p>
            <a:pPr>
              <a:buFont typeface="Arial" panose="020B0604020202020204" pitchFamily="34" charset="0"/>
              <a:buChar char="•"/>
            </a:pPr>
            <a:r>
              <a:rPr lang="en-US" sz="2000" b="1" dirty="0"/>
              <a:t>No Additional Storage Needed</a:t>
            </a:r>
            <a:r>
              <a:rPr lang="en-US" sz="2000" dirty="0"/>
              <a:t> - Hides messages inside existing images without increasing file size significantly.</a:t>
            </a:r>
          </a:p>
          <a:p>
            <a:pPr>
              <a:buFont typeface="Arial" panose="020B0604020202020204" pitchFamily="34" charset="0"/>
              <a:buChar char="•"/>
            </a:pPr>
            <a:r>
              <a:rPr lang="en-US" sz="2000" b="1" dirty="0"/>
              <a:t>Quick Execution</a:t>
            </a:r>
            <a:r>
              <a:rPr lang="en-US" sz="2000" dirty="0"/>
              <a:t> - Encodes and decodes messages in seconds.</a:t>
            </a:r>
          </a:p>
          <a:p>
            <a:pPr>
              <a:buFont typeface="Arial" panose="020B0604020202020204" pitchFamily="34" charset="0"/>
              <a:buChar char="•"/>
            </a:pPr>
            <a:r>
              <a:rPr lang="en-US" sz="2000" b="1" dirty="0"/>
              <a:t>Easy-to-Use</a:t>
            </a:r>
            <a:r>
              <a:rPr lang="en-US" sz="2000" dirty="0"/>
              <a:t> - Simple command-line interface for effortless encryption and decryption.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b="1" dirty="0"/>
              <a:t>Journalists &amp; Whistleblowers</a:t>
            </a:r>
            <a:r>
              <a:rPr lang="en-US" dirty="0"/>
              <a:t> - Securely transmit confidential information without detection.</a:t>
            </a:r>
          </a:p>
          <a:p>
            <a:pPr>
              <a:buFont typeface="Arial" panose="020B0604020202020204" pitchFamily="34" charset="0"/>
              <a:buChar char="•"/>
            </a:pPr>
            <a:r>
              <a:rPr lang="en-US" b="1" dirty="0"/>
              <a:t>Cybersecurity Professionals</a:t>
            </a:r>
            <a:r>
              <a:rPr lang="en-US" dirty="0"/>
              <a:t> - Demonstrate steganography techniques for security awareness.</a:t>
            </a:r>
          </a:p>
          <a:p>
            <a:pPr>
              <a:buFont typeface="Arial" panose="020B0604020202020204" pitchFamily="34" charset="0"/>
              <a:buChar char="•"/>
            </a:pPr>
            <a:r>
              <a:rPr lang="en-US" b="1" dirty="0"/>
              <a:t>Privacy Enthusiasts</a:t>
            </a:r>
            <a:r>
              <a:rPr lang="en-US" dirty="0"/>
              <a:t> - Protect personal messages from unauthorized access.</a:t>
            </a:r>
          </a:p>
          <a:p>
            <a:pPr>
              <a:buFont typeface="Arial" panose="020B0604020202020204" pitchFamily="34" charset="0"/>
              <a:buChar char="•"/>
            </a:pPr>
            <a:r>
              <a:rPr lang="en-US" b="1" dirty="0"/>
              <a:t>Researchers &amp; Educators</a:t>
            </a:r>
            <a:r>
              <a:rPr lang="en-US" dirty="0"/>
              <a:t> - Use as a learning tool for encryption and steganography concepts.</a:t>
            </a:r>
          </a:p>
          <a:p>
            <a:pPr>
              <a:buFont typeface="Arial" panose="020B0604020202020204" pitchFamily="34" charset="0"/>
              <a:buChar char="•"/>
            </a:pPr>
            <a:r>
              <a:rPr lang="en-US" b="1" dirty="0"/>
              <a:t>Government &amp; Military Personnel</a:t>
            </a:r>
            <a:r>
              <a:rPr lang="en-US" dirty="0"/>
              <a:t> - Covertly transmit classified messages.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4DA66CFE-7A7F-15E1-3478-21D10FBF6022}"/>
              </a:ext>
            </a:extLst>
          </p:cNvPr>
          <p:cNvPicPr>
            <a:picLocks noGrp="1" noChangeAspect="1"/>
          </p:cNvPicPr>
          <p:nvPr>
            <p:ph idx="1"/>
          </p:nvPr>
        </p:nvPicPr>
        <p:blipFill>
          <a:blip r:embed="rId2"/>
          <a:srcRect b="73187"/>
          <a:stretch/>
        </p:blipFill>
        <p:spPr>
          <a:xfrm>
            <a:off x="581192" y="2153518"/>
            <a:ext cx="4132693" cy="2550963"/>
          </a:xfrm>
        </p:spPr>
      </p:pic>
      <p:pic>
        <p:nvPicPr>
          <p:cNvPr id="13" name="Picture 12">
            <a:extLst>
              <a:ext uri="{FF2B5EF4-FFF2-40B4-BE49-F238E27FC236}">
                <a16:creationId xmlns:a16="http://schemas.microsoft.com/office/drawing/2014/main" id="{6B756F2E-4DD4-C96B-D8F1-255FE18B0336}"/>
              </a:ext>
            </a:extLst>
          </p:cNvPr>
          <p:cNvPicPr>
            <a:picLocks noChangeAspect="1"/>
          </p:cNvPicPr>
          <p:nvPr/>
        </p:nvPicPr>
        <p:blipFill>
          <a:blip r:embed="rId2"/>
          <a:srcRect t="37778" b="35439"/>
          <a:stretch/>
        </p:blipFill>
        <p:spPr>
          <a:xfrm>
            <a:off x="4968590" y="1324694"/>
            <a:ext cx="6971198" cy="1836821"/>
          </a:xfrm>
          <a:prstGeom prst="rect">
            <a:avLst/>
          </a:prstGeom>
        </p:spPr>
      </p:pic>
      <p:pic>
        <p:nvPicPr>
          <p:cNvPr id="15" name="Picture 14">
            <a:extLst>
              <a:ext uri="{FF2B5EF4-FFF2-40B4-BE49-F238E27FC236}">
                <a16:creationId xmlns:a16="http://schemas.microsoft.com/office/drawing/2014/main" id="{BB0C7B07-37BF-8E80-0136-4CF59907B280}"/>
              </a:ext>
            </a:extLst>
          </p:cNvPr>
          <p:cNvPicPr>
            <a:picLocks noChangeAspect="1"/>
          </p:cNvPicPr>
          <p:nvPr/>
        </p:nvPicPr>
        <p:blipFill>
          <a:blip r:embed="rId2"/>
          <a:srcRect t="73216"/>
          <a:stretch/>
        </p:blipFill>
        <p:spPr>
          <a:xfrm>
            <a:off x="4968590" y="3818021"/>
            <a:ext cx="6971198" cy="18368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Steganography is a powerful technique that enhances secure communication by embedding messages within images. This project demonstrates a simple yet effective approach to achieving hidden data transmission with password protection. The ability to encode and decode messages within an image while maintaining its integrity makes this method both practical and secure. Whether for privacy, security research, or educational purposes, this tool provides a foundational implementation of modern steganographic techniques.</a:t>
            </a:r>
          </a:p>
          <a:p>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a:p>
            <a:r>
              <a:rPr lang="en-IN" dirty="0"/>
              <a:t>https://github.com/karthi535/stegno.git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370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Calibri</vt:lpstr>
      <vt:lpstr>Calibri Light</vt:lpstr>
      <vt:lpstr>Franklin Gothic Book</vt:lpstr>
      <vt:lpstr>Franklin Gothic Demi</vt:lpstr>
      <vt:lpstr>Wingdings 2</vt:lpstr>
      <vt:lpstr>DividendVTI</vt:lpstr>
      <vt:lpstr>Steganography with Image Encryption</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karthick120403@gmail.com</cp:lastModifiedBy>
  <cp:revision>26</cp:revision>
  <dcterms:created xsi:type="dcterms:W3CDTF">2021-05-26T16:50:10Z</dcterms:created>
  <dcterms:modified xsi:type="dcterms:W3CDTF">2025-02-25T10:23:17Z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