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3B29-10AE-1621-E8AA-E04B0713E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2527B-D081-03D4-E750-9BD29A042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1505-34D4-8F65-10B6-39A68E27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B634F-6686-BC70-3DDB-A619ABF5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92649-71D0-A4BA-B6CF-21A4CE4D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B668-F076-5257-051C-512F1720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8386E-FC32-98F1-9C69-9B45FC938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4A7A7-2698-639A-ED2A-8BAC1F6E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B9B5F-71A2-5B42-E17C-66F84EA7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B8194-3E85-DA1D-5F07-27972F1F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6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74270-8432-EDC9-0965-6916200AA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715AB-41E3-A2D7-4C6B-680BF0B82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5A9A7-31DF-4E60-AD00-1638A2D0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AAD8B-F9F2-BD1B-B9E6-4DD8D1D4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BBDE-5183-A366-F38C-E5678808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92FC-0B8F-6A01-EDE9-D628FD4C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8B7C-F3A4-E09C-89E4-D3653512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B698-C1B7-9D5B-CFAA-41250748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8259-F28B-C9F9-5953-457D8551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597E2-9A31-BEEC-CF57-C20EC711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5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73CB-10D1-CC05-D321-76D96095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D2CA6-574C-23F6-72E6-4869DD1B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25AF8-8D16-AD0A-8F02-8CBE92E2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503C-AFAC-7491-CD77-36D56DF7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DE7CC-BD3D-63D1-801B-E48736F3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622A-D0BA-CC3A-718B-9603EAD2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D536-F194-17DB-1156-88530819C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0AB00-B8E6-70CA-3067-D27E282DF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73336-C37A-A51B-26CC-3A100D14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6105D-7BEA-EA21-F481-0145A845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AE4A8-92EA-EBD4-7DE4-C0509DA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A59B-07B1-3DE4-C9A2-228FDDBB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C6993-5497-A51B-DDA9-A50213282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B8F88-9550-8D9B-2521-86848A49C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3C731-5B11-CFA5-06AD-ADBF73C5D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C4788-AEBC-35AC-2130-EB007C51B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FB37A-160D-11E1-32FE-8E862E98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0E8BD-285E-D5A3-F534-3B30AC64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90987-C904-3AA8-898D-7F3413EF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0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69AF-F0D0-E84A-8AA1-82D39916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FA469-4597-45BB-D8E4-B588BBD3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B7DDA-5CCE-2F3F-174B-3F0FFE16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A82B2-5D81-D098-91F5-FEBC97B9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D6A52-48EE-439F-E03E-FD302C86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D68A0-B0CE-A57A-CBA5-3766A238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AC01D-29BB-A697-CD47-75519009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6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33D6-110A-2B57-6539-4ED685EB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C8044-B3C8-85E6-7A5E-3AE668446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B1C05-EF76-0994-EB7E-DE49F5E7A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081BF-0646-E5A7-990C-C3A00011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14587-0266-8D14-0BBA-B571E945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F12C1-ACF0-DE36-50F9-CBB44AF7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7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5005-9C31-D7CF-36BB-BE2D4B0B7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A00CE-1747-8695-88E7-F2193E8C0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A4092-0797-688F-AF57-D255BF98F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3B831-5E7C-BF43-E4B6-F90DB4D0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382-5163-4054-8223-F4A71437B67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D04AE-4E40-7ACB-63D1-3E018753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E628E-DDBA-B2D5-43D1-3F359B16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C974F-DACE-63C3-A8DA-13847751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A72BC-B81E-B822-FA20-9BB1C4EB3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BF969-B77B-43B7-9ED1-D89647B47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38382-5163-4054-8223-F4A71437B679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96812-3244-6F80-AA47-0909CD16E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D090F-B8C0-03F6-EB43-0794581C1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958B8-CB65-48CB-9947-FA277E12A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7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E8864D-53E0-B7EE-FA38-8D367FF232B3}"/>
              </a:ext>
            </a:extLst>
          </p:cNvPr>
          <p:cNvSpPr/>
          <p:nvPr/>
        </p:nvSpPr>
        <p:spPr>
          <a:xfrm>
            <a:off x="0" y="2534657"/>
            <a:ext cx="12191999" cy="1925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b="1" i="0" u="sng" strike="noStrike" baseline="0" dirty="0">
                <a:solidFill>
                  <a:schemeClr val="accent2"/>
                </a:solidFill>
              </a:rPr>
              <a:t>INDUSTRIAL HUMAN RESOURCE </a:t>
            </a:r>
            <a:r>
              <a:rPr lang="en-US" sz="2800" b="1" u="sng" dirty="0">
                <a:solidFill>
                  <a:schemeClr val="accent2"/>
                </a:solidFill>
              </a:rPr>
              <a:t>GEO – VISUALIZATION</a:t>
            </a:r>
          </a:p>
          <a:p>
            <a:pPr algn="ctr"/>
            <a:endParaRPr lang="en-US" sz="2800" b="1" u="sng" dirty="0">
              <a:solidFill>
                <a:srgbClr val="FF0000"/>
              </a:solidFill>
            </a:endParaRPr>
          </a:p>
          <a:p>
            <a:pPr algn="ctr"/>
            <a:r>
              <a:rPr lang="en-US" sz="2800" b="1" i="0" dirty="0">
                <a:solidFill>
                  <a:schemeClr val="accent2"/>
                </a:solidFill>
                <a:effectLst/>
              </a:rPr>
              <a:t>PREDICTIVE ANALYSIS AND GEO-VISUALIZATION OF HUMAN RESOURCE DATA</a:t>
            </a:r>
            <a:endParaRPr lang="en-US" sz="2800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081AB-370A-8619-314D-7F61C1A1A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pie chart with text">
            <a:extLst>
              <a:ext uri="{FF2B5EF4-FFF2-40B4-BE49-F238E27FC236}">
                <a16:creationId xmlns:a16="http://schemas.microsoft.com/office/drawing/2014/main" id="{A68EF5EE-8EF0-59CB-7CE2-6C2758526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" y="0"/>
            <a:ext cx="12124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E1E61-61ED-DABA-3CF1-145CA3532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">
            <a:extLst>
              <a:ext uri="{FF2B5EF4-FFF2-40B4-BE49-F238E27FC236}">
                <a16:creationId xmlns:a16="http://schemas.microsoft.com/office/drawing/2014/main" id="{E28F8A07-0793-2256-7626-92B6C266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15" y="98944"/>
            <a:ext cx="7761388" cy="65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62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7D254-F116-4BD2-A47C-899C37370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1B664-DC12-7CB8-2CAD-4126985D3699}"/>
              </a:ext>
            </a:extLst>
          </p:cNvPr>
          <p:cNvSpPr txBox="1"/>
          <p:nvPr/>
        </p:nvSpPr>
        <p:spPr>
          <a:xfrm>
            <a:off x="3004361" y="2045109"/>
            <a:ext cx="6361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9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196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3070E-86C1-3847-5944-915DCC555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D7934B-F444-9646-47D9-24BD06421913}"/>
              </a:ext>
            </a:extLst>
          </p:cNvPr>
          <p:cNvSpPr/>
          <p:nvPr/>
        </p:nvSpPr>
        <p:spPr>
          <a:xfrm>
            <a:off x="593557" y="1604211"/>
            <a:ext cx="11004884" cy="5053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1" i="0" u="none" strike="noStrike" baseline="0" dirty="0">
                <a:solidFill>
                  <a:srgbClr val="FF0000"/>
                </a:solidFill>
                <a:latin typeface="Calibri (Body)"/>
              </a:rPr>
              <a:t>Problem Statement :</a:t>
            </a:r>
          </a:p>
          <a:p>
            <a:pPr algn="l"/>
            <a:endParaRPr lang="en-US" sz="2800" b="1" i="0" u="none" strike="noStrike" baseline="0" dirty="0">
              <a:solidFill>
                <a:srgbClr val="374151"/>
              </a:solidFill>
              <a:latin typeface="Calibri (Body)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"In India, the industrial classification of the workforce is crucial to</a:t>
            </a:r>
          </a:p>
          <a:p>
            <a:pPr algn="l"/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understand labor distribution across sectors“.</a:t>
            </a:r>
          </a:p>
          <a:p>
            <a:pPr algn="l"/>
            <a:endParaRPr lang="en-US" sz="2800" b="1" i="0" u="none" strike="noStrike" baseline="0" dirty="0">
              <a:solidFill>
                <a:srgbClr val="374151"/>
              </a:solidFill>
              <a:latin typeface="Calibri (Body)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"Current data on main and marginal workers is outdated and may</a:t>
            </a:r>
          </a:p>
          <a:p>
            <a:pPr algn="l"/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not reflect the current state of the workforce“.</a:t>
            </a:r>
          </a:p>
          <a:p>
            <a:pPr algn="l"/>
            <a:endParaRPr lang="en-US" sz="2800" b="1" i="0" u="none" strike="noStrike" baseline="0" dirty="0">
              <a:solidFill>
                <a:srgbClr val="374151"/>
              </a:solidFill>
              <a:latin typeface="Calibri (Body)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"The aim of this study is to provide accurate data for policy making</a:t>
            </a:r>
          </a:p>
          <a:p>
            <a:pPr algn="l"/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and employment planning“.</a:t>
            </a:r>
            <a:endParaRPr lang="en-US" sz="2800" b="1" dirty="0">
              <a:latin typeface="Calibri (Body)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8272A-2E51-3197-6FD1-FEC62B1415D4}"/>
              </a:ext>
            </a:extLst>
          </p:cNvPr>
          <p:cNvSpPr/>
          <p:nvPr/>
        </p:nvSpPr>
        <p:spPr>
          <a:xfrm>
            <a:off x="0" y="0"/>
            <a:ext cx="12191999" cy="14277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200" b="1" i="0" u="sng" strike="noStrike" baseline="0" dirty="0">
                <a:solidFill>
                  <a:schemeClr val="accent2"/>
                </a:solidFill>
                <a:latin typeface="Calibri (Body)"/>
              </a:rPr>
              <a:t>INTRO</a:t>
            </a:r>
            <a:endParaRPr lang="en-US" sz="3200" b="1" u="sng" dirty="0">
              <a:solidFill>
                <a:schemeClr val="accent2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5115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15D75-98D6-3E04-32CE-2C51F5AAA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07B4B3-1A28-27CB-5D75-8DBA64060C94}"/>
              </a:ext>
            </a:extLst>
          </p:cNvPr>
          <p:cNvSpPr/>
          <p:nvPr/>
        </p:nvSpPr>
        <p:spPr>
          <a:xfrm>
            <a:off x="593557" y="1604211"/>
            <a:ext cx="11004884" cy="5053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1" i="0" u="none" strike="noStrike" baseline="0" dirty="0">
                <a:solidFill>
                  <a:srgbClr val="FF0000"/>
                </a:solidFill>
                <a:latin typeface="Calibri (Body)"/>
              </a:rPr>
              <a:t>Objective : </a:t>
            </a:r>
          </a:p>
          <a:p>
            <a:pPr algn="l"/>
            <a:r>
              <a:rPr lang="en-US" sz="2800" b="1" dirty="0">
                <a:solidFill>
                  <a:srgbClr val="374151"/>
                </a:solidFill>
                <a:latin typeface="Calibri (Body)"/>
              </a:rPr>
              <a:t>		“</a:t>
            </a:r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Update industrial classification of main and marginal</a:t>
            </a:r>
          </a:p>
          <a:p>
            <a:pPr algn="l"/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workers based on sex and section, division, and class”.</a:t>
            </a:r>
          </a:p>
          <a:p>
            <a:pPr algn="l"/>
            <a:endParaRPr lang="en-US" sz="2800" b="1" dirty="0">
              <a:solidFill>
                <a:srgbClr val="374151"/>
              </a:solidFill>
              <a:latin typeface="Calibri (Body)"/>
            </a:endParaRPr>
          </a:p>
          <a:p>
            <a:pPr algn="l"/>
            <a:endParaRPr lang="en-US" sz="2800" b="1" dirty="0">
              <a:solidFill>
                <a:srgbClr val="374151"/>
              </a:solidFill>
              <a:latin typeface="Calibri (Body)"/>
            </a:endParaRPr>
          </a:p>
          <a:p>
            <a:pPr algn="l"/>
            <a:r>
              <a:rPr lang="en-US" sz="2800" b="1" i="0" u="none" strike="noStrike" baseline="0" dirty="0">
                <a:solidFill>
                  <a:srgbClr val="FF0000"/>
                </a:solidFill>
                <a:latin typeface="Calibri (Body)"/>
              </a:rPr>
              <a:t>Significance: </a:t>
            </a:r>
          </a:p>
          <a:p>
            <a:pPr algn="l"/>
            <a:r>
              <a:rPr lang="en-US" sz="2800" b="1" dirty="0">
                <a:solidFill>
                  <a:srgbClr val="374151"/>
                </a:solidFill>
                <a:latin typeface="Calibri (Body)"/>
              </a:rPr>
              <a:t>		</a:t>
            </a:r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“Accurate data on workforce classification</a:t>
            </a:r>
          </a:p>
          <a:p>
            <a:pPr algn="l"/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helps in making informed policy decisions and employment</a:t>
            </a:r>
          </a:p>
          <a:p>
            <a:pPr algn="l"/>
            <a:r>
              <a:rPr lang="en-US" sz="2800" b="1" i="0" u="none" strike="noStrike" baseline="0" dirty="0">
                <a:solidFill>
                  <a:srgbClr val="374151"/>
                </a:solidFill>
                <a:latin typeface="Calibri (Body)"/>
              </a:rPr>
              <a:t>planning“.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72B9A1-3E19-7196-D4C7-4F63A3D88CBE}"/>
              </a:ext>
            </a:extLst>
          </p:cNvPr>
          <p:cNvSpPr/>
          <p:nvPr/>
        </p:nvSpPr>
        <p:spPr>
          <a:xfrm>
            <a:off x="0" y="0"/>
            <a:ext cx="12191999" cy="14277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200" b="1" i="0" u="sng" strike="noStrike" baseline="0" dirty="0">
                <a:solidFill>
                  <a:schemeClr val="accent2"/>
                </a:solidFill>
                <a:latin typeface="Calibri (Body)"/>
              </a:rPr>
              <a:t>OBJECTIVE</a:t>
            </a:r>
            <a:endParaRPr lang="en-US" sz="3200" b="1" u="sng" dirty="0">
              <a:solidFill>
                <a:schemeClr val="accent2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36398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A36B-24AC-0816-387E-6853EC0B3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35E05D-5BB6-FE35-0F59-22A84E162CBB}"/>
              </a:ext>
            </a:extLst>
          </p:cNvPr>
          <p:cNvSpPr/>
          <p:nvPr/>
        </p:nvSpPr>
        <p:spPr>
          <a:xfrm>
            <a:off x="0" y="0"/>
            <a:ext cx="12191999" cy="14277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200" b="1" i="0" u="sng" strike="noStrike" baseline="0" dirty="0">
                <a:solidFill>
                  <a:schemeClr val="accent2"/>
                </a:solidFill>
                <a:latin typeface="Calibri (Body)"/>
              </a:rPr>
              <a:t>TOOLS</a:t>
            </a:r>
            <a:endParaRPr lang="en-US" sz="3200" b="1" u="sng" dirty="0">
              <a:solidFill>
                <a:schemeClr val="accent2"/>
              </a:solidFill>
              <a:latin typeface="Calibri (Body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130A55-A372-0476-ADE1-D0ACB5BEA77D}"/>
              </a:ext>
            </a:extLst>
          </p:cNvPr>
          <p:cNvSpPr/>
          <p:nvPr/>
        </p:nvSpPr>
        <p:spPr>
          <a:xfrm>
            <a:off x="593557" y="1604211"/>
            <a:ext cx="11004884" cy="5053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1" i="0" dirty="0">
                <a:solidFill>
                  <a:srgbClr val="FF0000"/>
                </a:solidFill>
                <a:effectLst/>
                <a:latin typeface="Calibri (Body)"/>
              </a:rPr>
              <a:t>Technologies and Tools: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D0D0D"/>
              </a:solidFill>
              <a:latin typeface="Calibri (Body)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Python as the programming language.</a:t>
            </a:r>
          </a:p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i="0" dirty="0" err="1">
                <a:solidFill>
                  <a:srgbClr val="0D0D0D"/>
                </a:solidFill>
                <a:effectLst/>
                <a:latin typeface="Calibri (Body)"/>
              </a:rPr>
              <a:t>Streamlit</a:t>
            </a: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 for web application.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Pandas for data manipulation.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Matplotlib and Folium for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378337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95F90-122D-BAA0-4FA1-55FD75293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18C975-018F-E6C7-0E51-4D8C26F3FADF}"/>
              </a:ext>
            </a:extLst>
          </p:cNvPr>
          <p:cNvSpPr/>
          <p:nvPr/>
        </p:nvSpPr>
        <p:spPr>
          <a:xfrm>
            <a:off x="0" y="0"/>
            <a:ext cx="12191999" cy="14277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200" b="1" i="0" u="sng" strike="noStrike" baseline="0" dirty="0">
                <a:solidFill>
                  <a:schemeClr val="accent2"/>
                </a:solidFill>
                <a:latin typeface="Calibri (Body)"/>
              </a:rPr>
              <a:t>APPROACH</a:t>
            </a:r>
            <a:endParaRPr lang="en-US" sz="3200" b="1" u="sng" dirty="0">
              <a:solidFill>
                <a:schemeClr val="accent2"/>
              </a:solidFill>
              <a:latin typeface="Calibri (Body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C0BB4E-A0AF-8ABF-C9EF-17074913BA0B}"/>
              </a:ext>
            </a:extLst>
          </p:cNvPr>
          <p:cNvSpPr/>
          <p:nvPr/>
        </p:nvSpPr>
        <p:spPr>
          <a:xfrm>
            <a:off x="593557" y="1604211"/>
            <a:ext cx="11004884" cy="5053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1" i="0" dirty="0">
                <a:solidFill>
                  <a:srgbClr val="FF0000"/>
                </a:solidFill>
                <a:effectLst/>
                <a:latin typeface="Calibri (Body)"/>
              </a:rPr>
              <a:t>Project Workflow :</a:t>
            </a:r>
          </a:p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Data Loading: Use of Pandas to load human resource data from CSV.</a:t>
            </a:r>
          </a:p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Preprocessing: Clean and preprocess data, including splitting column.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Data Exploration: Explore data using St for user-friendly interaction.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Geo-Visualization: Utilize Folium to create an interactive map for human resource distribution.</a:t>
            </a:r>
          </a:p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0088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E0694-1499-861A-5F42-C236FA25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72EC2F-81AE-6848-20F0-9935CDA0A396}"/>
              </a:ext>
            </a:extLst>
          </p:cNvPr>
          <p:cNvSpPr/>
          <p:nvPr/>
        </p:nvSpPr>
        <p:spPr>
          <a:xfrm>
            <a:off x="0" y="0"/>
            <a:ext cx="12191999" cy="14277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200" b="1" i="0" dirty="0">
                <a:solidFill>
                  <a:schemeClr val="accent2"/>
                </a:solidFill>
                <a:effectLst/>
                <a:latin typeface="Söhne"/>
              </a:rPr>
              <a:t>EDA  - EXPLORATORY DATA ANALYSIS</a:t>
            </a:r>
            <a:endParaRPr lang="en-US" sz="3200" b="1" u="sng" dirty="0">
              <a:solidFill>
                <a:schemeClr val="accent2"/>
              </a:solidFill>
              <a:latin typeface="Calibri (Body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4D30E1-088A-05DF-9A30-B88F69D5A9C3}"/>
              </a:ext>
            </a:extLst>
          </p:cNvPr>
          <p:cNvSpPr/>
          <p:nvPr/>
        </p:nvSpPr>
        <p:spPr>
          <a:xfrm>
            <a:off x="593557" y="1604211"/>
            <a:ext cx="11004884" cy="5053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800" b="1" i="0" dirty="0">
                <a:solidFill>
                  <a:srgbClr val="FF0000"/>
                </a:solidFill>
                <a:effectLst/>
                <a:latin typeface="Calibri (Body)"/>
              </a:rPr>
              <a:t>Key Findings:</a:t>
            </a:r>
          </a:p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Total no of state &amp; district workers(Main &amp; Marginal).</a:t>
            </a:r>
          </a:p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Distribution of workers in rural, main and urban areas.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Male female ratios among workers.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Visualization of marginal workers in rural and urban areas.</a:t>
            </a:r>
          </a:p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6996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97F24C-D0F5-8FB5-FC95-F4A4F3687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2683F9-F581-836B-578A-AE4E5723F0E8}"/>
              </a:ext>
            </a:extLst>
          </p:cNvPr>
          <p:cNvSpPr/>
          <p:nvPr/>
        </p:nvSpPr>
        <p:spPr>
          <a:xfrm>
            <a:off x="0" y="0"/>
            <a:ext cx="12191999" cy="14277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200" b="1" i="0" dirty="0">
                <a:solidFill>
                  <a:schemeClr val="accent2"/>
                </a:solidFill>
                <a:effectLst/>
                <a:latin typeface="Söhne"/>
              </a:rPr>
              <a:t>NLP ANALYSIS</a:t>
            </a:r>
            <a:endParaRPr lang="en-US" sz="3200" b="1" u="sng" dirty="0">
              <a:solidFill>
                <a:schemeClr val="accent2"/>
              </a:solidFill>
              <a:latin typeface="Calibri (Body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188D87-DF82-33CA-184B-2C2FBB78C804}"/>
              </a:ext>
            </a:extLst>
          </p:cNvPr>
          <p:cNvSpPr/>
          <p:nvPr/>
        </p:nvSpPr>
        <p:spPr>
          <a:xfrm>
            <a:off x="593557" y="1604211"/>
            <a:ext cx="11004884" cy="5053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Main workers Marginal workers different and Rural and Urban workers.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800" b="1" dirty="0">
              <a:solidFill>
                <a:srgbClr val="0D0D0D"/>
              </a:solidFill>
              <a:latin typeface="Calibri (Body)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Calibri (Body)"/>
              </a:rPr>
              <a:t>Various NIC Name sectors.</a:t>
            </a:r>
          </a:p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5382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ECE67E-929D-014E-5DE0-7C8170447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with different colored squares">
            <a:extLst>
              <a:ext uri="{FF2B5EF4-FFF2-40B4-BE49-F238E27FC236}">
                <a16:creationId xmlns:a16="http://schemas.microsoft.com/office/drawing/2014/main" id="{7027EFEE-8942-E89E-D3D9-299A8910E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" y="0"/>
            <a:ext cx="12124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4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DE843-5024-8923-A9D4-D9E075552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lorful pie chart with text">
            <a:extLst>
              <a:ext uri="{FF2B5EF4-FFF2-40B4-BE49-F238E27FC236}">
                <a16:creationId xmlns:a16="http://schemas.microsoft.com/office/drawing/2014/main" id="{85ACC619-2C66-11EF-EFD1-B3A4B2B51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9" y="0"/>
            <a:ext cx="12124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9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270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 (Body)</vt:lpstr>
      <vt:lpstr>Söhne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prabhusabharish78@gmail.com</dc:creator>
  <cp:lastModifiedBy>K331</cp:lastModifiedBy>
  <cp:revision>6</cp:revision>
  <dcterms:created xsi:type="dcterms:W3CDTF">2024-02-16T07:04:06Z</dcterms:created>
  <dcterms:modified xsi:type="dcterms:W3CDTF">2025-01-24T04:14:05Z</dcterms:modified>
</cp:coreProperties>
</file>