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146847056"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Keystroke_logg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G.KARTHI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Latha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Mathavan</a:t>
            </a:r>
            <a:r>
              <a:rPr lang="en-US" sz="2000" b="1" dirty="0">
                <a:solidFill>
                  <a:schemeClr val="accent1">
                    <a:lumMod val="75000"/>
                  </a:schemeClr>
                </a:solidFill>
                <a:latin typeface="Arial"/>
                <a:cs typeface="Arial"/>
              </a:rPr>
              <a:t> Engineering </a:t>
            </a:r>
            <a:r>
              <a:rPr lang="en-US" sz="2000" b="1" dirty="0" err="1">
                <a:solidFill>
                  <a:schemeClr val="accent1">
                    <a:lumMod val="75000"/>
                  </a:schemeClr>
                </a:solidFill>
                <a:latin typeface="Arial"/>
                <a:cs typeface="Arial"/>
              </a:rPr>
              <a:t>college,Madurai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III </a:t>
            </a:r>
            <a:r>
              <a:rPr lang="en-US" sz="2000" b="1" dirty="0" err="1">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996E-3A51-48FB-BC60-1118C14332AB}"/>
              </a:ext>
            </a:extLst>
          </p:cNvPr>
          <p:cNvSpPr>
            <a:spLocks noGrp="1"/>
          </p:cNvSpPr>
          <p:nvPr>
            <p:ph type="title"/>
          </p:nvPr>
        </p:nvSpPr>
        <p:spPr/>
        <p:txBody>
          <a:bodyPr/>
          <a:lstStyle/>
          <a:p>
            <a:r>
              <a:rPr lang="en-GB" dirty="0"/>
              <a:t>Output files</a:t>
            </a:r>
            <a:endParaRPr lang="en-IN" dirty="0"/>
          </a:p>
        </p:txBody>
      </p:sp>
      <p:pic>
        <p:nvPicPr>
          <p:cNvPr id="5" name="Content Placeholder 4">
            <a:extLst>
              <a:ext uri="{FF2B5EF4-FFF2-40B4-BE49-F238E27FC236}">
                <a16:creationId xmlns:a16="http://schemas.microsoft.com/office/drawing/2014/main" id="{DD678C14-DFCD-47D5-B950-44B3A60E49EB}"/>
              </a:ext>
            </a:extLst>
          </p:cNvPr>
          <p:cNvPicPr>
            <a:picLocks noGrp="1" noChangeAspect="1"/>
          </p:cNvPicPr>
          <p:nvPr>
            <p:ph idx="1"/>
          </p:nvPr>
        </p:nvPicPr>
        <p:blipFill>
          <a:blip r:embed="rId2"/>
          <a:stretch>
            <a:fillRect/>
          </a:stretch>
        </p:blipFill>
        <p:spPr>
          <a:xfrm>
            <a:off x="2401824" y="1946913"/>
            <a:ext cx="6948307" cy="3906516"/>
          </a:xfrm>
        </p:spPr>
      </p:pic>
      <p:sp>
        <p:nvSpPr>
          <p:cNvPr id="6" name="TextBox 5">
            <a:extLst>
              <a:ext uri="{FF2B5EF4-FFF2-40B4-BE49-F238E27FC236}">
                <a16:creationId xmlns:a16="http://schemas.microsoft.com/office/drawing/2014/main" id="{4B0E71A4-A6F2-4772-A14E-B04B525DF327}"/>
              </a:ext>
            </a:extLst>
          </p:cNvPr>
          <p:cNvSpPr txBox="1"/>
          <p:nvPr/>
        </p:nvSpPr>
        <p:spPr>
          <a:xfrm>
            <a:off x="3877056" y="1377696"/>
            <a:ext cx="3889248" cy="365760"/>
          </a:xfrm>
          <a:prstGeom prst="rect">
            <a:avLst/>
          </a:prstGeom>
          <a:noFill/>
        </p:spPr>
        <p:txBody>
          <a:bodyPr wrap="square" rtlCol="0">
            <a:spAutoFit/>
          </a:bodyPr>
          <a:lstStyle/>
          <a:p>
            <a:r>
              <a:rPr lang="en-GB" dirty="0"/>
              <a:t>json file showing user’s keystroke</a:t>
            </a:r>
            <a:endParaRPr lang="en-IN" dirty="0"/>
          </a:p>
        </p:txBody>
      </p:sp>
    </p:spTree>
    <p:extLst>
      <p:ext uri="{BB962C8B-B14F-4D97-AF65-F5344CB8AC3E}">
        <p14:creationId xmlns:p14="http://schemas.microsoft.com/office/powerpoint/2010/main" val="209633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rgbClr val="0F0F0F"/>
                </a:solidFill>
                <a:ea typeface="+mn-lt"/>
                <a:cs typeface="+mn-lt"/>
              </a:rPr>
              <a:t>A</a:t>
            </a:r>
            <a:r>
              <a:rPr lang="en-IN" sz="2000" dirty="0">
                <a:solidFill>
                  <a:srgbClr val="0F0F0F"/>
                </a:solidFill>
                <a:ea typeface="+mn-lt"/>
                <a:cs typeface="+mn-lt"/>
              </a:rPr>
              <a:t>s a result we got to know about keylogger and how a hacker use it effectively to do a data breach using keylogger by finding our </a:t>
            </a:r>
            <a:r>
              <a:rPr lang="en-IN" sz="2000" dirty="0" err="1">
                <a:solidFill>
                  <a:srgbClr val="0F0F0F"/>
                </a:solidFill>
                <a:ea typeface="+mn-lt"/>
                <a:cs typeface="+mn-lt"/>
              </a:rPr>
              <a:t>keystrokes.Now</a:t>
            </a:r>
            <a:r>
              <a:rPr lang="en-IN" sz="2000" dirty="0">
                <a:solidFill>
                  <a:srgbClr val="0F0F0F"/>
                </a:solidFill>
                <a:ea typeface="+mn-lt"/>
                <a:cs typeface="+mn-lt"/>
              </a:rPr>
              <a:t> we can be aware of it and also we can use it for good purpose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GB" b="1" dirty="0"/>
              <a:t>Parental Control and Monitoring</a:t>
            </a:r>
            <a:r>
              <a:rPr lang="en-GB" dirty="0"/>
              <a:t>: Keyloggers could be used as a tool for parents to monitor their children's online activities, ensuring their safety and protecting them from cyberbullying, online predators, or exposure to inappropriate content.</a:t>
            </a:r>
          </a:p>
          <a:p>
            <a:pPr marL="305435" indent="-305435"/>
            <a:endParaRPr lang="en-GB" dirty="0"/>
          </a:p>
          <a:p>
            <a:pPr marL="305435" indent="-305435"/>
            <a:r>
              <a:rPr lang="en-GB" b="1" dirty="0"/>
              <a:t>Employee Monitoring</a:t>
            </a:r>
            <a:r>
              <a:rPr lang="en-GB" dirty="0"/>
              <a:t>: In a workplace environment, keyloggers could be used by employers to monitor employee activities on company-owned devices to ensure compliance with company policies, prevent data breaches, and enhance productivity.</a:t>
            </a:r>
          </a:p>
          <a:p>
            <a:pPr marL="305435" indent="-305435"/>
            <a:endParaRPr lang="en-GB" dirty="0"/>
          </a:p>
          <a:p>
            <a:pPr marL="305435" indent="-305435"/>
            <a:r>
              <a:rPr lang="en-GB" b="1" dirty="0"/>
              <a:t>User </a:t>
            </a:r>
            <a:r>
              <a:rPr lang="en-GB" b="1" dirty="0" err="1"/>
              <a:t>Behavior</a:t>
            </a:r>
            <a:r>
              <a:rPr lang="en-GB" b="1" dirty="0"/>
              <a:t> Analysis</a:t>
            </a:r>
            <a:r>
              <a:rPr lang="en-GB" dirty="0"/>
              <a:t>: Keyloggers could be integrated into software applications to </a:t>
            </a:r>
            <a:r>
              <a:rPr lang="en-GB" dirty="0" err="1"/>
              <a:t>analyze</a:t>
            </a:r>
            <a:r>
              <a:rPr lang="en-GB" dirty="0"/>
              <a:t> user </a:t>
            </a:r>
            <a:r>
              <a:rPr lang="en-GB" dirty="0" err="1"/>
              <a:t>behavior</a:t>
            </a:r>
            <a:r>
              <a:rPr lang="en-GB" dirty="0"/>
              <a:t> and improve user experience. For example, tracking keystrokes in an educational software to understand how students interact with the system and identify areas for improvement.</a:t>
            </a:r>
          </a:p>
          <a:p>
            <a:pPr marL="305435" indent="-305435"/>
            <a:endParaRPr lang="en-GB"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400" dirty="0">
                <a:hlinkClick r:id="rId2"/>
              </a:rPr>
              <a:t>Wikipedia</a:t>
            </a:r>
            <a:endParaRPr lang="en-GB" sz="2400" dirty="0"/>
          </a:p>
          <a:p>
            <a:pPr marL="305435" indent="-305435"/>
            <a:r>
              <a:rPr lang="en-GB" sz="2400" dirty="0"/>
              <a:t>Listening to the free course offered by naan </a:t>
            </a:r>
            <a:r>
              <a:rPr lang="en-GB" sz="2400" dirty="0" err="1"/>
              <a:t>mudhalvan</a:t>
            </a:r>
            <a:r>
              <a:rPr lang="en-GB" sz="2400" dirty="0"/>
              <a:t>-IBM(</a:t>
            </a:r>
            <a:r>
              <a:rPr lang="en-GB" sz="2400" dirty="0" err="1"/>
              <a:t>skillbuild</a:t>
            </a:r>
            <a:r>
              <a:rPr lang="en-GB" sz="2400" dirty="0"/>
              <a:t>)</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GB"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6" name="TextBox 5">
            <a:extLst>
              <a:ext uri="{FF2B5EF4-FFF2-40B4-BE49-F238E27FC236}">
                <a16:creationId xmlns:a16="http://schemas.microsoft.com/office/drawing/2014/main" id="{BBBBD751-F7A6-41DC-A0CF-90D63E1C1E6B}"/>
              </a:ext>
            </a:extLst>
          </p:cNvPr>
          <p:cNvSpPr txBox="1"/>
          <p:nvPr/>
        </p:nvSpPr>
        <p:spPr>
          <a:xfrm>
            <a:off x="1572768" y="2097024"/>
            <a:ext cx="9290304" cy="2031325"/>
          </a:xfrm>
          <a:prstGeom prst="rect">
            <a:avLst/>
          </a:prstGeom>
          <a:noFill/>
        </p:spPr>
        <p:txBody>
          <a:bodyPr wrap="square" rtlCol="0">
            <a:spAutoFit/>
          </a:bodyPr>
          <a:lstStyle/>
          <a:p>
            <a:pPr algn="just"/>
            <a:r>
              <a:rPr lang="en-GB" dirty="0"/>
              <a:t>Problem Statement: A Keylogger is form of malware or hardware that keep track of your keystrokes as you type in your </a:t>
            </a:r>
            <a:r>
              <a:rPr lang="en-GB" dirty="0" err="1"/>
              <a:t>system.It</a:t>
            </a:r>
            <a:r>
              <a:rPr lang="en-GB" dirty="0"/>
              <a:t> may be Hardware type or Software </a:t>
            </a:r>
            <a:r>
              <a:rPr lang="en-GB" dirty="0" err="1"/>
              <a:t>type.Hardware</a:t>
            </a:r>
            <a:r>
              <a:rPr lang="en-GB" dirty="0"/>
              <a:t> keyloggers are very difficult to implement as you cannot implement without owner’s knowledge</a:t>
            </a:r>
          </a:p>
          <a:p>
            <a:pPr algn="just"/>
            <a:r>
              <a:rPr lang="en-GB" dirty="0"/>
              <a:t>Software keylogger is in the form of coding which track your </a:t>
            </a:r>
            <a:r>
              <a:rPr lang="en-GB" dirty="0" err="1"/>
              <a:t>keystrokes,log</a:t>
            </a:r>
            <a:r>
              <a:rPr lang="en-GB" dirty="0"/>
              <a:t> it and send it to the </a:t>
            </a:r>
            <a:r>
              <a:rPr lang="en-GB" dirty="0" err="1"/>
              <a:t>hacker.In</a:t>
            </a:r>
            <a:r>
              <a:rPr lang="en-GB" dirty="0"/>
              <a:t> todays world protecting our data is important because through our personal data the hacker can gain knowledge and in anyway he can attack </a:t>
            </a:r>
            <a:r>
              <a:rPr lang="en-GB" dirty="0" err="1"/>
              <a:t>us.It</a:t>
            </a:r>
            <a:r>
              <a:rPr lang="en-GB" dirty="0"/>
              <a:t> may be our personal </a:t>
            </a:r>
            <a:r>
              <a:rPr lang="en-GB" dirty="0" err="1"/>
              <a:t>data,OTP,Bank</a:t>
            </a:r>
            <a:r>
              <a:rPr lang="en-GB" dirty="0"/>
              <a:t> information or any other sensible statements.</a:t>
            </a:r>
            <a:endParaRPr lang="en-IN" dirty="0"/>
          </a:p>
        </p:txBody>
      </p:sp>
      <p:sp>
        <p:nvSpPr>
          <p:cNvPr id="9" name="Arrow: Right 8">
            <a:extLst>
              <a:ext uri="{FF2B5EF4-FFF2-40B4-BE49-F238E27FC236}">
                <a16:creationId xmlns:a16="http://schemas.microsoft.com/office/drawing/2014/main" id="{5C575462-DA8C-46A3-A365-CFEA3506E918}"/>
              </a:ext>
            </a:extLst>
          </p:cNvPr>
          <p:cNvSpPr/>
          <p:nvPr/>
        </p:nvSpPr>
        <p:spPr>
          <a:xfrm>
            <a:off x="1402080" y="2279904"/>
            <a:ext cx="170688" cy="10972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a:extLst>
              <a:ext uri="{FF2B5EF4-FFF2-40B4-BE49-F238E27FC236}">
                <a16:creationId xmlns:a16="http://schemas.microsoft.com/office/drawing/2014/main" id="{04BA2060-3820-4EB8-AC7E-6E2497E8240F}"/>
              </a:ext>
            </a:extLst>
          </p:cNvPr>
          <p:cNvSpPr txBox="1"/>
          <p:nvPr/>
        </p:nvSpPr>
        <p:spPr>
          <a:xfrm>
            <a:off x="1060704" y="1670304"/>
            <a:ext cx="9851136" cy="4185761"/>
          </a:xfrm>
          <a:prstGeom prst="rect">
            <a:avLst/>
          </a:prstGeom>
          <a:noFill/>
        </p:spPr>
        <p:txBody>
          <a:bodyPr wrap="square" rtlCol="0">
            <a:spAutoFit/>
          </a:bodyPr>
          <a:lstStyle/>
          <a:p>
            <a:r>
              <a:rPr lang="en-GB" sz="1400" b="0" i="0" dirty="0">
                <a:solidFill>
                  <a:srgbClr val="202122"/>
                </a:solidFill>
                <a:effectLst/>
                <a:latin typeface="Arial" panose="020B0604020202020204" pitchFamily="34"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p>
          <a:p>
            <a:r>
              <a:rPr lang="en-IN" sz="1400" b="1" i="0" dirty="0">
                <a:solidFill>
                  <a:srgbClr val="000000"/>
                </a:solidFill>
                <a:effectLst/>
                <a:latin typeface="Arial" panose="020B0604020202020204" pitchFamily="34" charset="0"/>
              </a:rPr>
              <a:t>Anti-keyloggers: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An </a:t>
            </a:r>
            <a:r>
              <a:rPr lang="en-GB" sz="1400" dirty="0">
                <a:latin typeface="Arial" panose="020B0604020202020204" pitchFamily="34" charset="0"/>
              </a:rPr>
              <a:t>anti-keylogger</a:t>
            </a:r>
            <a:r>
              <a:rPr lang="en-GB" sz="1400" dirty="0">
                <a:solidFill>
                  <a:srgbClr val="3366CC"/>
                </a:solidFill>
                <a:latin typeface="Arial" panose="020B0604020202020204" pitchFamily="34" charset="0"/>
              </a:rPr>
              <a:t> </a:t>
            </a:r>
            <a:r>
              <a:rPr lang="en-GB" sz="1400" b="0" i="0" dirty="0">
                <a:solidFill>
                  <a:srgbClr val="202122"/>
                </a:solidFill>
                <a:effectLst/>
                <a:latin typeface="Arial" panose="020B0604020202020204" pitchFamily="34" charset="0"/>
              </a:rPr>
              <a:t> is a piece of </a:t>
            </a:r>
            <a:r>
              <a:rPr lang="en-GB" sz="1400" b="0" i="0" strike="noStrike" dirty="0">
                <a:effectLst/>
                <a:latin typeface="Arial" panose="020B0604020202020204" pitchFamily="34" charset="0"/>
              </a:rPr>
              <a:t>software</a:t>
            </a:r>
            <a:r>
              <a:rPr lang="en-GB" sz="1400" b="0" i="0" dirty="0">
                <a:solidFill>
                  <a:srgbClr val="202122"/>
                </a:solidFill>
                <a:effectLst/>
                <a:latin typeface="Arial" panose="020B0604020202020204" pitchFamily="34"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Automatic form filler programs:</a:t>
            </a:r>
          </a:p>
          <a:p>
            <a:r>
              <a:rPr lang="en-IN" sz="1400" b="1" dirty="0">
                <a:solidFill>
                  <a:srgbClr val="000000"/>
                </a:solidFill>
                <a:latin typeface="Arial" panose="020B0604020202020204" pitchFamily="34" charset="0"/>
              </a:rPr>
              <a:t>	</a:t>
            </a:r>
            <a:r>
              <a:rPr lang="en-GB" sz="1400" b="0" i="0" dirty="0">
                <a:solidFill>
                  <a:srgbClr val="202122"/>
                </a:solidFill>
                <a:effectLst/>
                <a:latin typeface="Arial" panose="020B0604020202020204" pitchFamily="34" charset="0"/>
              </a:rPr>
              <a:t>Automatic form-filling programs may prevent keylogging by removing the requirement for a user to type personal details and passwords using the keyboard. </a:t>
            </a:r>
            <a:r>
              <a:rPr lang="en-GB" sz="1400" b="0" i="0" dirty="0">
                <a:effectLst/>
                <a:latin typeface="Arial" panose="020B0604020202020204" pitchFamily="34" charset="0"/>
              </a:rPr>
              <a:t>Form</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fillers</a:t>
            </a:r>
            <a:r>
              <a:rPr lang="en-GB" sz="1400" b="0" i="0" dirty="0">
                <a:solidFill>
                  <a:srgbClr val="202122"/>
                </a:solidFill>
                <a:effectLst/>
                <a:latin typeface="Arial" panose="020B0604020202020204" pitchFamily="34" charset="0"/>
              </a:rPr>
              <a:t> are primarily designed for </a:t>
            </a:r>
            <a:r>
              <a:rPr lang="en-GB" sz="1400" b="0" i="0" dirty="0">
                <a:effectLst/>
                <a:latin typeface="Arial" panose="020B0604020202020204" pitchFamily="34" charset="0"/>
              </a:rPr>
              <a:t>web</a:t>
            </a:r>
            <a:r>
              <a:rPr lang="en-GB" sz="1400" b="0" i="0" dirty="0">
                <a:solidFill>
                  <a:srgbClr val="3366CC"/>
                </a:solidFill>
                <a:effectLst/>
                <a:latin typeface="Arial" panose="020B0604020202020204" pitchFamily="34" charset="0"/>
              </a:rPr>
              <a:t> </a:t>
            </a:r>
            <a:r>
              <a:rPr lang="en-GB" sz="1400" b="0" i="0" dirty="0">
                <a:effectLst/>
                <a:latin typeface="Arial" panose="020B0604020202020204" pitchFamily="34" charset="0"/>
              </a:rPr>
              <a:t>browsers</a:t>
            </a:r>
            <a:r>
              <a:rPr lang="en-GB" sz="1400" b="0" i="0" dirty="0">
                <a:solidFill>
                  <a:srgbClr val="202122"/>
                </a:solidFill>
                <a:effectLst/>
                <a:latin typeface="Arial" panose="020B0604020202020204" pitchFamily="34" charset="0"/>
              </a:rPr>
              <a:t> to fill in checkout pages and log users into their accounts. Once the user's account and </a:t>
            </a:r>
            <a:r>
              <a:rPr lang="en-GB" sz="1400" dirty="0">
                <a:latin typeface="Arial" panose="020B0604020202020204" pitchFamily="34" charset="0"/>
              </a:rPr>
              <a:t>credit</a:t>
            </a:r>
            <a:r>
              <a:rPr lang="en-GB" sz="1400" dirty="0">
                <a:solidFill>
                  <a:srgbClr val="3366CC"/>
                </a:solidFill>
                <a:latin typeface="Arial" panose="020B0604020202020204" pitchFamily="34" charset="0"/>
              </a:rPr>
              <a:t> </a:t>
            </a:r>
            <a:r>
              <a:rPr lang="en-GB" sz="1400" dirty="0">
                <a:latin typeface="Arial" panose="020B0604020202020204" pitchFamily="34" charset="0"/>
              </a:rPr>
              <a:t>card</a:t>
            </a:r>
            <a:r>
              <a:rPr lang="en-GB" sz="1400" b="0" i="0" dirty="0">
                <a:solidFill>
                  <a:srgbClr val="202122"/>
                </a:solidFill>
                <a:effectLst/>
                <a:latin typeface="Arial" panose="020B0604020202020204" pitchFamily="34" charset="0"/>
              </a:rPr>
              <a:t> information has been entered into the program, it will be automatically entered into forms without ever using the keyboard or </a:t>
            </a:r>
            <a:r>
              <a:rPr lang="en-GB" sz="1400" b="0" i="0" u="none" strike="noStrike" dirty="0">
                <a:effectLst/>
                <a:latin typeface="Arial" panose="020B0604020202020204" pitchFamily="34" charset="0"/>
              </a:rPr>
              <a:t>clipboard</a:t>
            </a:r>
            <a:r>
              <a:rPr lang="en-GB" sz="1400" b="0" i="0" dirty="0">
                <a:solidFill>
                  <a:srgbClr val="202122"/>
                </a:solidFill>
                <a:effectLst/>
                <a:latin typeface="Arial" panose="020B0604020202020204" pitchFamily="34" charset="0"/>
              </a:rPr>
              <a:t>, thereby reducing the possibility that private data is being recorded.</a:t>
            </a:r>
            <a:endParaRPr lang="en-IN" sz="1400" b="1" i="0" dirty="0">
              <a:solidFill>
                <a:srgbClr val="000000"/>
              </a:solidFill>
              <a:effectLst/>
              <a:latin typeface="Arial" panose="020B0604020202020204" pitchFamily="34" charset="0"/>
            </a:endParaRPr>
          </a:p>
          <a:p>
            <a:r>
              <a:rPr lang="en-IN" sz="1400" b="1" i="0" dirty="0">
                <a:solidFill>
                  <a:srgbClr val="000000"/>
                </a:solidFill>
                <a:effectLst/>
                <a:latin typeface="Arial" panose="020B0604020202020204" pitchFamily="34" charset="0"/>
              </a:rPr>
              <a:t>Speech recognition</a:t>
            </a:r>
          </a:p>
          <a:p>
            <a:r>
              <a:rPr lang="en-IN" sz="1400" dirty="0"/>
              <a:t>	</a:t>
            </a:r>
            <a:r>
              <a:rPr lang="en-GB" sz="1400" b="0" i="0" dirty="0">
                <a:solidFill>
                  <a:srgbClr val="202122"/>
                </a:solidFill>
                <a:effectLst/>
                <a:latin typeface="Arial" panose="020B0604020202020204" pitchFamily="34" charset="0"/>
              </a:rPr>
              <a:t>Similar to on-screen keyboards, </a:t>
            </a:r>
            <a:r>
              <a:rPr lang="en-GB" sz="1400" dirty="0">
                <a:latin typeface="Arial" panose="020B0604020202020204" pitchFamily="34" charset="0"/>
              </a:rPr>
              <a:t>speech-to-text</a:t>
            </a:r>
            <a:r>
              <a:rPr lang="en-GB" sz="1400" dirty="0">
                <a:solidFill>
                  <a:srgbClr val="3366CC"/>
                </a:solidFill>
                <a:latin typeface="Arial" panose="020B0604020202020204" pitchFamily="34" charset="0"/>
              </a:rPr>
              <a:t> </a:t>
            </a:r>
            <a:r>
              <a:rPr lang="en-GB" sz="1400" dirty="0">
                <a:latin typeface="Arial" panose="020B0604020202020204" pitchFamily="34" charset="0"/>
              </a:rPr>
              <a:t>conversion</a:t>
            </a:r>
            <a:r>
              <a:rPr lang="en-GB" sz="1400" b="0" i="0" dirty="0">
                <a:solidFill>
                  <a:srgbClr val="202122"/>
                </a:solidFill>
                <a:effectLst/>
                <a:latin typeface="Arial" panose="020B0604020202020204" pitchFamily="34"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9ADE17B6-A0E5-40F6-848C-7CD64996CA76}"/>
              </a:ext>
            </a:extLst>
          </p:cNvPr>
          <p:cNvSpPr txBox="1"/>
          <p:nvPr/>
        </p:nvSpPr>
        <p:spPr>
          <a:xfrm>
            <a:off x="1414272" y="1597152"/>
            <a:ext cx="9302496" cy="2616101"/>
          </a:xfrm>
          <a:prstGeom prst="rect">
            <a:avLst/>
          </a:prstGeom>
          <a:noFill/>
        </p:spPr>
        <p:txBody>
          <a:bodyPr wrap="square" rtlCol="0">
            <a:spAutoFit/>
          </a:bodyPr>
          <a:lstStyle/>
          <a:p>
            <a:endParaRPr lang="en-GB" dirty="0"/>
          </a:p>
          <a:p>
            <a:r>
              <a:rPr lang="en-GB" sz="2000" dirty="0"/>
              <a:t>In the session we are going to demonstrate keylogger using python and its libraries</a:t>
            </a:r>
          </a:p>
          <a:p>
            <a:endParaRPr lang="en-GB" dirty="0"/>
          </a:p>
          <a:p>
            <a:r>
              <a:rPr lang="en-GB" b="1" dirty="0"/>
              <a:t>System Requirement:</a:t>
            </a:r>
          </a:p>
          <a:p>
            <a:r>
              <a:rPr lang="en-GB" dirty="0"/>
              <a:t>	System with latest python version installed</a:t>
            </a:r>
          </a:p>
          <a:p>
            <a:r>
              <a:rPr lang="en-GB" dirty="0"/>
              <a:t>	Python has  libraries like “</a:t>
            </a:r>
            <a:r>
              <a:rPr lang="en-GB" dirty="0" err="1"/>
              <a:t>pynput</a:t>
            </a:r>
            <a:r>
              <a:rPr lang="en-GB" dirty="0"/>
              <a:t>”, “json”,”</a:t>
            </a:r>
            <a:r>
              <a:rPr lang="en-GB" dirty="0" err="1"/>
              <a:t>tkinter</a:t>
            </a:r>
            <a:r>
              <a:rPr lang="en-GB" dirty="0"/>
              <a:t>” which are useful in implementing 	keylogger</a:t>
            </a:r>
          </a:p>
          <a:p>
            <a:r>
              <a:rPr lang="en-GB" dirty="0"/>
              <a:t>	</a:t>
            </a:r>
          </a:p>
          <a:p>
            <a:r>
              <a:rPr lang="en-GB" dirty="0"/>
              <a:t>	</a:t>
            </a:r>
            <a:endParaRPr lang="en-IN" dirty="0"/>
          </a:p>
        </p:txBody>
      </p:sp>
      <p:sp>
        <p:nvSpPr>
          <p:cNvPr id="8" name="Flowchart: Connector 7">
            <a:extLst>
              <a:ext uri="{FF2B5EF4-FFF2-40B4-BE49-F238E27FC236}">
                <a16:creationId xmlns:a16="http://schemas.microsoft.com/office/drawing/2014/main" id="{44A1302F-6B23-4EAD-B279-A57FFB96BDF5}"/>
              </a:ext>
            </a:extLst>
          </p:cNvPr>
          <p:cNvSpPr/>
          <p:nvPr/>
        </p:nvSpPr>
        <p:spPr>
          <a:xfrm flipH="1">
            <a:off x="2246377" y="2905202"/>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973C5EC3-8487-4623-BA7D-5529E86928A1}"/>
              </a:ext>
            </a:extLst>
          </p:cNvPr>
          <p:cNvSpPr/>
          <p:nvPr/>
        </p:nvSpPr>
        <p:spPr>
          <a:xfrm>
            <a:off x="2246377" y="3194304"/>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8" name="TextBox 7">
            <a:extLst>
              <a:ext uri="{FF2B5EF4-FFF2-40B4-BE49-F238E27FC236}">
                <a16:creationId xmlns:a16="http://schemas.microsoft.com/office/drawing/2014/main" id="{65588F6A-073F-4655-8CBF-5DBB55B69772}"/>
              </a:ext>
            </a:extLst>
          </p:cNvPr>
          <p:cNvSpPr txBox="1"/>
          <p:nvPr/>
        </p:nvSpPr>
        <p:spPr>
          <a:xfrm>
            <a:off x="780288" y="1365504"/>
            <a:ext cx="10363200" cy="3693319"/>
          </a:xfrm>
          <a:prstGeom prst="rect">
            <a:avLst/>
          </a:prstGeom>
          <a:noFill/>
        </p:spPr>
        <p:txBody>
          <a:bodyPr wrap="square" rtlCol="0">
            <a:spAutoFit/>
          </a:bodyPr>
          <a:lstStyle/>
          <a:p>
            <a:pPr marL="305435" indent="-305435"/>
            <a:r>
              <a:rPr lang="en-IN" b="1" dirty="0">
                <a:ea typeface="+mn-lt"/>
                <a:cs typeface="+mn-lt"/>
              </a:rPr>
              <a:t>Algorithm Selection:</a:t>
            </a:r>
            <a:endParaRPr lang="en-IN" dirty="0"/>
          </a:p>
          <a:p>
            <a:pPr marL="629920" lvl="1" indent="-305435">
              <a:buFont typeface="Arial" panose="020B0604020202020204" pitchFamily="34" charset="0"/>
              <a:buChar char="•"/>
            </a:pPr>
            <a:r>
              <a:rPr lang="en-GB" i="0" dirty="0">
                <a:solidFill>
                  <a:srgbClr val="242424"/>
                </a:solidFill>
                <a:effectLst/>
                <a:latin typeface="source-serif-pro"/>
              </a:rPr>
              <a:t>Step 1: Install the Required Library</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2: Importing the Necessary Libraries</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3: Define the Log File</a:t>
            </a:r>
            <a:endParaRPr lang="en-IN" i="0" dirty="0">
              <a:solidFill>
                <a:srgbClr val="242424"/>
              </a:solidFill>
              <a:effectLst/>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4: Create the Key Press Event </a:t>
            </a:r>
            <a:r>
              <a:rPr lang="en-GB" i="0" dirty="0" err="1">
                <a:solidFill>
                  <a:srgbClr val="242424"/>
                </a:solidFill>
                <a:effectLst/>
                <a:latin typeface="source-serif-pro"/>
              </a:rPr>
              <a:t>FunctionStep</a:t>
            </a:r>
            <a:r>
              <a:rPr lang="en-GB" i="0" dirty="0">
                <a:solidFill>
                  <a:srgbClr val="242424"/>
                </a:solidFill>
                <a:effectLst/>
                <a:latin typeface="source-serif-pro"/>
              </a:rPr>
              <a:t> 7: Run the </a:t>
            </a:r>
            <a:r>
              <a:rPr lang="en-GB" i="0" dirty="0" err="1">
                <a:solidFill>
                  <a:srgbClr val="242424"/>
                </a:solidFill>
                <a:effectLst/>
                <a:latin typeface="source-serif-pro"/>
              </a:rPr>
              <a:t>Codee</a:t>
            </a:r>
            <a:endParaRPr lang="en-IN" dirty="0">
              <a:solidFill>
                <a:srgbClr val="242424"/>
              </a:solidFill>
              <a:latin typeface="source-serif-pro"/>
              <a:ea typeface="+mn-lt"/>
              <a:cs typeface="+mn-lt"/>
            </a:endParaRPr>
          </a:p>
          <a:p>
            <a:pPr marL="629920" lvl="1" indent="-305435">
              <a:buFont typeface="Arial" panose="020B0604020202020204" pitchFamily="34" charset="0"/>
              <a:buChar char="•"/>
            </a:pPr>
            <a:r>
              <a:rPr lang="en-GB" i="0" dirty="0">
                <a:solidFill>
                  <a:srgbClr val="242424"/>
                </a:solidFill>
                <a:effectLst/>
                <a:latin typeface="source-serif-pro"/>
              </a:rPr>
              <a:t>Step 5: Register the Key Press Event</a:t>
            </a:r>
          </a:p>
          <a:p>
            <a:pPr marL="629920" lvl="1" indent="-305435">
              <a:buFont typeface="Arial" panose="020B0604020202020204" pitchFamily="34" charset="0"/>
              <a:buChar char="•"/>
            </a:pPr>
            <a:r>
              <a:rPr lang="en-GB" i="0" dirty="0">
                <a:solidFill>
                  <a:srgbClr val="242424"/>
                </a:solidFill>
                <a:effectLst/>
                <a:latin typeface="source-serif-pro"/>
              </a:rPr>
              <a:t>Step 6: Wait for Key Presses</a:t>
            </a:r>
          </a:p>
          <a:p>
            <a:pPr marL="629920" lvl="1" indent="-305435">
              <a:buFont typeface="Arial" panose="020B0604020202020204" pitchFamily="34" charset="0"/>
              <a:buChar char="•"/>
            </a:pPr>
            <a:r>
              <a:rPr lang="en-GB" i="0" dirty="0">
                <a:solidFill>
                  <a:srgbClr val="242424"/>
                </a:solidFill>
                <a:effectLst/>
                <a:latin typeface="source-serif-pro"/>
              </a:rPr>
              <a:t>Step 7: create a top level window using </a:t>
            </a:r>
            <a:r>
              <a:rPr lang="en-GB" i="0" dirty="0" err="1">
                <a:solidFill>
                  <a:srgbClr val="242424"/>
                </a:solidFill>
                <a:effectLst/>
                <a:latin typeface="source-serif-pro"/>
              </a:rPr>
              <a:t>tkinter</a:t>
            </a:r>
            <a:endParaRPr lang="en-GB" i="0" dirty="0">
              <a:solidFill>
                <a:srgbClr val="242424"/>
              </a:solidFill>
              <a:effectLst/>
              <a:latin typeface="source-serif-pro"/>
            </a:endParaRPr>
          </a:p>
          <a:p>
            <a:pPr marL="629920" lvl="1" indent="-305435">
              <a:buFont typeface="Arial" panose="020B0604020202020204" pitchFamily="34" charset="0"/>
              <a:buChar char="•"/>
            </a:pPr>
            <a:r>
              <a:rPr lang="en-GB" i="0" dirty="0">
                <a:solidFill>
                  <a:srgbClr val="242424"/>
                </a:solidFill>
                <a:effectLst/>
                <a:latin typeface="source-serif-pro"/>
              </a:rPr>
              <a:t>Step 8:And using </a:t>
            </a:r>
            <a:r>
              <a:rPr lang="en-GB" i="0" dirty="0" err="1">
                <a:solidFill>
                  <a:srgbClr val="242424"/>
                </a:solidFill>
                <a:effectLst/>
                <a:latin typeface="source-serif-pro"/>
              </a:rPr>
              <a:t>tkinter</a:t>
            </a:r>
            <a:r>
              <a:rPr lang="en-GB" i="0" dirty="0">
                <a:solidFill>
                  <a:srgbClr val="242424"/>
                </a:solidFill>
                <a:effectLst/>
                <a:latin typeface="source-serif-pro"/>
              </a:rPr>
              <a:t> create a two buttons for start and stop respectively </a:t>
            </a:r>
          </a:p>
          <a:p>
            <a:pPr marL="629920" lvl="1" indent="-305435">
              <a:buFont typeface="Arial" panose="020B0604020202020204" pitchFamily="34" charset="0"/>
              <a:buChar char="•"/>
            </a:pPr>
            <a:r>
              <a:rPr lang="en-GB" i="0" dirty="0">
                <a:solidFill>
                  <a:srgbClr val="242424"/>
                </a:solidFill>
                <a:effectLst/>
                <a:latin typeface="source-serif-pro"/>
              </a:rPr>
              <a:t>Step:9 Run</a:t>
            </a:r>
            <a:endParaRPr lang="en-IN" sz="1400" dirty="0"/>
          </a:p>
          <a:p>
            <a:pPr marL="305435" indent="-305435"/>
            <a:r>
              <a:rPr lang="en-IN" b="1" dirty="0">
                <a:ea typeface="+mn-lt"/>
                <a:cs typeface="+mn-lt"/>
              </a:rPr>
              <a:t>Training Process:</a:t>
            </a:r>
            <a:endParaRPr lang="en-IN" dirty="0"/>
          </a:p>
          <a:p>
            <a:pPr marL="629920" lvl="1" indent="-305435">
              <a:buFont typeface="Arial" panose="020B0604020202020204" pitchFamily="34" charset="0"/>
              <a:buChar char="•"/>
            </a:pPr>
            <a:r>
              <a:rPr lang="en-IN" dirty="0">
                <a:ea typeface="+mn-lt"/>
                <a:cs typeface="+mn-lt"/>
              </a:rPr>
              <a:t>The program is well defined and it is user </a:t>
            </a:r>
            <a:r>
              <a:rPr lang="en-IN" dirty="0" err="1">
                <a:ea typeface="+mn-lt"/>
                <a:cs typeface="+mn-lt"/>
              </a:rPr>
              <a:t>friendly.The</a:t>
            </a:r>
            <a:r>
              <a:rPr lang="en-IN" dirty="0">
                <a:ea typeface="+mn-lt"/>
                <a:cs typeface="+mn-lt"/>
              </a:rPr>
              <a:t> program keep track of your </a:t>
            </a:r>
            <a:r>
              <a:rPr lang="en-IN" dirty="0" err="1">
                <a:ea typeface="+mn-lt"/>
                <a:cs typeface="+mn-lt"/>
              </a:rPr>
              <a:t>keystroke.It</a:t>
            </a:r>
            <a:r>
              <a:rPr lang="en-IN" dirty="0">
                <a:ea typeface="+mn-lt"/>
                <a:cs typeface="+mn-lt"/>
              </a:rPr>
              <a:t> detects your keystroke and save it as a json and text file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A6F5-2CD0-4415-8045-C6CDA079865A}"/>
              </a:ext>
            </a:extLst>
          </p:cNvPr>
          <p:cNvSpPr>
            <a:spLocks noGrp="1"/>
          </p:cNvSpPr>
          <p:nvPr>
            <p:ph type="title"/>
          </p:nvPr>
        </p:nvSpPr>
        <p:spPr/>
        <p:txBody>
          <a:bodyPr/>
          <a:lstStyle/>
          <a:p>
            <a:r>
              <a:rPr lang="en-GB" dirty="0"/>
              <a:t>Algorithm</a:t>
            </a:r>
            <a:endParaRPr lang="en-IN" dirty="0"/>
          </a:p>
        </p:txBody>
      </p:sp>
      <p:sp>
        <p:nvSpPr>
          <p:cNvPr id="3" name="Content Placeholder 2">
            <a:extLst>
              <a:ext uri="{FF2B5EF4-FFF2-40B4-BE49-F238E27FC236}">
                <a16:creationId xmlns:a16="http://schemas.microsoft.com/office/drawing/2014/main" id="{83AB6211-E8A1-47EE-8EF1-ED37E20F5C92}"/>
              </a:ext>
            </a:extLst>
          </p:cNvPr>
          <p:cNvSpPr>
            <a:spLocks noGrp="1"/>
          </p:cNvSpPr>
          <p:nvPr>
            <p:ph idx="1"/>
          </p:nvPr>
        </p:nvSpPr>
        <p:spPr>
          <a:xfrm>
            <a:off x="2962656" y="2974848"/>
            <a:ext cx="7829275" cy="193301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5478413F-8557-4D9C-8EA3-9201BA55F18B}"/>
              </a:ext>
            </a:extLst>
          </p:cNvPr>
          <p:cNvSpPr txBox="1"/>
          <p:nvPr/>
        </p:nvSpPr>
        <p:spPr>
          <a:xfrm>
            <a:off x="1074907" y="1491539"/>
            <a:ext cx="9851136" cy="3139321"/>
          </a:xfrm>
          <a:prstGeom prst="rect">
            <a:avLst/>
          </a:prstGeom>
          <a:noFill/>
        </p:spPr>
        <p:txBody>
          <a:bodyPr wrap="square" rtlCol="0">
            <a:spAutoFit/>
          </a:bodyPr>
          <a:lstStyle/>
          <a:p>
            <a:r>
              <a:rPr lang="en-GB" b="1" dirty="0"/>
              <a:t>Data Input:</a:t>
            </a:r>
          </a:p>
          <a:p>
            <a:r>
              <a:rPr lang="en-GB" dirty="0"/>
              <a:t>	User’s keystrokes are input for this program</a:t>
            </a:r>
          </a:p>
          <a:p>
            <a:r>
              <a:rPr lang="en-GB" b="1" dirty="0"/>
              <a:t>Prediction Process:</a:t>
            </a:r>
          </a:p>
          <a:p>
            <a:r>
              <a:rPr lang="en-GB" dirty="0"/>
              <a:t>	There will be two file created one is text file and the other is json file both representing </a:t>
            </a:r>
          </a:p>
          <a:p>
            <a:r>
              <a:rPr lang="en-GB" dirty="0"/>
              <a:t>	user’s Keystroke</a:t>
            </a:r>
          </a:p>
          <a:p>
            <a:r>
              <a:rPr lang="en-GB" b="1" dirty="0"/>
              <a:t>For example:</a:t>
            </a:r>
          </a:p>
          <a:p>
            <a:r>
              <a:rPr lang="en-GB" dirty="0"/>
              <a:t>	the user has run the program and start the keylogger and made it to listen the user’s 	keystroke</a:t>
            </a:r>
          </a:p>
          <a:p>
            <a:r>
              <a:rPr lang="en-GB" dirty="0"/>
              <a:t>	once the start button is clicked it starts to listen</a:t>
            </a:r>
          </a:p>
          <a:p>
            <a:r>
              <a:rPr lang="en-GB" dirty="0"/>
              <a:t>	And in the root directory two files will be created one is txt file in the name key_log.txt</a:t>
            </a:r>
          </a:p>
          <a:p>
            <a:r>
              <a:rPr lang="en-GB" dirty="0"/>
              <a:t>	And the other is json file..</a:t>
            </a:r>
          </a:p>
        </p:txBody>
      </p:sp>
    </p:spTree>
    <p:extLst>
      <p:ext uri="{BB962C8B-B14F-4D97-AF65-F5344CB8AC3E}">
        <p14:creationId xmlns:p14="http://schemas.microsoft.com/office/powerpoint/2010/main" val="410439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A286-1FAA-42BE-AA9F-7BBB4EEDB2FD}"/>
              </a:ext>
            </a:extLst>
          </p:cNvPr>
          <p:cNvSpPr>
            <a:spLocks noGrp="1"/>
          </p:cNvSpPr>
          <p:nvPr>
            <p:ph type="title"/>
          </p:nvPr>
        </p:nvSpPr>
        <p:spPr/>
        <p:txBody>
          <a:bodyPr/>
          <a:lstStyle/>
          <a:p>
            <a:r>
              <a:rPr lang="en-US" sz="2800"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A753ED46-74F0-48F7-8ACD-AB8A252DF206}"/>
              </a:ext>
            </a:extLst>
          </p:cNvPr>
          <p:cNvPicPr>
            <a:picLocks noGrp="1" noChangeAspect="1"/>
          </p:cNvPicPr>
          <p:nvPr>
            <p:ph idx="1"/>
          </p:nvPr>
        </p:nvPicPr>
        <p:blipFill>
          <a:blip r:embed="rId2"/>
          <a:stretch>
            <a:fillRect/>
          </a:stretch>
        </p:blipFill>
        <p:spPr>
          <a:xfrm>
            <a:off x="7063193" y="2631719"/>
            <a:ext cx="4547615" cy="3277057"/>
          </a:xfrm>
        </p:spPr>
      </p:pic>
      <p:pic>
        <p:nvPicPr>
          <p:cNvPr id="7" name="Picture 6">
            <a:extLst>
              <a:ext uri="{FF2B5EF4-FFF2-40B4-BE49-F238E27FC236}">
                <a16:creationId xmlns:a16="http://schemas.microsoft.com/office/drawing/2014/main" id="{B10EF4B5-7029-46A5-9F06-2C14BE7472C4}"/>
              </a:ext>
            </a:extLst>
          </p:cNvPr>
          <p:cNvPicPr>
            <a:picLocks noChangeAspect="1"/>
          </p:cNvPicPr>
          <p:nvPr/>
        </p:nvPicPr>
        <p:blipFill>
          <a:blip r:embed="rId3"/>
          <a:stretch>
            <a:fillRect/>
          </a:stretch>
        </p:blipFill>
        <p:spPr>
          <a:xfrm>
            <a:off x="904150" y="2631719"/>
            <a:ext cx="5191850" cy="3277057"/>
          </a:xfrm>
          <a:prstGeom prst="rect">
            <a:avLst/>
          </a:prstGeom>
        </p:spPr>
      </p:pic>
      <p:sp>
        <p:nvSpPr>
          <p:cNvPr id="8" name="TextBox 7">
            <a:extLst>
              <a:ext uri="{FF2B5EF4-FFF2-40B4-BE49-F238E27FC236}">
                <a16:creationId xmlns:a16="http://schemas.microsoft.com/office/drawing/2014/main" id="{03790D93-4FC7-446B-A240-EC09CDA2060F}"/>
              </a:ext>
            </a:extLst>
          </p:cNvPr>
          <p:cNvSpPr txBox="1"/>
          <p:nvPr/>
        </p:nvSpPr>
        <p:spPr>
          <a:xfrm>
            <a:off x="1182624" y="1853184"/>
            <a:ext cx="3364992" cy="369332"/>
          </a:xfrm>
          <a:prstGeom prst="rect">
            <a:avLst/>
          </a:prstGeom>
          <a:noFill/>
        </p:spPr>
        <p:txBody>
          <a:bodyPr wrap="square" rtlCol="0">
            <a:spAutoFit/>
          </a:bodyPr>
          <a:lstStyle/>
          <a:p>
            <a:r>
              <a:rPr lang="en-GB" dirty="0"/>
              <a:t>After starting the keylogger</a:t>
            </a:r>
            <a:endParaRPr lang="en-IN" dirty="0"/>
          </a:p>
        </p:txBody>
      </p:sp>
      <p:sp>
        <p:nvSpPr>
          <p:cNvPr id="15" name="TextBox 14">
            <a:extLst>
              <a:ext uri="{FF2B5EF4-FFF2-40B4-BE49-F238E27FC236}">
                <a16:creationId xmlns:a16="http://schemas.microsoft.com/office/drawing/2014/main" id="{45AE3E11-1FFF-4825-B879-8F853721201C}"/>
              </a:ext>
            </a:extLst>
          </p:cNvPr>
          <p:cNvSpPr txBox="1"/>
          <p:nvPr/>
        </p:nvSpPr>
        <p:spPr>
          <a:xfrm>
            <a:off x="7205472" y="1853184"/>
            <a:ext cx="4206240" cy="369332"/>
          </a:xfrm>
          <a:prstGeom prst="rect">
            <a:avLst/>
          </a:prstGeom>
          <a:noFill/>
        </p:spPr>
        <p:txBody>
          <a:bodyPr wrap="square" rtlCol="0">
            <a:spAutoFit/>
          </a:bodyPr>
          <a:lstStyle/>
          <a:p>
            <a:r>
              <a:rPr lang="en-GB" dirty="0"/>
              <a:t>After clicking stop button</a:t>
            </a:r>
            <a:endParaRPr lang="en-IN" dirty="0"/>
          </a:p>
        </p:txBody>
      </p:sp>
    </p:spTree>
    <p:extLst>
      <p:ext uri="{BB962C8B-B14F-4D97-AF65-F5344CB8AC3E}">
        <p14:creationId xmlns:p14="http://schemas.microsoft.com/office/powerpoint/2010/main" val="121633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0D01-8B6A-40FF-BA93-A241D577E0B2}"/>
              </a:ext>
            </a:extLst>
          </p:cNvPr>
          <p:cNvSpPr>
            <a:spLocks noGrp="1"/>
          </p:cNvSpPr>
          <p:nvPr>
            <p:ph type="title"/>
          </p:nvPr>
        </p:nvSpPr>
        <p:spPr/>
        <p:txBody>
          <a:bodyPr/>
          <a:lstStyle/>
          <a:p>
            <a:r>
              <a:rPr lang="en-GB" dirty="0"/>
              <a:t>Output files</a:t>
            </a:r>
            <a:endParaRPr lang="en-IN" dirty="0"/>
          </a:p>
        </p:txBody>
      </p:sp>
      <p:pic>
        <p:nvPicPr>
          <p:cNvPr id="9" name="Content Placeholder 8">
            <a:extLst>
              <a:ext uri="{FF2B5EF4-FFF2-40B4-BE49-F238E27FC236}">
                <a16:creationId xmlns:a16="http://schemas.microsoft.com/office/drawing/2014/main" id="{F6211121-CF08-429D-87AF-FC01F9ED30E7}"/>
              </a:ext>
            </a:extLst>
          </p:cNvPr>
          <p:cNvPicPr>
            <a:picLocks noGrp="1" noChangeAspect="1"/>
          </p:cNvPicPr>
          <p:nvPr>
            <p:ph idx="1"/>
          </p:nvPr>
        </p:nvPicPr>
        <p:blipFill>
          <a:blip r:embed="rId2"/>
          <a:stretch>
            <a:fillRect/>
          </a:stretch>
        </p:blipFill>
        <p:spPr>
          <a:xfrm>
            <a:off x="731520" y="2473840"/>
            <a:ext cx="5014936" cy="3682004"/>
          </a:xfrm>
        </p:spPr>
      </p:pic>
      <p:sp>
        <p:nvSpPr>
          <p:cNvPr id="11" name="TextBox 10">
            <a:extLst>
              <a:ext uri="{FF2B5EF4-FFF2-40B4-BE49-F238E27FC236}">
                <a16:creationId xmlns:a16="http://schemas.microsoft.com/office/drawing/2014/main" id="{113D9EAD-3A86-428F-B98B-C52531B6B1A8}"/>
              </a:ext>
            </a:extLst>
          </p:cNvPr>
          <p:cNvSpPr txBox="1"/>
          <p:nvPr/>
        </p:nvSpPr>
        <p:spPr>
          <a:xfrm>
            <a:off x="841248" y="1668480"/>
            <a:ext cx="3499104" cy="369332"/>
          </a:xfrm>
          <a:prstGeom prst="rect">
            <a:avLst/>
          </a:prstGeom>
          <a:noFill/>
        </p:spPr>
        <p:txBody>
          <a:bodyPr wrap="square" rtlCol="0">
            <a:spAutoFit/>
          </a:bodyPr>
          <a:lstStyle/>
          <a:p>
            <a:r>
              <a:rPr lang="en-GB" dirty="0"/>
              <a:t>As you can see there are two files </a:t>
            </a:r>
            <a:endParaRPr lang="en-IN" dirty="0"/>
          </a:p>
        </p:txBody>
      </p:sp>
      <p:pic>
        <p:nvPicPr>
          <p:cNvPr id="13" name="Picture 12">
            <a:extLst>
              <a:ext uri="{FF2B5EF4-FFF2-40B4-BE49-F238E27FC236}">
                <a16:creationId xmlns:a16="http://schemas.microsoft.com/office/drawing/2014/main" id="{5F5FAD29-63CA-4015-A3F1-B14D911D4182}"/>
              </a:ext>
            </a:extLst>
          </p:cNvPr>
          <p:cNvPicPr>
            <a:picLocks noChangeAspect="1"/>
          </p:cNvPicPr>
          <p:nvPr/>
        </p:nvPicPr>
        <p:blipFill>
          <a:blip r:embed="rId3"/>
          <a:stretch>
            <a:fillRect/>
          </a:stretch>
        </p:blipFill>
        <p:spPr>
          <a:xfrm>
            <a:off x="5854943" y="2473840"/>
            <a:ext cx="5251969" cy="3682003"/>
          </a:xfrm>
          <a:prstGeom prst="rect">
            <a:avLst/>
          </a:prstGeom>
        </p:spPr>
      </p:pic>
      <p:sp>
        <p:nvSpPr>
          <p:cNvPr id="14" name="TextBox 13">
            <a:extLst>
              <a:ext uri="{FF2B5EF4-FFF2-40B4-BE49-F238E27FC236}">
                <a16:creationId xmlns:a16="http://schemas.microsoft.com/office/drawing/2014/main" id="{DBF453EC-B5E0-4E71-B0BC-C3D2EAECF204}"/>
              </a:ext>
            </a:extLst>
          </p:cNvPr>
          <p:cNvSpPr txBox="1"/>
          <p:nvPr/>
        </p:nvSpPr>
        <p:spPr>
          <a:xfrm>
            <a:off x="6181344" y="1780032"/>
            <a:ext cx="3742944" cy="646331"/>
          </a:xfrm>
          <a:prstGeom prst="rect">
            <a:avLst/>
          </a:prstGeom>
          <a:noFill/>
        </p:spPr>
        <p:txBody>
          <a:bodyPr wrap="square" rtlCol="0">
            <a:spAutoFit/>
          </a:bodyPr>
          <a:lstStyle/>
          <a:p>
            <a:r>
              <a:rPr lang="en-GB" dirty="0"/>
              <a:t>Text file showing user keystroke “hello”</a:t>
            </a:r>
            <a:endParaRPr lang="en-IN" dirty="0"/>
          </a:p>
        </p:txBody>
      </p:sp>
    </p:spTree>
    <p:extLst>
      <p:ext uri="{BB962C8B-B14F-4D97-AF65-F5344CB8AC3E}">
        <p14:creationId xmlns:p14="http://schemas.microsoft.com/office/powerpoint/2010/main" val="13706726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170</TotalTime>
  <Words>504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source-serif-pro</vt:lpstr>
      <vt:lpstr>Wingdings 2</vt:lpstr>
      <vt:lpstr>DividendVTI</vt:lpstr>
      <vt:lpstr>KeyLogger</vt:lpstr>
      <vt:lpstr>OUTLINE</vt:lpstr>
      <vt:lpstr>Problem Statement</vt:lpstr>
      <vt:lpstr>Proposed Solution</vt:lpstr>
      <vt:lpstr>System  Approach</vt:lpstr>
      <vt:lpstr>Algorithm &amp; Deployment</vt:lpstr>
      <vt:lpstr>Algorithm</vt:lpstr>
      <vt:lpstr>Result</vt:lpstr>
      <vt:lpstr>Output files</vt:lpstr>
      <vt:lpstr>Output files</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36</cp:revision>
  <dcterms:created xsi:type="dcterms:W3CDTF">2021-05-26T16:50:10Z</dcterms:created>
  <dcterms:modified xsi:type="dcterms:W3CDTF">2024-04-05T07:55:06Z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