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92" r:id="rId4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8938"/>
    <a:srgbClr val="D119B7"/>
    <a:srgbClr val="C40EB7"/>
    <a:srgbClr val="3A4F2B"/>
    <a:srgbClr val="458B4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7" autoAdjust="0"/>
    <p:restoredTop sz="94660"/>
  </p:normalViewPr>
  <p:slideViewPr>
    <p:cSldViewPr>
      <p:cViewPr>
        <p:scale>
          <a:sx n="80" d="100"/>
          <a:sy n="80" d="100"/>
        </p:scale>
        <p:origin x="-1550" y="-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60" cy="496412"/>
          </a:xfrm>
          <a:prstGeom prst="rect">
            <a:avLst/>
          </a:prstGeom>
        </p:spPr>
        <p:txBody>
          <a:bodyPr vert="horz" lIns="92103" tIns="46051" rIns="92103" bIns="460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6412"/>
          </a:xfrm>
          <a:prstGeom prst="rect">
            <a:avLst/>
          </a:prstGeom>
        </p:spPr>
        <p:txBody>
          <a:bodyPr vert="horz" lIns="92103" tIns="46051" rIns="92103" bIns="46051" rtlCol="0"/>
          <a:lstStyle>
            <a:lvl1pPr algn="r">
              <a:defRPr sz="1200"/>
            </a:lvl1pPr>
          </a:lstStyle>
          <a:p>
            <a:fld id="{29D52204-FE9C-4A89-B457-2918DF7ED6A6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3" tIns="46051" rIns="92103" bIns="460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1"/>
            <a:ext cx="5438140" cy="4467701"/>
          </a:xfrm>
          <a:prstGeom prst="rect">
            <a:avLst/>
          </a:prstGeom>
        </p:spPr>
        <p:txBody>
          <a:bodyPr vert="horz" lIns="92103" tIns="46051" rIns="92103" bIns="460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60" cy="496412"/>
          </a:xfrm>
          <a:prstGeom prst="rect">
            <a:avLst/>
          </a:prstGeom>
        </p:spPr>
        <p:txBody>
          <a:bodyPr vert="horz" lIns="92103" tIns="46051" rIns="92103" bIns="460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430090"/>
            <a:ext cx="2945660" cy="496412"/>
          </a:xfrm>
          <a:prstGeom prst="rect">
            <a:avLst/>
          </a:prstGeom>
        </p:spPr>
        <p:txBody>
          <a:bodyPr vert="horz" lIns="92103" tIns="46051" rIns="92103" bIns="46051" rtlCol="0" anchor="b"/>
          <a:lstStyle>
            <a:lvl1pPr algn="r">
              <a:defRPr sz="1200"/>
            </a:lvl1pPr>
          </a:lstStyle>
          <a:p>
            <a:fld id="{344FF8B2-DC62-47CB-9916-B448A4C695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F06E07-6C9A-4F66-B1F5-FE84DB0D6EA1}" type="slidenum">
              <a:rPr lang="en-IN" smtClean="0"/>
              <a:pPr>
                <a:defRPr/>
              </a:pPr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066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F84C6-334D-4AA5-BF49-32EFEFFB9D34}" type="datetimeFigureOut">
              <a:rPr lang="en-US" smtClean="0"/>
              <a:pPr/>
              <a:t>13-Jun-24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38DFC-8535-486B-B017-B587906C7A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TextBox 51"/>
          <p:cNvSpPr txBox="1">
            <a:spLocks noChangeArrowheads="1"/>
          </p:cNvSpPr>
          <p:nvPr/>
        </p:nvSpPr>
        <p:spPr bwMode="auto">
          <a:xfrm>
            <a:off x="685800" y="924580"/>
            <a:ext cx="7467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Bookman Old Style" pitchFamily="18" charset="0"/>
              </a:rPr>
              <a:t>BOARD OF </a:t>
            </a:r>
            <a:r>
              <a:rPr lang="en-US" sz="2400" b="1" u="sng" dirty="0" smtClean="0">
                <a:solidFill>
                  <a:schemeClr val="accent6">
                    <a:lumMod val="50000"/>
                  </a:schemeClr>
                </a:solidFill>
                <a:latin typeface="Bookman Old Style" pitchFamily="18" charset="0"/>
              </a:rPr>
              <a:t>DIRECTORS – TASMAC LTD</a:t>
            </a:r>
            <a:endParaRPr lang="en-US" sz="2400" u="sng" dirty="0">
              <a:solidFill>
                <a:schemeClr val="accent6">
                  <a:lumMod val="50000"/>
                </a:schemeClr>
              </a:solidFill>
              <a:latin typeface="Bookman Old Style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75DADDDF-DCB7-3FD1-F039-4E1B78B8E36D}"/>
              </a:ext>
            </a:extLst>
          </p:cNvPr>
          <p:cNvGrpSpPr/>
          <p:nvPr/>
        </p:nvGrpSpPr>
        <p:grpSpPr>
          <a:xfrm>
            <a:off x="213360" y="1676400"/>
            <a:ext cx="8702040" cy="4419600"/>
            <a:chOff x="304800" y="1669257"/>
            <a:chExt cx="11602720" cy="4419600"/>
          </a:xfrm>
        </p:grpSpPr>
        <p:sp>
          <p:nvSpPr>
            <p:cNvPr id="4099" name="Rectangle 13"/>
            <p:cNvSpPr>
              <a:spLocks noChangeArrowheads="1"/>
            </p:cNvSpPr>
            <p:nvPr/>
          </p:nvSpPr>
          <p:spPr bwMode="auto">
            <a:xfrm>
              <a:off x="2763520" y="3650457"/>
              <a:ext cx="2235200" cy="24384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US" sz="1600" b="1" dirty="0">
                <a:solidFill>
                  <a:srgbClr val="0070C0"/>
                </a:solidFill>
                <a:latin typeface="Cambria" pitchFamily="18" charset="0"/>
              </a:endParaRPr>
            </a:p>
            <a:p>
              <a:pPr algn="ctr" eaLnBrk="0" hangingPunct="0"/>
              <a:endParaRPr lang="en-US" sz="1600" b="1" dirty="0" smtClean="0">
                <a:solidFill>
                  <a:srgbClr val="002060"/>
                </a:solidFill>
                <a:latin typeface="Bookman Old Style" pitchFamily="18" charset="0"/>
              </a:endParaRPr>
            </a:p>
            <a:p>
              <a:pPr algn="ctr" eaLnBrk="0" hangingPunct="0"/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The </a:t>
              </a:r>
              <a:r>
                <a:rPr lang="en-US" sz="1600" b="1" dirty="0">
                  <a:solidFill>
                    <a:srgbClr val="002060"/>
                  </a:solidFill>
                  <a:latin typeface="Bookman Old Style" pitchFamily="18" charset="0"/>
                </a:rPr>
                <a:t>Principal   Secretary to </a:t>
              </a:r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Govt. </a:t>
              </a:r>
              <a:endParaRPr lang="en-US" sz="1600" b="1" dirty="0">
                <a:solidFill>
                  <a:srgbClr val="002060"/>
                </a:solidFill>
                <a:latin typeface="Bookman Old Style" pitchFamily="18" charset="0"/>
              </a:endParaRPr>
            </a:p>
            <a:p>
              <a:pPr algn="ctr" eaLnBrk="0" hangingPunct="0"/>
              <a:r>
                <a:rPr lang="en-US" sz="1600" b="1" dirty="0">
                  <a:solidFill>
                    <a:srgbClr val="002060"/>
                  </a:solidFill>
                  <a:latin typeface="Bookman Old Style" pitchFamily="18" charset="0"/>
                </a:rPr>
                <a:t>Finance Dept.</a:t>
              </a:r>
              <a:r>
                <a:rPr lang="en-US" sz="1600" b="1" dirty="0">
                  <a:solidFill>
                    <a:srgbClr val="0070C0"/>
                  </a:solidFill>
                  <a:latin typeface="Bookman Old Style" pitchFamily="18" charset="0"/>
                </a:rPr>
                <a:t>       </a:t>
              </a:r>
            </a:p>
            <a:p>
              <a:pPr eaLnBrk="0" hangingPunct="0"/>
              <a:r>
                <a:rPr lang="en-US" sz="1600" b="1" dirty="0" smtClean="0">
                  <a:solidFill>
                    <a:srgbClr val="0070C0"/>
                  </a:solidFill>
                  <a:latin typeface="Bookman Old Style" pitchFamily="18" charset="0"/>
                </a:rPr>
                <a:t> </a:t>
              </a:r>
              <a:endParaRPr lang="en-US" sz="1600" b="1" dirty="0">
                <a:solidFill>
                  <a:srgbClr val="0070C0"/>
                </a:solidFill>
                <a:latin typeface="Bookman Old Style" pitchFamily="18" charset="0"/>
              </a:endParaRPr>
            </a:p>
            <a:p>
              <a:pPr eaLnBrk="0" hangingPunct="0"/>
              <a:endParaRPr lang="en-US" sz="2400" dirty="0">
                <a:latin typeface="Cambria" pitchFamily="18" charset="0"/>
              </a:endParaRPr>
            </a:p>
          </p:txBody>
        </p:sp>
        <p:sp>
          <p:nvSpPr>
            <p:cNvPr id="4100" name="Rectangle 14"/>
            <p:cNvSpPr>
              <a:spLocks noChangeArrowheads="1"/>
            </p:cNvSpPr>
            <p:nvPr/>
          </p:nvSpPr>
          <p:spPr bwMode="auto">
            <a:xfrm>
              <a:off x="5181601" y="3650457"/>
              <a:ext cx="2255519" cy="24384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endParaRPr lang="en-US" sz="1600" b="1" dirty="0" smtClean="0">
                <a:solidFill>
                  <a:srgbClr val="002060"/>
                </a:solidFill>
                <a:latin typeface="Bookman Old Style" pitchFamily="18" charset="0"/>
              </a:endParaRPr>
            </a:p>
            <a:p>
              <a:pPr algn="ctr" eaLnBrk="0" hangingPunct="0"/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The Secretary </a:t>
              </a:r>
              <a:r>
                <a:rPr lang="en-US" sz="1600" b="1" dirty="0">
                  <a:solidFill>
                    <a:srgbClr val="002060"/>
                  </a:solidFill>
                  <a:latin typeface="Bookman Old Style" pitchFamily="18" charset="0"/>
                </a:rPr>
                <a:t>to </a:t>
              </a:r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Govt. </a:t>
              </a:r>
              <a:endParaRPr lang="en-US" sz="1600" b="1" dirty="0">
                <a:solidFill>
                  <a:srgbClr val="002060"/>
                </a:solidFill>
                <a:latin typeface="Bookman Old Style" pitchFamily="18" charset="0"/>
              </a:endParaRPr>
            </a:p>
            <a:p>
              <a:pPr algn="ctr" eaLnBrk="0" hangingPunct="0"/>
              <a:r>
                <a:rPr lang="en-US" sz="1600" b="1" dirty="0">
                  <a:solidFill>
                    <a:srgbClr val="002060"/>
                  </a:solidFill>
                  <a:latin typeface="Bookman Old Style" pitchFamily="18" charset="0"/>
                </a:rPr>
                <a:t>Commercial Taxes &amp; Registration Dept.          </a:t>
              </a:r>
              <a:endParaRPr lang="en-US" sz="2400" b="1" dirty="0">
                <a:solidFill>
                  <a:srgbClr val="0070C0"/>
                </a:solidFill>
                <a:latin typeface="Bookman Old Style" pitchFamily="18" charset="0"/>
              </a:endParaRPr>
            </a:p>
          </p:txBody>
        </p:sp>
        <p:sp>
          <p:nvSpPr>
            <p:cNvPr id="4101" name="Rectangle 15"/>
            <p:cNvSpPr>
              <a:spLocks noChangeArrowheads="1"/>
            </p:cNvSpPr>
            <p:nvPr/>
          </p:nvSpPr>
          <p:spPr bwMode="auto">
            <a:xfrm>
              <a:off x="10078720" y="3650457"/>
              <a:ext cx="1828800" cy="24384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The Managing </a:t>
              </a:r>
              <a:r>
                <a:rPr lang="en-US" sz="1600" b="1" dirty="0">
                  <a:solidFill>
                    <a:srgbClr val="002060"/>
                  </a:solidFill>
                  <a:latin typeface="Bookman Old Style" pitchFamily="18" charset="0"/>
                </a:rPr>
                <a:t>Director,</a:t>
              </a:r>
            </a:p>
            <a:p>
              <a:pPr algn="ctr" eaLnBrk="0" hangingPunct="0"/>
              <a:r>
                <a:rPr lang="en-US" sz="1600" b="1" dirty="0">
                  <a:solidFill>
                    <a:srgbClr val="002060"/>
                  </a:solidFill>
                  <a:latin typeface="Bookman Old Style" pitchFamily="18" charset="0"/>
                  <a:cs typeface="Times New Roman" pitchFamily="18" charset="0"/>
                </a:rPr>
                <a:t>TASMAC Ltd</a:t>
              </a:r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4102" name="Rectangle 16"/>
            <p:cNvSpPr>
              <a:spLocks noChangeArrowheads="1"/>
            </p:cNvSpPr>
            <p:nvPr/>
          </p:nvSpPr>
          <p:spPr bwMode="auto">
            <a:xfrm>
              <a:off x="7620000" y="3650457"/>
              <a:ext cx="2357120" cy="24384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The Commissioner </a:t>
              </a:r>
              <a:r>
                <a:rPr lang="en-US" sz="1600" b="1" dirty="0">
                  <a:solidFill>
                    <a:srgbClr val="002060"/>
                  </a:solidFill>
                  <a:latin typeface="Bookman Old Style" pitchFamily="18" charset="0"/>
                </a:rPr>
                <a:t>of Prohibition &amp; </a:t>
              </a:r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Excise.</a:t>
              </a:r>
              <a:endParaRPr lang="en-US" sz="1600" b="1" dirty="0">
                <a:solidFill>
                  <a:srgbClr val="002060"/>
                </a:solidFill>
                <a:latin typeface="Bookman Old Style" pitchFamily="18" charset="0"/>
              </a:endParaRPr>
            </a:p>
          </p:txBody>
        </p:sp>
        <p:sp>
          <p:nvSpPr>
            <p:cNvPr id="4108" name="Rectangle 13"/>
            <p:cNvSpPr>
              <a:spLocks noChangeArrowheads="1"/>
            </p:cNvSpPr>
            <p:nvPr/>
          </p:nvSpPr>
          <p:spPr bwMode="auto">
            <a:xfrm>
              <a:off x="2357120" y="1669257"/>
              <a:ext cx="8026400" cy="113585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000" b="1" dirty="0">
                  <a:solidFill>
                    <a:srgbClr val="333399"/>
                  </a:solidFill>
                  <a:latin typeface="Cambria" pitchFamily="18" charset="0"/>
                </a:rPr>
                <a:t>   </a:t>
              </a:r>
              <a:r>
                <a:rPr lang="en-US" sz="2400" b="1" dirty="0">
                  <a:solidFill>
                    <a:srgbClr val="333399"/>
                  </a:solidFill>
                  <a:latin typeface="Bookman Old Style" pitchFamily="18" charset="0"/>
                </a:rPr>
                <a:t>CHAIRPERSON</a:t>
              </a:r>
              <a:endParaRPr lang="en-US" sz="2000" b="1" dirty="0">
                <a:solidFill>
                  <a:srgbClr val="333399"/>
                </a:solidFill>
                <a:latin typeface="Bookman Old Style" pitchFamily="18" charset="0"/>
              </a:endParaRPr>
            </a:p>
            <a:p>
              <a:pPr algn="ctr" eaLnBrk="0" hangingPunct="0"/>
              <a:r>
                <a:rPr lang="en-IN" b="1" dirty="0" smtClean="0">
                  <a:solidFill>
                    <a:schemeClr val="accent6">
                      <a:lumMod val="75000"/>
                    </a:schemeClr>
                  </a:solidFill>
                  <a:latin typeface="Bookman Old Style" pitchFamily="18" charset="0"/>
                  <a:ea typeface="Cambria" pitchFamily="18" charset="0"/>
                </a:rPr>
                <a:t>THE PRINCIPAL 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Bookman Old Style" pitchFamily="18" charset="0"/>
                  <a:ea typeface="Cambria" pitchFamily="18" charset="0"/>
                </a:rPr>
                <a:t>SECRETARY TO GOVERNMENT</a:t>
              </a: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  <a:latin typeface="Bookman Old Style" pitchFamily="18" charset="0"/>
                </a:rPr>
                <a:t> </a:t>
              </a:r>
              <a:r>
                <a:rPr lang="en-IN" b="1" dirty="0" smtClean="0">
                  <a:solidFill>
                    <a:schemeClr val="accent6">
                      <a:lumMod val="75000"/>
                    </a:schemeClr>
                  </a:solidFill>
                  <a:latin typeface="Bookman Old Style" pitchFamily="18" charset="0"/>
                </a:rPr>
                <a:t> </a:t>
              </a:r>
            </a:p>
            <a:p>
              <a:pPr algn="ctr" eaLnBrk="0" hangingPunct="0"/>
              <a:r>
                <a:rPr lang="en-US" b="1" dirty="0" smtClean="0">
                  <a:solidFill>
                    <a:schemeClr val="accent6">
                      <a:lumMod val="75000"/>
                    </a:schemeClr>
                  </a:solidFill>
                  <a:latin typeface="Bookman Old Style" pitchFamily="18" charset="0"/>
                </a:rPr>
                <a:t>Home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  <a:latin typeface="Bookman Old Style" pitchFamily="18" charset="0"/>
                </a:rPr>
                <a:t>, Prohibition &amp; Excise Dept.</a:t>
              </a:r>
            </a:p>
            <a:p>
              <a:endParaRPr lang="en-US" sz="2400" b="1" dirty="0">
                <a:latin typeface="Cambria" pitchFamily="18" charset="0"/>
                <a:cs typeface="Times New Roman" pitchFamily="18" charset="0"/>
              </a:endParaRPr>
            </a:p>
            <a:p>
              <a:pPr eaLnBrk="0" hangingPunct="0"/>
              <a:endParaRPr lang="en-US" dirty="0">
                <a:latin typeface="Cambria" pitchFamily="18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905501" y="3009372"/>
              <a:ext cx="381000" cy="4233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320800" y="3193257"/>
              <a:ext cx="9570720" cy="7143"/>
            </a:xfrm>
            <a:prstGeom prst="line">
              <a:avLst/>
            </a:prstGeom>
            <a:ln w="254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2" name="Rectangle 13"/>
            <p:cNvSpPr>
              <a:spLocks noChangeArrowheads="1"/>
            </p:cNvSpPr>
            <p:nvPr/>
          </p:nvSpPr>
          <p:spPr bwMode="auto">
            <a:xfrm>
              <a:off x="304800" y="3650457"/>
              <a:ext cx="2235200" cy="24384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eaLnBrk="0" hangingPunct="0"/>
              <a:endParaRPr lang="en-US" sz="1600" b="1" dirty="0">
                <a:solidFill>
                  <a:srgbClr val="0070C0"/>
                </a:solidFill>
                <a:latin typeface="Cambria" pitchFamily="18" charset="0"/>
              </a:endParaRPr>
            </a:p>
            <a:p>
              <a:pPr eaLnBrk="0" hangingPunct="0"/>
              <a:endParaRPr lang="en-US" sz="1600" b="1" dirty="0">
                <a:solidFill>
                  <a:srgbClr val="0070C0"/>
                </a:solidFill>
                <a:latin typeface="Cambria" pitchFamily="18" charset="0"/>
              </a:endParaRPr>
            </a:p>
            <a:p>
              <a:pPr algn="ctr" eaLnBrk="0" hangingPunct="0"/>
              <a:endParaRPr lang="en-US" sz="1600" b="1" dirty="0" smtClean="0">
                <a:solidFill>
                  <a:srgbClr val="002060"/>
                </a:solidFill>
                <a:latin typeface="Bookman Old Style" pitchFamily="18" charset="0"/>
              </a:endParaRPr>
            </a:p>
            <a:p>
              <a:pPr algn="ctr" eaLnBrk="0" hangingPunct="0"/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The </a:t>
              </a:r>
              <a:r>
                <a:rPr lang="en-US" sz="1600" b="1" dirty="0">
                  <a:solidFill>
                    <a:srgbClr val="002060"/>
                  </a:solidFill>
                  <a:latin typeface="Bookman Old Style" pitchFamily="18" charset="0"/>
                </a:rPr>
                <a:t>Principal Secretary to </a:t>
              </a:r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Govt. </a:t>
              </a:r>
              <a:endParaRPr lang="en-US" sz="1600" b="1" dirty="0">
                <a:solidFill>
                  <a:srgbClr val="002060"/>
                </a:solidFill>
                <a:latin typeface="Bookman Old Style" pitchFamily="18" charset="0"/>
              </a:endParaRPr>
            </a:p>
            <a:p>
              <a:pPr algn="ctr" eaLnBrk="0" hangingPunct="0"/>
              <a:r>
                <a:rPr lang="en-US" sz="1600" b="1" dirty="0">
                  <a:solidFill>
                    <a:srgbClr val="002060"/>
                  </a:solidFill>
                  <a:latin typeface="Bookman Old Style" pitchFamily="18" charset="0"/>
                </a:rPr>
                <a:t>Home, Prohibition &amp; Excise Dept</a:t>
              </a:r>
              <a:r>
                <a:rPr lang="en-US" sz="1600" b="1" dirty="0" smtClean="0">
                  <a:solidFill>
                    <a:srgbClr val="002060"/>
                  </a:solidFill>
                  <a:latin typeface="Bookman Old Style" pitchFamily="18" charset="0"/>
                </a:rPr>
                <a:t>.</a:t>
              </a:r>
              <a:endParaRPr lang="en-US" sz="1600" b="1" dirty="0">
                <a:solidFill>
                  <a:srgbClr val="0070C0"/>
                </a:solidFill>
                <a:latin typeface="Bookman Old Style" pitchFamily="18" charset="0"/>
              </a:endParaRPr>
            </a:p>
            <a:p>
              <a:pPr eaLnBrk="0" hangingPunct="0"/>
              <a:r>
                <a:rPr lang="en-US" sz="1600" b="1" dirty="0">
                  <a:solidFill>
                    <a:srgbClr val="0070C0"/>
                  </a:solidFill>
                  <a:latin typeface="Cambria" pitchFamily="18" charset="0"/>
                </a:rPr>
                <a:t> </a:t>
              </a:r>
            </a:p>
            <a:p>
              <a:pPr eaLnBrk="0" hangingPunct="0"/>
              <a:endParaRPr lang="en-US" sz="2400" dirty="0">
                <a:latin typeface="Cambria" pitchFamily="18" charset="0"/>
              </a:endParaRPr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 rot="5400000">
            <a:off x="762000" y="342820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667794" y="342820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4191794" y="342820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6172994" y="342820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925594" y="3428206"/>
            <a:ext cx="4572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1"/>
          <p:cNvSpPr txBox="1">
            <a:spLocks noChangeArrowheads="1"/>
          </p:cNvSpPr>
          <p:nvPr/>
        </p:nvSpPr>
        <p:spPr bwMode="auto">
          <a:xfrm>
            <a:off x="838200" y="38100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latin typeface="Bookman Old Style" pitchFamily="18" charset="0"/>
              </a:rPr>
              <a:t>ORGANIZATION CHART</a:t>
            </a:r>
            <a:endParaRPr lang="en-US" sz="2800" u="sng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4AAE5432-0307-6430-A19D-FF216D0F1E05}"/>
              </a:ext>
            </a:extLst>
          </p:cNvPr>
          <p:cNvGrpSpPr/>
          <p:nvPr/>
        </p:nvGrpSpPr>
        <p:grpSpPr>
          <a:xfrm>
            <a:off x="228600" y="1219200"/>
            <a:ext cx="8229599" cy="3352800"/>
            <a:chOff x="721710" y="220993"/>
            <a:chExt cx="8767921" cy="3069536"/>
          </a:xfrm>
        </p:grpSpPr>
        <p:sp>
          <p:nvSpPr>
            <p:cNvPr id="5122" name="Rectangle 63"/>
            <p:cNvSpPr>
              <a:spLocks noChangeArrowheads="1"/>
            </p:cNvSpPr>
            <p:nvPr/>
          </p:nvSpPr>
          <p:spPr bwMode="auto">
            <a:xfrm>
              <a:off x="2101847" y="1337188"/>
              <a:ext cx="1136581" cy="8907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GENERAL MANAGER (Retail Vending)</a:t>
              </a:r>
            </a:p>
          </p:txBody>
        </p:sp>
        <p:sp>
          <p:nvSpPr>
            <p:cNvPr id="5123" name="Rectangle 65"/>
            <p:cNvSpPr>
              <a:spLocks noChangeArrowheads="1"/>
            </p:cNvSpPr>
            <p:nvPr/>
          </p:nvSpPr>
          <p:spPr bwMode="auto">
            <a:xfrm>
              <a:off x="3400797" y="1337188"/>
              <a:ext cx="1136582" cy="90690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GENERAL MANAGER (Personnel &amp; Welfare)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  <p:sp>
          <p:nvSpPr>
            <p:cNvPr id="5124" name="Rectangle 67"/>
            <p:cNvSpPr>
              <a:spLocks noChangeArrowheads="1"/>
            </p:cNvSpPr>
            <p:nvPr/>
          </p:nvSpPr>
          <p:spPr bwMode="auto">
            <a:xfrm>
              <a:off x="721710" y="1337188"/>
              <a:ext cx="1217767" cy="8907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GENERAL MANAGER (Wholesale &amp; Admin)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  <p:sp>
          <p:nvSpPr>
            <p:cNvPr id="5125" name="Rectangle 66"/>
            <p:cNvSpPr>
              <a:spLocks noChangeArrowheads="1"/>
            </p:cNvSpPr>
            <p:nvPr/>
          </p:nvSpPr>
          <p:spPr bwMode="auto">
            <a:xfrm>
              <a:off x="4699748" y="1337188"/>
              <a:ext cx="1136582" cy="90690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GENERAL MANAGER (Finance)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  <p:sp>
          <p:nvSpPr>
            <p:cNvPr id="5127" name="Rectangle 69"/>
            <p:cNvSpPr>
              <a:spLocks noChangeArrowheads="1"/>
            </p:cNvSpPr>
            <p:nvPr/>
          </p:nvSpPr>
          <p:spPr bwMode="auto">
            <a:xfrm>
              <a:off x="7460020" y="2383621"/>
              <a:ext cx="1298950" cy="90690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COMPANY SECRETARY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  <p:cxnSp>
          <p:nvCxnSpPr>
            <p:cNvPr id="1033" name="AutoShape 55"/>
            <p:cNvCxnSpPr>
              <a:cxnSpLocks noChangeShapeType="1"/>
            </p:cNvCxnSpPr>
            <p:nvPr/>
          </p:nvCxnSpPr>
          <p:spPr bwMode="auto">
            <a:xfrm>
              <a:off x="1290001" y="1058139"/>
              <a:ext cx="8199630" cy="14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4" name="AutoShape 56"/>
            <p:cNvCxnSpPr>
              <a:cxnSpLocks noChangeShapeType="1"/>
            </p:cNvCxnSpPr>
            <p:nvPr/>
          </p:nvCxnSpPr>
          <p:spPr bwMode="auto">
            <a:xfrm>
              <a:off x="1290001" y="1058139"/>
              <a:ext cx="0" cy="238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56"/>
            <p:cNvCxnSpPr>
              <a:cxnSpLocks noChangeShapeType="1"/>
            </p:cNvCxnSpPr>
            <p:nvPr/>
          </p:nvCxnSpPr>
          <p:spPr bwMode="auto">
            <a:xfrm>
              <a:off x="2670137" y="1058139"/>
              <a:ext cx="0" cy="238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56"/>
            <p:cNvCxnSpPr>
              <a:cxnSpLocks noChangeShapeType="1"/>
            </p:cNvCxnSpPr>
            <p:nvPr/>
          </p:nvCxnSpPr>
          <p:spPr bwMode="auto">
            <a:xfrm>
              <a:off x="3969088" y="1058139"/>
              <a:ext cx="0" cy="238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56"/>
            <p:cNvCxnSpPr>
              <a:cxnSpLocks noChangeShapeType="1"/>
            </p:cNvCxnSpPr>
            <p:nvPr/>
          </p:nvCxnSpPr>
          <p:spPr bwMode="auto">
            <a:xfrm>
              <a:off x="5186855" y="1058139"/>
              <a:ext cx="0" cy="238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161" name="Rectangle 37"/>
            <p:cNvSpPr>
              <a:spLocks noChangeArrowheads="1"/>
            </p:cNvSpPr>
            <p:nvPr/>
          </p:nvSpPr>
          <p:spPr bwMode="auto">
            <a:xfrm>
              <a:off x="3481981" y="220993"/>
              <a:ext cx="3625949" cy="34881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b="1" dirty="0">
                  <a:solidFill>
                    <a:srgbClr val="7030A0"/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MANAGING DIRECTOR</a:t>
              </a:r>
              <a:endParaRPr lang="en-US" dirty="0">
                <a:solidFill>
                  <a:srgbClr val="7030A0"/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E5845B-EE7A-9BB2-BA44-AAF42A4198D7}"/>
              </a:ext>
            </a:extLst>
          </p:cNvPr>
          <p:cNvSpPr txBox="1"/>
          <p:nvPr/>
        </p:nvSpPr>
        <p:spPr>
          <a:xfrm>
            <a:off x="356753" y="210813"/>
            <a:ext cx="572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2200" b="1" dirty="0">
                <a:latin typeface="Bookman Old Style" pitchFamily="18" charset="0"/>
                <a:ea typeface="+mj-ea"/>
                <a:cs typeface="Times New Roman" pitchFamily="18" charset="0"/>
              </a:rPr>
              <a:t>ORGANISATION </a:t>
            </a:r>
            <a:r>
              <a:rPr lang="en-IN" sz="2200" b="1" dirty="0" smtClean="0">
                <a:latin typeface="Bookman Old Style" pitchFamily="18" charset="0"/>
                <a:ea typeface="+mj-ea"/>
                <a:cs typeface="Times New Roman" pitchFamily="18" charset="0"/>
              </a:rPr>
              <a:t>CHART</a:t>
            </a:r>
          </a:p>
          <a:p>
            <a:pPr>
              <a:defRPr/>
            </a:pPr>
            <a:r>
              <a:rPr lang="en-IN" b="1" dirty="0" smtClean="0">
                <a:solidFill>
                  <a:srgbClr val="FF0000"/>
                </a:solidFill>
                <a:latin typeface="Bookman Old Style" pitchFamily="18" charset="0"/>
                <a:ea typeface="+mj-ea"/>
                <a:cs typeface="Times New Roman" pitchFamily="18" charset="0"/>
              </a:rPr>
              <a:t>TASMAC</a:t>
            </a:r>
            <a:endParaRPr lang="en-IN" b="1" dirty="0">
              <a:solidFill>
                <a:srgbClr val="FF0000"/>
              </a:solidFill>
              <a:latin typeface="Bookman Old Style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BE72E14-2B49-6147-9FF2-CC416AE03985}"/>
              </a:ext>
            </a:extLst>
          </p:cNvPr>
          <p:cNvCxnSpPr>
            <a:cxnSpLocks/>
          </p:cNvCxnSpPr>
          <p:nvPr/>
        </p:nvCxnSpPr>
        <p:spPr>
          <a:xfrm>
            <a:off x="375048" y="990600"/>
            <a:ext cx="84108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71"/>
          <p:cNvSpPr>
            <a:spLocks noChangeArrowheads="1"/>
          </p:cNvSpPr>
          <p:nvPr/>
        </p:nvSpPr>
        <p:spPr bwMode="auto">
          <a:xfrm>
            <a:off x="7924800" y="3581400"/>
            <a:ext cx="1113073" cy="990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Arial" charset="0"/>
                <a:cs typeface="Latha" pitchFamily="34" charset="0"/>
              </a:rPr>
              <a:t>LAW OFFICER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ea typeface="Arial" charset="0"/>
              <a:cs typeface="Latha" pitchFamily="34" charset="0"/>
            </a:endParaRPr>
          </a:p>
        </p:txBody>
      </p:sp>
      <p:cxnSp>
        <p:nvCxnSpPr>
          <p:cNvPr id="25" name="AutoShape 56"/>
          <p:cNvCxnSpPr>
            <a:cxnSpLocks noChangeShapeType="1"/>
          </p:cNvCxnSpPr>
          <p:nvPr/>
        </p:nvCxnSpPr>
        <p:spPr bwMode="auto">
          <a:xfrm rot="5400000">
            <a:off x="6439694" y="2856706"/>
            <a:ext cx="1447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56"/>
          <p:cNvCxnSpPr>
            <a:cxnSpLocks noChangeShapeType="1"/>
          </p:cNvCxnSpPr>
          <p:nvPr/>
        </p:nvCxnSpPr>
        <p:spPr bwMode="auto">
          <a:xfrm rot="5400000">
            <a:off x="7734300" y="2857500"/>
            <a:ext cx="1447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5181600" y="2438400"/>
            <a:ext cx="1143000" cy="990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rPr>
              <a:t>SENIOR REGIONAL MANAGERS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  <a:ea typeface="Arial" charset="0"/>
              <a:cs typeface="Latha" pitchFamily="34" charset="0"/>
            </a:endParaRPr>
          </a:p>
        </p:txBody>
      </p:sp>
      <p:cxnSp>
        <p:nvCxnSpPr>
          <p:cNvPr id="27" name="AutoShape 56"/>
          <p:cNvCxnSpPr>
            <a:cxnSpLocks noChangeShapeType="1"/>
          </p:cNvCxnSpPr>
          <p:nvPr/>
        </p:nvCxnSpPr>
        <p:spPr bwMode="auto">
          <a:xfrm>
            <a:off x="5715000" y="2133600"/>
            <a:ext cx="0" cy="26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9" name="Straight Connector 48"/>
          <p:cNvCxnSpPr/>
          <p:nvPr/>
        </p:nvCxnSpPr>
        <p:spPr>
          <a:xfrm rot="5400000">
            <a:off x="5334794" y="35806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AutoShape 55"/>
          <p:cNvCxnSpPr>
            <a:cxnSpLocks noChangeShapeType="1"/>
          </p:cNvCxnSpPr>
          <p:nvPr/>
        </p:nvCxnSpPr>
        <p:spPr bwMode="auto">
          <a:xfrm>
            <a:off x="762000" y="3733800"/>
            <a:ext cx="51816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67"/>
          <p:cNvSpPr>
            <a:spLocks noChangeArrowheads="1"/>
          </p:cNvSpPr>
          <p:nvPr/>
        </p:nvSpPr>
        <p:spPr bwMode="auto">
          <a:xfrm>
            <a:off x="152400" y="4038600"/>
            <a:ext cx="1143000" cy="9729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rPr>
              <a:t>CHENNAI REGION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  <a:ea typeface="Arial" charset="0"/>
              <a:cs typeface="Latha" pitchFamily="34" charset="0"/>
            </a:endParaRPr>
          </a:p>
        </p:txBody>
      </p:sp>
      <p:sp>
        <p:nvSpPr>
          <p:cNvPr id="56" name="Rectangle 67"/>
          <p:cNvSpPr>
            <a:spLocks noChangeArrowheads="1"/>
          </p:cNvSpPr>
          <p:nvPr/>
        </p:nvSpPr>
        <p:spPr bwMode="auto">
          <a:xfrm>
            <a:off x="1371600" y="4038600"/>
            <a:ext cx="1371600" cy="9729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rPr>
              <a:t>COIMBATORE REGION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  <a:ea typeface="Arial" charset="0"/>
              <a:cs typeface="Latha" pitchFamily="34" charset="0"/>
            </a:endParaRPr>
          </a:p>
        </p:txBody>
      </p:sp>
      <p:sp>
        <p:nvSpPr>
          <p:cNvPr id="57" name="Rectangle 67"/>
          <p:cNvSpPr>
            <a:spLocks noChangeArrowheads="1"/>
          </p:cNvSpPr>
          <p:nvPr/>
        </p:nvSpPr>
        <p:spPr bwMode="auto">
          <a:xfrm>
            <a:off x="2819400" y="4038600"/>
            <a:ext cx="1143000" cy="9729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rPr>
              <a:t>MADURAI REGION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  <a:ea typeface="Arial" charset="0"/>
              <a:cs typeface="Latha" pitchFamily="34" charset="0"/>
            </a:endParaRPr>
          </a:p>
        </p:txBody>
      </p:sp>
      <p:sp>
        <p:nvSpPr>
          <p:cNvPr id="58" name="Rectangle 67"/>
          <p:cNvSpPr>
            <a:spLocks noChangeArrowheads="1"/>
          </p:cNvSpPr>
          <p:nvPr/>
        </p:nvSpPr>
        <p:spPr bwMode="auto">
          <a:xfrm>
            <a:off x="4038600" y="4038600"/>
            <a:ext cx="1143000" cy="9729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rPr>
              <a:t>SALEM REGION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  <a:ea typeface="Arial" charset="0"/>
              <a:cs typeface="Latha" pitchFamily="34" charset="0"/>
            </a:endParaRPr>
          </a:p>
        </p:txBody>
      </p:sp>
      <p:sp>
        <p:nvSpPr>
          <p:cNvPr id="59" name="Rectangle 67"/>
          <p:cNvSpPr>
            <a:spLocks noChangeArrowheads="1"/>
          </p:cNvSpPr>
          <p:nvPr/>
        </p:nvSpPr>
        <p:spPr bwMode="auto">
          <a:xfrm>
            <a:off x="5257800" y="4038600"/>
            <a:ext cx="1143000" cy="9729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rPr>
              <a:t>TRICHY REGION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  <a:ea typeface="Arial" charset="0"/>
              <a:cs typeface="Latha" pitchFamily="34" charset="0"/>
            </a:endParaRPr>
          </a:p>
        </p:txBody>
      </p:sp>
      <p:cxnSp>
        <p:nvCxnSpPr>
          <p:cNvPr id="61" name="AutoShape 56"/>
          <p:cNvCxnSpPr>
            <a:cxnSpLocks noChangeShapeType="1"/>
          </p:cNvCxnSpPr>
          <p:nvPr/>
        </p:nvCxnSpPr>
        <p:spPr bwMode="auto">
          <a:xfrm>
            <a:off x="762000" y="3733800"/>
            <a:ext cx="0" cy="26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AutoShape 56"/>
          <p:cNvCxnSpPr>
            <a:cxnSpLocks noChangeShapeType="1"/>
          </p:cNvCxnSpPr>
          <p:nvPr/>
        </p:nvCxnSpPr>
        <p:spPr bwMode="auto">
          <a:xfrm>
            <a:off x="2057400" y="3733800"/>
            <a:ext cx="0" cy="26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AutoShape 56"/>
          <p:cNvCxnSpPr>
            <a:cxnSpLocks noChangeShapeType="1"/>
          </p:cNvCxnSpPr>
          <p:nvPr/>
        </p:nvCxnSpPr>
        <p:spPr bwMode="auto">
          <a:xfrm>
            <a:off x="3429000" y="3733800"/>
            <a:ext cx="0" cy="26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" name="AutoShape 56"/>
          <p:cNvCxnSpPr>
            <a:cxnSpLocks noChangeShapeType="1"/>
          </p:cNvCxnSpPr>
          <p:nvPr/>
        </p:nvCxnSpPr>
        <p:spPr bwMode="auto">
          <a:xfrm>
            <a:off x="4572000" y="3733800"/>
            <a:ext cx="0" cy="26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5" name="AutoShape 56"/>
          <p:cNvCxnSpPr>
            <a:cxnSpLocks noChangeShapeType="1"/>
          </p:cNvCxnSpPr>
          <p:nvPr/>
        </p:nvCxnSpPr>
        <p:spPr bwMode="auto">
          <a:xfrm>
            <a:off x="5943600" y="3733800"/>
            <a:ext cx="0" cy="26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" name="AutoShape 55"/>
          <p:cNvCxnSpPr>
            <a:cxnSpLocks noChangeShapeType="1"/>
          </p:cNvCxnSpPr>
          <p:nvPr/>
        </p:nvCxnSpPr>
        <p:spPr bwMode="auto">
          <a:xfrm>
            <a:off x="609600" y="5334000"/>
            <a:ext cx="53340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Straight Connector 66"/>
          <p:cNvCxnSpPr/>
          <p:nvPr/>
        </p:nvCxnSpPr>
        <p:spPr>
          <a:xfrm rot="5400000">
            <a:off x="457994" y="51808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5400000">
            <a:off x="1905794" y="51808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3277394" y="51808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4496594" y="51808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>
            <a:off x="5791994" y="5180806"/>
            <a:ext cx="304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1905000" y="5638800"/>
            <a:ext cx="1143000" cy="9729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rPr>
              <a:t>38 DISTRICT MANAGERS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  <a:ea typeface="Arial" charset="0"/>
              <a:cs typeface="Latha" pitchFamily="34" charset="0"/>
            </a:endParaRPr>
          </a:p>
        </p:txBody>
      </p:sp>
      <p:sp>
        <p:nvSpPr>
          <p:cNvPr id="78" name="Rectangle 67"/>
          <p:cNvSpPr>
            <a:spLocks noChangeArrowheads="1"/>
          </p:cNvSpPr>
          <p:nvPr/>
        </p:nvSpPr>
        <p:spPr bwMode="auto">
          <a:xfrm>
            <a:off x="3581400" y="5638800"/>
            <a:ext cx="1143000" cy="972957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rPr>
              <a:t>5 SPECIAL FLYING SQUAD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itchFamily="18" charset="0"/>
              <a:ea typeface="Arial" charset="0"/>
              <a:cs typeface="Latha" pitchFamily="34" charset="0"/>
            </a:endParaRPr>
          </a:p>
        </p:txBody>
      </p:sp>
      <p:cxnSp>
        <p:nvCxnSpPr>
          <p:cNvPr id="79" name="AutoShape 56"/>
          <p:cNvCxnSpPr>
            <a:cxnSpLocks noChangeShapeType="1"/>
          </p:cNvCxnSpPr>
          <p:nvPr/>
        </p:nvCxnSpPr>
        <p:spPr bwMode="auto">
          <a:xfrm>
            <a:off x="2514600" y="5334000"/>
            <a:ext cx="0" cy="26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80" name="AutoShape 56"/>
          <p:cNvCxnSpPr>
            <a:cxnSpLocks noChangeShapeType="1"/>
          </p:cNvCxnSpPr>
          <p:nvPr/>
        </p:nvCxnSpPr>
        <p:spPr bwMode="auto">
          <a:xfrm>
            <a:off x="4191000" y="5334000"/>
            <a:ext cx="0" cy="260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1" name="Straight Arrow Connector 50"/>
          <p:cNvCxnSpPr/>
          <p:nvPr/>
        </p:nvCxnSpPr>
        <p:spPr>
          <a:xfrm rot="5400000">
            <a:off x="4306094" y="18669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88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4AAE5432-0307-6430-A19D-FF216D0F1E05}"/>
              </a:ext>
            </a:extLst>
          </p:cNvPr>
          <p:cNvGrpSpPr/>
          <p:nvPr/>
        </p:nvGrpSpPr>
        <p:grpSpPr>
          <a:xfrm>
            <a:off x="381000" y="1676400"/>
            <a:ext cx="7924800" cy="3657599"/>
            <a:chOff x="884078" y="639566"/>
            <a:chExt cx="8443185" cy="3348584"/>
          </a:xfrm>
        </p:grpSpPr>
        <p:sp>
          <p:nvSpPr>
            <p:cNvPr id="5122" name="Rectangle 63"/>
            <p:cNvSpPr>
              <a:spLocks noChangeArrowheads="1"/>
            </p:cNvSpPr>
            <p:nvPr/>
          </p:nvSpPr>
          <p:spPr bwMode="auto">
            <a:xfrm>
              <a:off x="2588952" y="2034810"/>
              <a:ext cx="1461322" cy="8907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GENERAL MANAGER (Retail Vending)</a:t>
              </a:r>
            </a:p>
          </p:txBody>
        </p:sp>
        <p:sp>
          <p:nvSpPr>
            <p:cNvPr id="5123" name="Rectangle 65"/>
            <p:cNvSpPr>
              <a:spLocks noChangeArrowheads="1"/>
            </p:cNvSpPr>
            <p:nvPr/>
          </p:nvSpPr>
          <p:spPr bwMode="auto">
            <a:xfrm>
              <a:off x="4212641" y="2034810"/>
              <a:ext cx="1380136" cy="90690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GENERAL MANAGER (Personnel &amp; Welfare)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  <p:sp>
          <p:nvSpPr>
            <p:cNvPr id="5124" name="Rectangle 67"/>
            <p:cNvSpPr>
              <a:spLocks noChangeArrowheads="1"/>
            </p:cNvSpPr>
            <p:nvPr/>
          </p:nvSpPr>
          <p:spPr bwMode="auto">
            <a:xfrm>
              <a:off x="884078" y="2034810"/>
              <a:ext cx="1542505" cy="89075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GENERAL MANAGER (Wholesale &amp; Admin)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  <p:sp>
          <p:nvSpPr>
            <p:cNvPr id="5125" name="Rectangle 66"/>
            <p:cNvSpPr>
              <a:spLocks noChangeArrowheads="1"/>
            </p:cNvSpPr>
            <p:nvPr/>
          </p:nvSpPr>
          <p:spPr bwMode="auto">
            <a:xfrm>
              <a:off x="5755146" y="2034810"/>
              <a:ext cx="1298952" cy="90690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0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GENERAL MANAGER (Finance)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  <p:sp>
          <p:nvSpPr>
            <p:cNvPr id="5127" name="Rectangle 69"/>
            <p:cNvSpPr>
              <a:spLocks noChangeArrowheads="1"/>
            </p:cNvSpPr>
            <p:nvPr/>
          </p:nvSpPr>
          <p:spPr bwMode="auto">
            <a:xfrm>
              <a:off x="7135282" y="3081242"/>
              <a:ext cx="1298950" cy="90690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/>
            <a:p>
              <a:pPr algn="ctr">
                <a:spcAft>
                  <a:spcPts val="1000"/>
                </a:spcAft>
              </a:pPr>
              <a:r>
                <a:rPr lang="en-US" sz="1200" b="1" dirty="0">
                  <a:solidFill>
                    <a:schemeClr val="accent1">
                      <a:lumMod val="75000"/>
                    </a:schemeClr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COMPANY SECRETARY</a:t>
              </a:r>
              <a:endParaRPr lang="en-US" sz="1200" dirty="0">
                <a:solidFill>
                  <a:schemeClr val="accent1">
                    <a:lumMod val="75000"/>
                  </a:schemeClr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  <p:cxnSp>
          <p:nvCxnSpPr>
            <p:cNvPr id="1033" name="AutoShape 55"/>
            <p:cNvCxnSpPr>
              <a:cxnSpLocks noChangeShapeType="1"/>
            </p:cNvCxnSpPr>
            <p:nvPr/>
          </p:nvCxnSpPr>
          <p:spPr bwMode="auto">
            <a:xfrm>
              <a:off x="1452369" y="1755761"/>
              <a:ext cx="7874894" cy="145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34" name="AutoShape 56"/>
            <p:cNvCxnSpPr>
              <a:cxnSpLocks noChangeShapeType="1"/>
            </p:cNvCxnSpPr>
            <p:nvPr/>
          </p:nvCxnSpPr>
          <p:spPr bwMode="auto">
            <a:xfrm>
              <a:off x="1452369" y="1755761"/>
              <a:ext cx="0" cy="238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AutoShape 56"/>
            <p:cNvCxnSpPr>
              <a:cxnSpLocks noChangeShapeType="1"/>
            </p:cNvCxnSpPr>
            <p:nvPr/>
          </p:nvCxnSpPr>
          <p:spPr bwMode="auto">
            <a:xfrm>
              <a:off x="3319612" y="1755761"/>
              <a:ext cx="0" cy="238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56"/>
            <p:cNvCxnSpPr>
              <a:cxnSpLocks noChangeShapeType="1"/>
            </p:cNvCxnSpPr>
            <p:nvPr/>
          </p:nvCxnSpPr>
          <p:spPr bwMode="auto">
            <a:xfrm>
              <a:off x="4862117" y="1755761"/>
              <a:ext cx="0" cy="238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4" name="AutoShape 56"/>
            <p:cNvCxnSpPr>
              <a:cxnSpLocks noChangeShapeType="1"/>
            </p:cNvCxnSpPr>
            <p:nvPr/>
          </p:nvCxnSpPr>
          <p:spPr bwMode="auto">
            <a:xfrm>
              <a:off x="6323438" y="1755761"/>
              <a:ext cx="0" cy="2381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" name="AutoShape 56"/>
            <p:cNvCxnSpPr>
              <a:cxnSpLocks noChangeShapeType="1"/>
            </p:cNvCxnSpPr>
            <p:nvPr/>
          </p:nvCxnSpPr>
          <p:spPr bwMode="auto">
            <a:xfrm rot="16200000" flipH="1">
              <a:off x="4954643" y="1382959"/>
              <a:ext cx="789162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161" name="Rectangle 37"/>
            <p:cNvSpPr>
              <a:spLocks noChangeArrowheads="1"/>
            </p:cNvSpPr>
            <p:nvPr/>
          </p:nvSpPr>
          <p:spPr bwMode="auto">
            <a:xfrm>
              <a:off x="3563166" y="639566"/>
              <a:ext cx="3625949" cy="348811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</a:pPr>
              <a:r>
                <a:rPr lang="en-US" b="1" dirty="0">
                  <a:solidFill>
                    <a:srgbClr val="7030A0"/>
                  </a:solidFill>
                  <a:latin typeface="Bookman Old Style" pitchFamily="18" charset="0"/>
                  <a:ea typeface="Arial" charset="0"/>
                  <a:cs typeface="Latha" pitchFamily="34" charset="0"/>
                </a:rPr>
                <a:t>MANAGING DIRECTOR</a:t>
              </a:r>
              <a:endParaRPr lang="en-US" dirty="0">
                <a:solidFill>
                  <a:srgbClr val="7030A0"/>
                </a:solidFill>
                <a:latin typeface="Bookman Old Style" pitchFamily="18" charset="0"/>
                <a:ea typeface="Arial" charset="0"/>
                <a:cs typeface="Latha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5E5845B-EE7A-9BB2-BA44-AAF42A4198D7}"/>
              </a:ext>
            </a:extLst>
          </p:cNvPr>
          <p:cNvSpPr txBox="1"/>
          <p:nvPr/>
        </p:nvSpPr>
        <p:spPr>
          <a:xfrm>
            <a:off x="356753" y="210813"/>
            <a:ext cx="5724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sz="2200" b="1" dirty="0">
                <a:latin typeface="Bookman Old Style" pitchFamily="18" charset="0"/>
                <a:ea typeface="+mj-ea"/>
                <a:cs typeface="Times New Roman" pitchFamily="18" charset="0"/>
              </a:rPr>
              <a:t>ORGANISATION </a:t>
            </a:r>
            <a:r>
              <a:rPr lang="en-IN" sz="2200" b="1" dirty="0" smtClean="0">
                <a:latin typeface="Bookman Old Style" pitchFamily="18" charset="0"/>
                <a:ea typeface="+mj-ea"/>
                <a:cs typeface="Times New Roman" pitchFamily="18" charset="0"/>
              </a:rPr>
              <a:t>CHART</a:t>
            </a:r>
          </a:p>
          <a:p>
            <a:pPr>
              <a:defRPr/>
            </a:pPr>
            <a:r>
              <a:rPr lang="en-IN" b="1" dirty="0" smtClean="0">
                <a:solidFill>
                  <a:srgbClr val="FF0000"/>
                </a:solidFill>
                <a:latin typeface="Bookman Old Style" pitchFamily="18" charset="0"/>
                <a:ea typeface="+mj-ea"/>
                <a:cs typeface="Times New Roman" pitchFamily="18" charset="0"/>
              </a:rPr>
              <a:t>CORPORATE OFFICE</a:t>
            </a:r>
            <a:endParaRPr lang="en-IN" b="1" dirty="0">
              <a:solidFill>
                <a:srgbClr val="FF0000"/>
              </a:solidFill>
              <a:latin typeface="Bookman Old Style" pitchFamily="18" charset="0"/>
              <a:ea typeface="+mj-ea"/>
              <a:cs typeface="Times New Roman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BE72E14-2B49-6147-9FF2-CC416AE03985}"/>
              </a:ext>
            </a:extLst>
          </p:cNvPr>
          <p:cNvCxnSpPr>
            <a:cxnSpLocks/>
          </p:cNvCxnSpPr>
          <p:nvPr/>
        </p:nvCxnSpPr>
        <p:spPr>
          <a:xfrm>
            <a:off x="375048" y="990600"/>
            <a:ext cx="84108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71"/>
          <p:cNvSpPr>
            <a:spLocks noChangeArrowheads="1"/>
          </p:cNvSpPr>
          <p:nvPr/>
        </p:nvSpPr>
        <p:spPr bwMode="auto">
          <a:xfrm>
            <a:off x="7696200" y="4343400"/>
            <a:ext cx="1113073" cy="9906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/>
          <a:p>
            <a:pPr algn="ctr">
              <a:spcAft>
                <a:spcPts val="1000"/>
              </a:spcAft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Arial" charset="0"/>
                <a:cs typeface="Latha" pitchFamily="34" charset="0"/>
              </a:rPr>
              <a:t>LAW OFFICER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ea typeface="Arial" charset="0"/>
              <a:cs typeface="Latha" pitchFamily="34" charset="0"/>
            </a:endParaRPr>
          </a:p>
        </p:txBody>
      </p:sp>
      <p:cxnSp>
        <p:nvCxnSpPr>
          <p:cNvPr id="25" name="AutoShape 56"/>
          <p:cNvCxnSpPr>
            <a:cxnSpLocks noChangeShapeType="1"/>
            <a:endCxn id="5127" idx="0"/>
          </p:cNvCxnSpPr>
          <p:nvPr/>
        </p:nvCxnSpPr>
        <p:spPr bwMode="auto">
          <a:xfrm rot="5400000">
            <a:off x="6134100" y="3619500"/>
            <a:ext cx="1447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8" name="AutoShape 56"/>
          <p:cNvCxnSpPr>
            <a:cxnSpLocks noChangeShapeType="1"/>
          </p:cNvCxnSpPr>
          <p:nvPr/>
        </p:nvCxnSpPr>
        <p:spPr bwMode="auto">
          <a:xfrm rot="5400000">
            <a:off x="7582694" y="3618706"/>
            <a:ext cx="1447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="" xmlns:p14="http://schemas.microsoft.com/office/powerpoint/2010/main" val="6884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3447</TotalTime>
  <Words>161</Words>
  <Application>Microsoft Office PowerPoint</Application>
  <PresentationFormat>On-screen Show (4:3)</PresentationFormat>
  <Paragraphs>49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 ADMIN</dc:creator>
  <cp:lastModifiedBy>TASMAC</cp:lastModifiedBy>
  <cp:revision>411</cp:revision>
  <dcterms:created xsi:type="dcterms:W3CDTF">2024-04-16T09:23:06Z</dcterms:created>
  <dcterms:modified xsi:type="dcterms:W3CDTF">2024-06-13T11:59:16Z</dcterms:modified>
</cp:coreProperties>
</file>