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6" r:id="rId6"/>
    <p:sldId id="267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4"/>
    <p:restoredTop sz="85145"/>
  </p:normalViewPr>
  <p:slideViewPr>
    <p:cSldViewPr snapToGrid="0" snapToObjects="1">
      <p:cViewPr varScale="1">
        <p:scale>
          <a:sx n="87" d="100"/>
          <a:sy n="87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AA7C0-D616-CC44-BF70-CB00D7647B9F}" type="datetimeFigureOut">
              <a:rPr lang="de-DE" smtClean="0"/>
              <a:t>09.03.19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7317A-D9DD-BD47-97F0-75E133FECC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1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MC_Corporati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Pivotal_Software" TargetMode="External"/><Relationship Id="rId4" Type="http://schemas.openxmlformats.org/officeDocument/2006/relationships/hyperlink" Target="https://en.wikipedia.org/wiki/General_Electric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7317A-D9DD-BD47-97F0-75E133FECCF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4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Rod Johnson </a:t>
            </a:r>
            <a:r>
              <a:rPr lang="de-DE" dirty="0" err="1"/>
              <a:t>wrote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book</a:t>
            </a:r>
            <a:r>
              <a:rPr lang="de-DE" dirty="0"/>
              <a:t> on 2002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complexities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EJB </a:t>
            </a:r>
            <a:r>
              <a:rPr lang="de-DE" dirty="0" err="1"/>
              <a:t>and</a:t>
            </a:r>
            <a:r>
              <a:rPr lang="de-DE" dirty="0"/>
              <a:t> he </a:t>
            </a:r>
            <a:r>
              <a:rPr lang="de-DE" dirty="0" err="1"/>
              <a:t>wrote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com.interface21.  </a:t>
            </a:r>
            <a:r>
              <a:rPr lang="de-DE" dirty="0" err="1"/>
              <a:t>Later</a:t>
            </a:r>
            <a:r>
              <a:rPr lang="de-DE" dirty="0"/>
              <a:t> Jürgen Höller </a:t>
            </a:r>
            <a:r>
              <a:rPr lang="de-DE" dirty="0" err="1"/>
              <a:t>requested</a:t>
            </a:r>
            <a:r>
              <a:rPr lang="de-DE" dirty="0"/>
              <a:t> </a:t>
            </a:r>
            <a:r>
              <a:rPr lang="de-DE" dirty="0" err="1"/>
              <a:t>him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gave</a:t>
            </a:r>
            <a:r>
              <a:rPr lang="de-DE" dirty="0"/>
              <a:t> </a:t>
            </a:r>
            <a:r>
              <a:rPr lang="de-DE" dirty="0" err="1"/>
              <a:t>birth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Spring </a:t>
            </a:r>
            <a:r>
              <a:rPr lang="de-DE" dirty="0" err="1"/>
              <a:t>framework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7317A-D9DD-BD47-97F0-75E133FECCF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40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7317A-D9DD-BD47-97F0-75E133FECCF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1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April 2013 VMware, and its parent company 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MC Corporation"/>
              </a:rPr>
              <a:t>EMC Corporation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formally created a joint venture (with 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General Electric"/>
              </a:rPr>
              <a:t>GE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called 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ivotal Software"/>
              </a:rPr>
              <a:t>Pivotal Software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7317A-D9DD-BD47-97F0-75E133FECCF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6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Light </a:t>
            </a:r>
            <a:r>
              <a:rPr lang="de-DE" dirty="0" err="1"/>
              <a:t>weight</a:t>
            </a:r>
            <a:r>
              <a:rPr lang="de-DE" dirty="0"/>
              <a:t>/ </a:t>
            </a:r>
            <a:r>
              <a:rPr lang="de-CH" dirty="0"/>
              <a:t>Non-intrusive</a:t>
            </a:r>
            <a:r>
              <a:rPr lang="de-DE" dirty="0"/>
              <a:t>: 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POJO means </a:t>
            </a:r>
            <a:r>
              <a:rPr lang="e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Plain Old Java Object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refers to a Java object (instance of definition) that isn't bogged down by framework extensions. -&gt; </a:t>
            </a:r>
            <a:r>
              <a:rPr lang="de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de-CH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spring.io</a:t>
            </a:r>
            <a:r>
              <a:rPr lang="de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CH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</a:t>
            </a:r>
            <a:r>
              <a:rPr lang="de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/POJO</a:t>
            </a:r>
            <a:endParaRPr lang="de-DE" dirty="0"/>
          </a:p>
          <a:p>
            <a:endParaRPr lang="de-DE" dirty="0"/>
          </a:p>
          <a:p>
            <a:r>
              <a:rPr lang="de-DE" dirty="0"/>
              <a:t>Modular:  </a:t>
            </a:r>
            <a:r>
              <a:rPr lang="de-DE" dirty="0" err="1"/>
              <a:t>We</a:t>
            </a:r>
            <a:r>
              <a:rPr lang="de-DE" dirty="0"/>
              <a:t> do not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spring‘s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an </a:t>
            </a:r>
            <a:r>
              <a:rPr lang="de-DE" dirty="0" err="1"/>
              <a:t>app</a:t>
            </a:r>
            <a:r>
              <a:rPr lang="de-DE" dirty="0"/>
              <a:t>. </a:t>
            </a:r>
            <a:r>
              <a:rPr lang="de-DE" dirty="0" err="1"/>
              <a:t>Forexample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 </a:t>
            </a:r>
            <a:r>
              <a:rPr lang="de-DE" dirty="0" err="1"/>
              <a:t>functionality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web-</a:t>
            </a:r>
            <a:r>
              <a:rPr lang="de-DE" dirty="0" err="1"/>
              <a:t>app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just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spring-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.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7317A-D9DD-BD47-97F0-75E133FECCF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69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337D8-99DE-4148-83CD-6873A4CEA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0A8CC5-0DD6-D142-8579-1DF0CB335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7F3A7D-BF3A-FF4D-B3B4-C38DCEA4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FEFC-7322-3B41-99F4-2619C11FB826}" type="datetimeFigureOut">
              <a:rPr lang="de-DE" smtClean="0"/>
              <a:t>09.03.19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B3C94-E89D-AC48-B2D9-66824FF5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98829D-667E-4641-8ADE-AC14E1EC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79A0-E617-9146-8EF9-180B34BBE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03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65E18-7731-F844-9832-870C6587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DC0248-8AEC-0742-B68C-96F524CA3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25107-89DB-B142-BAA6-D2B35DE8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FEFC-7322-3B41-99F4-2619C11FB826}" type="datetimeFigureOut">
              <a:rPr lang="de-DE" smtClean="0"/>
              <a:t>09.03.19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DEFA31-9785-B741-8A9C-E6703B4E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D79993-FE24-BE45-8886-101DBDC8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79A0-E617-9146-8EF9-180B34BBE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59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71E90C-D387-C344-8E47-EAA7B72DC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501B17-4916-774E-ACB2-F480C5948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21DC8C-BB81-2840-9A89-1A56750A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FEFC-7322-3B41-99F4-2619C11FB826}" type="datetimeFigureOut">
              <a:rPr lang="de-DE" smtClean="0"/>
              <a:t>09.03.19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91A011-97F6-7349-B49A-0521A766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88D6A9-2998-F248-8ACE-AEEBC59B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79A0-E617-9146-8EF9-180B34BBE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90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374D9-B655-8745-921D-19FD547B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90BBB-AB24-BB4B-9503-09A0983C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0A341B-6D62-A442-8EDD-C13C3AF5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FEFC-7322-3B41-99F4-2619C11FB826}" type="datetimeFigureOut">
              <a:rPr lang="de-DE" smtClean="0"/>
              <a:t>09.03.19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F8C8BA-F9DD-544C-B231-74EA6E67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68AEE9-E145-3249-BFD6-FDD9C934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79A0-E617-9146-8EF9-180B34BBE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57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358C3-2286-EA4F-9615-7A9A1499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B02E7A-D03A-514F-AB8B-E3AC83E75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B8D59C-BAA1-4E44-904A-8D5D2493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FEFC-7322-3B41-99F4-2619C11FB826}" type="datetimeFigureOut">
              <a:rPr lang="de-DE" smtClean="0"/>
              <a:t>09.03.19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40C57B-ABB8-7B44-B4ED-E4BB15A7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9AED6D-CB8C-C14C-A675-D50757A7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79A0-E617-9146-8EF9-180B34BBE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10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5DA82-57CB-E94D-81AD-78323715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15613-6628-294E-94EB-263E1657C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5F5D42-EC5A-FA42-AB6E-436C0B3B7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838055-ED1C-0348-869C-6F4707F2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FEFC-7322-3B41-99F4-2619C11FB826}" type="datetimeFigureOut">
              <a:rPr lang="de-DE" smtClean="0"/>
              <a:t>09.03.19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064FDF-90DF-0C4E-8EE3-5031D64B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DE18C6-ED67-A444-AE9F-2454CACB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79A0-E617-9146-8EF9-180B34BBE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99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89E32-1AA8-FF43-99B4-AB71FFE6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23F66F-58D5-F443-8E29-4864C9FF2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C3D2E0-856D-614F-87CC-4A887AD84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0ED11C-F8E0-5A44-929E-72390C339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15E097-35E3-664A-B428-AC975BFB2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9E5C5-0F51-8843-A0FE-EFEAB178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FEFC-7322-3B41-99F4-2619C11FB826}" type="datetimeFigureOut">
              <a:rPr lang="de-DE" smtClean="0"/>
              <a:t>09.03.19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636A1B-B00F-AB4F-9DD2-55C3E0DA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AB26F02-6C0D-7D4C-A9BC-0B6643B6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79A0-E617-9146-8EF9-180B34BBE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07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898EB-DEB5-3C47-BD64-6E1C9E3D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AA9BFF-C3DB-A346-B2E4-A1AB157A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FEFC-7322-3B41-99F4-2619C11FB826}" type="datetimeFigureOut">
              <a:rPr lang="de-DE" smtClean="0"/>
              <a:t>09.03.19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98CB2B-DF08-124E-80D2-9DE11FD8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162F8F-A9A4-4E4B-B1F7-45012E22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79A0-E617-9146-8EF9-180B34BBE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44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5E015D-7621-2844-83FA-8542BBF0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FEFC-7322-3B41-99F4-2619C11FB826}" type="datetimeFigureOut">
              <a:rPr lang="de-DE" smtClean="0"/>
              <a:t>09.03.19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0AE9D8-0393-834A-8BF2-656E1A2F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46111F-710B-964B-B0CF-E38CC34D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79A0-E617-9146-8EF9-180B34BBE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3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98F58-CA32-5A45-A247-B0EB9654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BA387-5613-7D42-9B5A-F6520460E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FE9116-C1FB-B541-86A4-AFC17FB64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FF900F-EADF-0E4B-B3A3-EE5C5E95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FEFC-7322-3B41-99F4-2619C11FB826}" type="datetimeFigureOut">
              <a:rPr lang="de-DE" smtClean="0"/>
              <a:t>09.03.19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53DED-7EF7-154F-B675-A2B33259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0B60E1-A971-5445-8395-99F58150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79A0-E617-9146-8EF9-180B34BBE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53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BC458-3B48-4647-9650-004C2070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3B41C1-1C17-DE43-8CAE-1D9B569EF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D50C49-D3C9-494A-A0D0-2E63CEB48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D64FEC-0D75-2041-8A43-57959ABB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FEFC-7322-3B41-99F4-2619C11FB826}" type="datetimeFigureOut">
              <a:rPr lang="de-DE" smtClean="0"/>
              <a:t>09.03.19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917494-1686-8F46-B275-DC377B68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A57E7C-20C6-4A43-9EAA-4CF2B7B0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79A0-E617-9146-8EF9-180B34BBE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78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C725CD7-4852-3A40-B323-78F64608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4437DC-AA03-4842-9615-D37A4B722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02CD53-9E91-DB42-9E6A-334889ACE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0FEFC-7322-3B41-99F4-2619C11FB826}" type="datetimeFigureOut">
              <a:rPr lang="de-DE" smtClean="0"/>
              <a:t>09.03.19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ED12C5-F37E-2540-B3B8-483528D63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B17830-F3F5-3542-BBE4-4A7F63496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B79A0-E617-9146-8EF9-180B34BBE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07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hdphoto" Target="../media/hdphoto4.wdp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37ECD-4DA7-6441-B67C-75D5DA15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065" y="1159433"/>
            <a:ext cx="9144000" cy="2387600"/>
          </a:xfrm>
        </p:spPr>
        <p:txBody>
          <a:bodyPr>
            <a:normAutofit/>
          </a:bodyPr>
          <a:lstStyle/>
          <a:p>
            <a:r>
              <a:rPr lang="de-DE" sz="9600" dirty="0"/>
              <a:t>Spring </a:t>
            </a:r>
            <a:r>
              <a:rPr lang="de-DE" sz="9600" dirty="0" err="1"/>
              <a:t>workshop</a:t>
            </a:r>
            <a:endParaRPr lang="de-DE" sz="9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32AB52-A939-7942-B79D-CCC750F6D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2935"/>
            <a:ext cx="9144000" cy="1655762"/>
          </a:xfrm>
        </p:spPr>
        <p:txBody>
          <a:bodyPr/>
          <a:lstStyle/>
          <a:p>
            <a:r>
              <a:rPr lang="de-DE" dirty="0"/>
              <a:t>Karthikeyan Bollu Ganesh</a:t>
            </a:r>
          </a:p>
          <a:p>
            <a:r>
              <a:rPr lang="de-DE" dirty="0"/>
              <a:t>Michael </a:t>
            </a:r>
            <a:r>
              <a:rPr lang="de-DE" dirty="0" err="1"/>
              <a:t>Inden</a:t>
            </a:r>
            <a:endParaRPr lang="de-DE" dirty="0"/>
          </a:p>
          <a:p>
            <a:r>
              <a:rPr lang="de-DE" dirty="0" err="1"/>
              <a:t>Asmiq</a:t>
            </a:r>
            <a:r>
              <a:rPr lang="de-DE" dirty="0"/>
              <a:t> Academy</a:t>
            </a:r>
          </a:p>
        </p:txBody>
      </p:sp>
    </p:spTree>
    <p:extLst>
      <p:ext uri="{BB962C8B-B14F-4D97-AF65-F5344CB8AC3E}">
        <p14:creationId xmlns:p14="http://schemas.microsoft.com/office/powerpoint/2010/main" val="246648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903CF-3B2A-C443-B193-5E953BCA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Spring Framework 5 + JDK 9 Module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3BDCB-EC81-754E-9701-5ED40644D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Does Spring Framework 5 work with the new Java 9 module system?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Yes, Spring Framework 5 ships with </a:t>
            </a:r>
            <a:r>
              <a:rPr lang="en-US" sz="2800" b="1" dirty="0">
                <a:solidFill>
                  <a:srgbClr val="C00000"/>
                </a:solidFill>
              </a:rPr>
              <a:t>automatic module name entries </a:t>
            </a:r>
            <a:r>
              <a:rPr lang="en-US" dirty="0">
                <a:solidFill>
                  <a:srgbClr val="000000"/>
                </a:solidFill>
              </a:rPr>
              <a:t>in the manifests of our Spring Framework 5 jars. The public API surface of the Spring libraries remains unchanged.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0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CD6E9-9A18-F241-9A52-BC83D7A8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"/>
            <a:ext cx="10515600" cy="727695"/>
          </a:xfrm>
        </p:spPr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FA1C2-2888-2641-B0D4-52FD9F0B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254"/>
            <a:ext cx="10515600" cy="5623080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/>
              <a:t>Introduction</a:t>
            </a:r>
            <a:endParaRPr lang="de-DE" dirty="0"/>
          </a:p>
          <a:p>
            <a:r>
              <a:rPr lang="de-DE" dirty="0"/>
              <a:t>Spring Framework I </a:t>
            </a:r>
          </a:p>
          <a:p>
            <a:pPr lvl="1"/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in Spring 5.x ?</a:t>
            </a:r>
          </a:p>
          <a:p>
            <a:pPr lvl="1"/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  <a:p>
            <a:pPr lvl="1"/>
            <a:r>
              <a:rPr lang="de-DE" dirty="0"/>
              <a:t>DI/</a:t>
            </a:r>
            <a:r>
              <a:rPr lang="de-DE" dirty="0" err="1"/>
              <a:t>IoC</a:t>
            </a:r>
            <a:r>
              <a:rPr lang="de-DE" dirty="0"/>
              <a:t> in Spring </a:t>
            </a:r>
          </a:p>
          <a:p>
            <a:pPr lvl="2"/>
            <a:r>
              <a:rPr lang="de-DE" dirty="0"/>
              <a:t>XML </a:t>
            </a:r>
            <a:r>
              <a:rPr lang="de-DE" dirty="0" err="1"/>
              <a:t>Configuration</a:t>
            </a:r>
            <a:endParaRPr lang="de-DE" dirty="0"/>
          </a:p>
          <a:p>
            <a:pPr lvl="2"/>
            <a:r>
              <a:rPr lang="de-DE" dirty="0"/>
              <a:t>Java </a:t>
            </a:r>
            <a:r>
              <a:rPr lang="de-DE" dirty="0" err="1"/>
              <a:t>Configuration</a:t>
            </a:r>
            <a:endParaRPr lang="de-DE" dirty="0"/>
          </a:p>
          <a:p>
            <a:pPr lvl="3"/>
            <a:r>
              <a:rPr lang="de-DE" dirty="0"/>
              <a:t>Stereotype </a:t>
            </a:r>
            <a:r>
              <a:rPr lang="de-DE" dirty="0" err="1"/>
              <a:t>annotations</a:t>
            </a:r>
            <a:r>
              <a:rPr lang="de-DE" dirty="0"/>
              <a:t> @</a:t>
            </a:r>
            <a:r>
              <a:rPr lang="de-DE" dirty="0" err="1"/>
              <a:t>Component</a:t>
            </a:r>
            <a:r>
              <a:rPr lang="de-DE" dirty="0"/>
              <a:t>, @</a:t>
            </a:r>
            <a:r>
              <a:rPr lang="de-DE" dirty="0" err="1"/>
              <a:t>Configuration</a:t>
            </a:r>
            <a:r>
              <a:rPr lang="de-DE" dirty="0"/>
              <a:t>, @Service, @</a:t>
            </a:r>
            <a:r>
              <a:rPr lang="de-DE" dirty="0" err="1"/>
              <a:t>Autowired</a:t>
            </a:r>
            <a:r>
              <a:rPr lang="de-DE" dirty="0"/>
              <a:t> etc. </a:t>
            </a:r>
          </a:p>
          <a:p>
            <a:pPr lvl="1"/>
            <a:r>
              <a:rPr lang="de-DE" dirty="0"/>
              <a:t>Bean </a:t>
            </a:r>
            <a:r>
              <a:rPr lang="de-DE" dirty="0" err="1"/>
              <a:t>Lifecycle</a:t>
            </a:r>
            <a:endParaRPr lang="de-DE" dirty="0"/>
          </a:p>
          <a:p>
            <a:pPr lvl="1"/>
            <a:r>
              <a:rPr lang="de-DE" dirty="0"/>
              <a:t>Bean Scopes</a:t>
            </a:r>
          </a:p>
          <a:p>
            <a:pPr lvl="1"/>
            <a:r>
              <a:rPr lang="de-DE" dirty="0" err="1"/>
              <a:t>Exercises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Spring Framework II</a:t>
            </a:r>
          </a:p>
          <a:p>
            <a:pPr lvl="1"/>
            <a:r>
              <a:rPr lang="de-DE" dirty="0"/>
              <a:t>Web-MVC</a:t>
            </a:r>
          </a:p>
          <a:p>
            <a:pPr lvl="1"/>
            <a:r>
              <a:rPr lang="de-DE" dirty="0" err="1"/>
              <a:t>Exercises</a:t>
            </a:r>
            <a:endParaRPr lang="de-DE" dirty="0"/>
          </a:p>
          <a:p>
            <a:endParaRPr lang="de-DE" dirty="0"/>
          </a:p>
          <a:p>
            <a:r>
              <a:rPr lang="de-DE" dirty="0"/>
              <a:t>Spring Boot I</a:t>
            </a:r>
          </a:p>
          <a:p>
            <a:pPr lvl="1"/>
            <a:r>
              <a:rPr lang="de-DE" dirty="0" err="1"/>
              <a:t>Introduction</a:t>
            </a:r>
            <a:endParaRPr lang="de-DE" dirty="0"/>
          </a:p>
          <a:p>
            <a:pPr lvl="1"/>
            <a:r>
              <a:rPr lang="de-DE" dirty="0"/>
              <a:t>Spring </a:t>
            </a:r>
            <a:r>
              <a:rPr lang="de-DE" dirty="0" err="1"/>
              <a:t>Initializr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REST Service </a:t>
            </a:r>
            <a:r>
              <a:rPr lang="de-DE" dirty="0" err="1"/>
              <a:t>with</a:t>
            </a:r>
            <a:r>
              <a:rPr lang="de-DE" dirty="0"/>
              <a:t> Spring-Boot</a:t>
            </a:r>
          </a:p>
          <a:p>
            <a:pPr lvl="1"/>
            <a:r>
              <a:rPr lang="de-DE" dirty="0"/>
              <a:t>Spring </a:t>
            </a:r>
            <a:r>
              <a:rPr lang="de-DE" dirty="0" err="1"/>
              <a:t>Dev</a:t>
            </a:r>
            <a:r>
              <a:rPr lang="de-DE" dirty="0"/>
              <a:t>-tools Demo</a:t>
            </a:r>
          </a:p>
          <a:p>
            <a:pPr lvl="1"/>
            <a:r>
              <a:rPr lang="de-DE" dirty="0" err="1"/>
              <a:t>Testing</a:t>
            </a:r>
            <a:endParaRPr lang="de-DE" dirty="0"/>
          </a:p>
          <a:p>
            <a:pPr lvl="1"/>
            <a:r>
              <a:rPr lang="de-DE" dirty="0" err="1"/>
              <a:t>Exercises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71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6D105-2606-774C-B4E8-91E58723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- Spring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1FB05C-54CD-8043-8CF0-97FFEBBE8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Rod Johnson – </a:t>
            </a:r>
            <a:r>
              <a:rPr lang="de-DE" dirty="0" err="1"/>
              <a:t>Father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Spring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overcome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complexities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EJB 2.x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Spring was </a:t>
            </a:r>
            <a:r>
              <a:rPr lang="de-DE" dirty="0" err="1"/>
              <a:t>born</a:t>
            </a:r>
            <a:r>
              <a:rPr lang="de-DE" dirty="0"/>
              <a:t> on 2002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67D4494-B26C-264B-8A81-E544D1916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118" y="863600"/>
            <a:ext cx="42037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9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6D105-2606-774C-B4E8-91E58723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49" y="157174"/>
            <a:ext cx="10515600" cy="1325563"/>
          </a:xfrm>
        </p:spPr>
        <p:txBody>
          <a:bodyPr/>
          <a:lstStyle/>
          <a:p>
            <a:r>
              <a:rPr lang="de-DE" dirty="0"/>
              <a:t>Spring </a:t>
            </a:r>
            <a:r>
              <a:rPr lang="de-DE" dirty="0" err="1"/>
              <a:t>birth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510974-C3BE-8D43-8C91-D2E62620D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6" y="2067644"/>
            <a:ext cx="3056107" cy="382579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A5FF20C-3262-FF4F-A08D-C079AE8D7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652" y="2124055"/>
            <a:ext cx="3332597" cy="314884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DDC9CD1-4595-1743-BC78-B930EC823731}"/>
              </a:ext>
            </a:extLst>
          </p:cNvPr>
          <p:cNvSpPr txBox="1"/>
          <p:nvPr/>
        </p:nvSpPr>
        <p:spPr>
          <a:xfrm>
            <a:off x="1057122" y="6054495"/>
            <a:ext cx="226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err="1">
                <a:solidFill>
                  <a:schemeClr val="accent1">
                    <a:lumMod val="75000"/>
                  </a:schemeClr>
                </a:solidFill>
              </a:rPr>
              <a:t>Oct</a:t>
            </a:r>
            <a:r>
              <a:rPr lang="de-DE" sz="3600" b="1" dirty="0">
                <a:solidFill>
                  <a:schemeClr val="accent1">
                    <a:lumMod val="75000"/>
                  </a:schemeClr>
                </a:solidFill>
              </a:rPr>
              <a:t>. 2002</a:t>
            </a:r>
          </a:p>
        </p:txBody>
      </p:sp>
      <p:pic>
        <p:nvPicPr>
          <p:cNvPr id="15" name="Grafik 14" descr="Baby">
            <a:extLst>
              <a:ext uri="{FF2B5EF4-FFF2-40B4-BE49-F238E27FC236}">
                <a16:creationId xmlns:a16="http://schemas.microsoft.com/office/drawing/2014/main" id="{9BECB0A9-0D43-CB49-9645-CDFE65122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0844" y="2586410"/>
            <a:ext cx="2041423" cy="204142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E825CF9-BF08-EC40-8D57-679AFCF0A3B1}"/>
              </a:ext>
            </a:extLst>
          </p:cNvPr>
          <p:cNvSpPr txBox="1"/>
          <p:nvPr/>
        </p:nvSpPr>
        <p:spPr>
          <a:xfrm>
            <a:off x="5662839" y="4627833"/>
            <a:ext cx="86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V 0.9</a:t>
            </a:r>
          </a:p>
        </p:txBody>
      </p:sp>
    </p:spTree>
    <p:extLst>
      <p:ext uri="{BB962C8B-B14F-4D97-AF65-F5344CB8AC3E}">
        <p14:creationId xmlns:p14="http://schemas.microsoft.com/office/powerpoint/2010/main" val="9758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6D105-2606-774C-B4E8-91E58723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 </a:t>
            </a:r>
            <a:r>
              <a:rPr lang="de-DE" dirty="0" err="1"/>
              <a:t>history</a:t>
            </a:r>
            <a:endParaRPr lang="de-DE" dirty="0"/>
          </a:p>
        </p:txBody>
      </p:sp>
      <p:pic>
        <p:nvPicPr>
          <p:cNvPr id="8" name="Inhaltsplatzhalter 7" descr="Baby krabbelnd">
            <a:extLst>
              <a:ext uri="{FF2B5EF4-FFF2-40B4-BE49-F238E27FC236}">
                <a16:creationId xmlns:a16="http://schemas.microsoft.com/office/drawing/2014/main" id="{60D074CD-2F7A-9946-B93B-2202B7D23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334" y="3201119"/>
            <a:ext cx="1438103" cy="143810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 descr="Kriechen">
            <a:extLst>
              <a:ext uri="{FF2B5EF4-FFF2-40B4-BE49-F238E27FC236}">
                <a16:creationId xmlns:a16="http://schemas.microsoft.com/office/drawing/2014/main" id="{D7FE8358-B5C4-6C45-B4CB-DF57E36A6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267124">
            <a:off x="3301803" y="3236437"/>
            <a:ext cx="1431977" cy="143197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 descr="Gehen">
            <a:extLst>
              <a:ext uri="{FF2B5EF4-FFF2-40B4-BE49-F238E27FC236}">
                <a16:creationId xmlns:a16="http://schemas.microsoft.com/office/drawing/2014/main" id="{0FA502D0-22CA-0544-9D13-AE1410F48E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6280" y="3170570"/>
            <a:ext cx="1438103" cy="143810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fik 18" descr="Rennen">
            <a:extLst>
              <a:ext uri="{FF2B5EF4-FFF2-40B4-BE49-F238E27FC236}">
                <a16:creationId xmlns:a16="http://schemas.microsoft.com/office/drawing/2014/main" id="{CB18D8A1-F1CB-B949-8067-180CECAF73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15696" y="3201120"/>
            <a:ext cx="1438103" cy="143810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sunrise" dir="t"/>
          </a:scene3d>
          <a:sp3d prstMaterial="metal"/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675FBF02-F0B3-5F48-A9E6-9E5A8EC9F9B6}"/>
              </a:ext>
            </a:extLst>
          </p:cNvPr>
          <p:cNvSpPr txBox="1"/>
          <p:nvPr/>
        </p:nvSpPr>
        <p:spPr>
          <a:xfrm>
            <a:off x="1318684" y="5053194"/>
            <a:ext cx="86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1.0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41F2921-0051-4548-ADD3-5E97A794C11D}"/>
              </a:ext>
            </a:extLst>
          </p:cNvPr>
          <p:cNvSpPr txBox="1"/>
          <p:nvPr/>
        </p:nvSpPr>
        <p:spPr>
          <a:xfrm>
            <a:off x="3441338" y="5006912"/>
            <a:ext cx="86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2.0</a:t>
            </a:r>
          </a:p>
        </p:txBody>
      </p:sp>
      <p:pic>
        <p:nvPicPr>
          <p:cNvPr id="22" name="Grafik 21" descr="Kriechen">
            <a:extLst>
              <a:ext uri="{FF2B5EF4-FFF2-40B4-BE49-F238E27FC236}">
                <a16:creationId xmlns:a16="http://schemas.microsoft.com/office/drawing/2014/main" id="{C9DB8873-69AC-F842-A980-ABC604AA7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102442">
            <a:off x="5683300" y="3097934"/>
            <a:ext cx="1438103" cy="1438103"/>
          </a:xfrm>
          <a:prstGeom prst="rect">
            <a:avLst/>
          </a:prstGeom>
          <a:effectLst>
            <a:outerShdw blurRad="127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B4CA3C4B-86F7-7949-82B0-E5E6C49C0ED2}"/>
              </a:ext>
            </a:extLst>
          </p:cNvPr>
          <p:cNvSpPr txBox="1"/>
          <p:nvPr/>
        </p:nvSpPr>
        <p:spPr>
          <a:xfrm>
            <a:off x="5818786" y="4948494"/>
            <a:ext cx="86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3.0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EF11154-B0EC-2243-8E40-2557B206D463}"/>
              </a:ext>
            </a:extLst>
          </p:cNvPr>
          <p:cNvSpPr txBox="1"/>
          <p:nvPr/>
        </p:nvSpPr>
        <p:spPr>
          <a:xfrm>
            <a:off x="8041090" y="5027981"/>
            <a:ext cx="86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4.0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97E6B61-8792-FC40-BFEC-164D49451529}"/>
              </a:ext>
            </a:extLst>
          </p:cNvPr>
          <p:cNvSpPr txBox="1"/>
          <p:nvPr/>
        </p:nvSpPr>
        <p:spPr>
          <a:xfrm>
            <a:off x="10223033" y="5036458"/>
            <a:ext cx="86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5.0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1739F46-6CA7-0744-8351-2F6DD50E915A}"/>
              </a:ext>
            </a:extLst>
          </p:cNvPr>
          <p:cNvSpPr txBox="1"/>
          <p:nvPr/>
        </p:nvSpPr>
        <p:spPr>
          <a:xfrm>
            <a:off x="1032794" y="2713322"/>
            <a:ext cx="14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2003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78E747A-3830-E940-98D2-4FDA1F1EAA2B}"/>
              </a:ext>
            </a:extLst>
          </p:cNvPr>
          <p:cNvSpPr txBox="1"/>
          <p:nvPr/>
        </p:nvSpPr>
        <p:spPr>
          <a:xfrm>
            <a:off x="3310085" y="2713322"/>
            <a:ext cx="117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2006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5527483-461E-C046-B257-E492D43837C2}"/>
              </a:ext>
            </a:extLst>
          </p:cNvPr>
          <p:cNvSpPr txBox="1"/>
          <p:nvPr/>
        </p:nvSpPr>
        <p:spPr>
          <a:xfrm>
            <a:off x="5621504" y="2713323"/>
            <a:ext cx="111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2009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A6F09D8-09B0-884E-AEF6-B0056580A69A}"/>
              </a:ext>
            </a:extLst>
          </p:cNvPr>
          <p:cNvSpPr txBox="1"/>
          <p:nvPr/>
        </p:nvSpPr>
        <p:spPr>
          <a:xfrm>
            <a:off x="7793339" y="2734391"/>
            <a:ext cx="114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2013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A14753C-2FCD-974D-9D79-1BA959B86106}"/>
              </a:ext>
            </a:extLst>
          </p:cNvPr>
          <p:cNvSpPr txBox="1"/>
          <p:nvPr/>
        </p:nvSpPr>
        <p:spPr>
          <a:xfrm>
            <a:off x="9926946" y="2713322"/>
            <a:ext cx="114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6993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6D105-2606-774C-B4E8-91E58723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10" y="259537"/>
            <a:ext cx="10515600" cy="1325563"/>
          </a:xfrm>
        </p:spPr>
        <p:txBody>
          <a:bodyPr/>
          <a:lstStyle/>
          <a:p>
            <a:r>
              <a:rPr lang="de-DE" dirty="0"/>
              <a:t>Spring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history</a:t>
            </a:r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29DD6615-FFC1-0C49-8816-8F83BA8FE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970" y="2105522"/>
            <a:ext cx="1572793" cy="1486073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24FDFBC-93CE-4745-8AC1-3C130BD6C2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7878" y="2102098"/>
            <a:ext cx="3160594" cy="14535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7BF7F8A-9E9B-1047-9713-6F0BC8EF2B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5910" y="2317998"/>
            <a:ext cx="5030085" cy="102173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9EC0926-FE1D-DD4F-95DA-C4ACD788B1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09430" y="4373964"/>
            <a:ext cx="5397910" cy="182629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F7B2D96-DC8A-1044-AA56-B91403928494}"/>
              </a:ext>
            </a:extLst>
          </p:cNvPr>
          <p:cNvSpPr txBox="1"/>
          <p:nvPr/>
        </p:nvSpPr>
        <p:spPr>
          <a:xfrm>
            <a:off x="477649" y="1658933"/>
            <a:ext cx="88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2002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293AB4E-3968-AF4E-A307-7F4685B79428}"/>
              </a:ext>
            </a:extLst>
          </p:cNvPr>
          <p:cNvSpPr txBox="1"/>
          <p:nvPr/>
        </p:nvSpPr>
        <p:spPr>
          <a:xfrm>
            <a:off x="3237878" y="1508267"/>
            <a:ext cx="88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2008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2629047-61E0-3740-B97B-1EB2D70FE0AB}"/>
              </a:ext>
            </a:extLst>
          </p:cNvPr>
          <p:cNvSpPr txBox="1"/>
          <p:nvPr/>
        </p:nvSpPr>
        <p:spPr>
          <a:xfrm>
            <a:off x="7115594" y="1526947"/>
            <a:ext cx="99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2009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62139C1-CE0A-4740-AC5C-F3170506C42B}"/>
              </a:ext>
            </a:extLst>
          </p:cNvPr>
          <p:cNvSpPr txBox="1"/>
          <p:nvPr/>
        </p:nvSpPr>
        <p:spPr>
          <a:xfrm>
            <a:off x="4818805" y="4081465"/>
            <a:ext cx="99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2013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CF0B884-952D-7341-83A4-301DCB8A664E}"/>
              </a:ext>
            </a:extLst>
          </p:cNvPr>
          <p:cNvSpPr txBox="1"/>
          <p:nvPr/>
        </p:nvSpPr>
        <p:spPr>
          <a:xfrm>
            <a:off x="9630697" y="51766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52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6D105-2606-774C-B4E8-91E58723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7"/>
            <a:ext cx="10515600" cy="1325563"/>
          </a:xfrm>
        </p:spPr>
        <p:txBody>
          <a:bodyPr/>
          <a:lstStyle/>
          <a:p>
            <a:r>
              <a:rPr lang="de-DE" dirty="0"/>
              <a:t>Spring - </a:t>
            </a:r>
            <a:r>
              <a:rPr lang="de-DE" dirty="0" err="1"/>
              <a:t>Benefits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24473F-22BB-D944-B741-5FAED391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Light </a:t>
            </a:r>
            <a:r>
              <a:rPr lang="de-DE" dirty="0" err="1"/>
              <a:t>weight</a:t>
            </a:r>
            <a:endParaRPr lang="de-DE" dirty="0"/>
          </a:p>
          <a:p>
            <a:pPr lvl="1"/>
            <a:r>
              <a:rPr lang="de-DE" dirty="0"/>
              <a:t>Just </a:t>
            </a:r>
            <a:r>
              <a:rPr lang="de-DE" dirty="0">
                <a:solidFill>
                  <a:srgbClr val="C00000"/>
                </a:solidFill>
              </a:rPr>
              <a:t>POJO</a:t>
            </a:r>
            <a:r>
              <a:rPr lang="de-DE" dirty="0"/>
              <a:t> – </a:t>
            </a:r>
            <a:r>
              <a:rPr lang="de-DE" dirty="0" err="1"/>
              <a:t>need</a:t>
            </a:r>
            <a:r>
              <a:rPr lang="de-DE" dirty="0"/>
              <a:t> not </a:t>
            </a:r>
            <a:r>
              <a:rPr lang="de-DE" dirty="0" err="1"/>
              <a:t>implement</a:t>
            </a:r>
            <a:r>
              <a:rPr lang="de-DE" dirty="0"/>
              <a:t>/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interfaces</a:t>
            </a:r>
            <a:r>
              <a:rPr lang="de-DE" dirty="0"/>
              <a:t>/</a:t>
            </a:r>
            <a:r>
              <a:rPr lang="de-DE" dirty="0" err="1"/>
              <a:t>classes</a:t>
            </a:r>
            <a:endParaRPr lang="de-DE" dirty="0"/>
          </a:p>
          <a:p>
            <a:endParaRPr lang="de-DE" dirty="0"/>
          </a:p>
          <a:p>
            <a:r>
              <a:rPr lang="de-DE" dirty="0"/>
              <a:t>Modular </a:t>
            </a:r>
          </a:p>
          <a:p>
            <a:pPr lvl="1"/>
            <a:r>
              <a:rPr lang="de-DE" dirty="0" err="1"/>
              <a:t>Include</a:t>
            </a:r>
            <a:r>
              <a:rPr lang="de-DE" dirty="0"/>
              <a:t> just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. </a:t>
            </a:r>
          </a:p>
          <a:p>
            <a:pPr lvl="2"/>
            <a:r>
              <a:rPr lang="de-DE" dirty="0" err="1"/>
              <a:t>For</a:t>
            </a:r>
            <a:r>
              <a:rPr lang="de-DE" dirty="0"/>
              <a:t> DI just </a:t>
            </a:r>
            <a:r>
              <a:rPr lang="de-DE" dirty="0" err="1"/>
              <a:t>include</a:t>
            </a:r>
            <a:r>
              <a:rPr lang="de-DE" dirty="0"/>
              <a:t> spring-</a:t>
            </a:r>
            <a:r>
              <a:rPr lang="de-DE" dirty="0" err="1"/>
              <a:t>context</a:t>
            </a:r>
            <a:endParaRPr lang="de-DE" dirty="0"/>
          </a:p>
          <a:p>
            <a:endParaRPr lang="de-DE" dirty="0"/>
          </a:p>
          <a:p>
            <a:r>
              <a:rPr lang="de-CH" dirty="0"/>
              <a:t>Non-intrusive</a:t>
            </a:r>
            <a:endParaRPr lang="de-DE" dirty="0"/>
          </a:p>
          <a:p>
            <a:pPr lvl="1"/>
            <a:r>
              <a:rPr lang="en" dirty="0"/>
              <a:t>domain logic code generally has no dependencies on the framework itself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60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D77B0-0609-CB44-840E-BF87F75D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Major Spring Projects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21E820-8713-1F4F-A553-DD08FC9B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01" y="1865262"/>
            <a:ext cx="1606550" cy="1244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8C61571-24EF-6640-9CC4-87255D1AE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728" y="1865262"/>
            <a:ext cx="1346200" cy="11938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79A3DF4-1C13-FA49-9CA5-B4947022C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605" y="1880402"/>
            <a:ext cx="1390445" cy="12257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4E3FFB-C6FE-7545-A90E-3AE3B0798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4239" y="1840326"/>
            <a:ext cx="1277783" cy="129828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FE14895-43C2-6A44-A0C8-1D7ABA956F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501" y="3748139"/>
            <a:ext cx="1454150" cy="12192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A54C0D4-2528-9743-B436-1A580645DF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0728" y="3777580"/>
            <a:ext cx="1454150" cy="11897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84655B7-59F6-6C4B-AAF0-F8D9951A98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0605" y="3688153"/>
            <a:ext cx="1454150" cy="136861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6E1F493-0788-DF42-9D6D-C533464CE1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6233" y="3429000"/>
            <a:ext cx="1523183" cy="15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1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C94E9-0060-1B4B-A4DC-A422A40E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Framework JDK Baseline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1E28CD4E-A823-7B47-A4BC-4DA88C9B4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936049"/>
              </p:ext>
            </p:extLst>
          </p:nvPr>
        </p:nvGraphicFramePr>
        <p:xfrm>
          <a:off x="838200" y="2194505"/>
          <a:ext cx="10223089" cy="301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239">
                  <a:extLst>
                    <a:ext uri="{9D8B030D-6E8A-4147-A177-3AD203B41FA5}">
                      <a16:colId xmlns:a16="http://schemas.microsoft.com/office/drawing/2014/main" val="786296318"/>
                    </a:ext>
                  </a:extLst>
                </a:gridCol>
                <a:gridCol w="1173550">
                  <a:extLst>
                    <a:ext uri="{9D8B030D-6E8A-4147-A177-3AD203B41FA5}">
                      <a16:colId xmlns:a16="http://schemas.microsoft.com/office/drawing/2014/main" val="3155854101"/>
                    </a:ext>
                  </a:extLst>
                </a:gridCol>
                <a:gridCol w="1173550">
                  <a:extLst>
                    <a:ext uri="{9D8B030D-6E8A-4147-A177-3AD203B41FA5}">
                      <a16:colId xmlns:a16="http://schemas.microsoft.com/office/drawing/2014/main" val="3883332372"/>
                    </a:ext>
                  </a:extLst>
                </a:gridCol>
                <a:gridCol w="1173550">
                  <a:extLst>
                    <a:ext uri="{9D8B030D-6E8A-4147-A177-3AD203B41FA5}">
                      <a16:colId xmlns:a16="http://schemas.microsoft.com/office/drawing/2014/main" val="4203945589"/>
                    </a:ext>
                  </a:extLst>
                </a:gridCol>
                <a:gridCol w="1173550">
                  <a:extLst>
                    <a:ext uri="{9D8B030D-6E8A-4147-A177-3AD203B41FA5}">
                      <a16:colId xmlns:a16="http://schemas.microsoft.com/office/drawing/2014/main" val="2310786044"/>
                    </a:ext>
                  </a:extLst>
                </a:gridCol>
                <a:gridCol w="1173550">
                  <a:extLst>
                    <a:ext uri="{9D8B030D-6E8A-4147-A177-3AD203B41FA5}">
                      <a16:colId xmlns:a16="http://schemas.microsoft.com/office/drawing/2014/main" val="184050706"/>
                    </a:ext>
                  </a:extLst>
                </a:gridCol>
                <a:gridCol w="1173550">
                  <a:extLst>
                    <a:ext uri="{9D8B030D-6E8A-4147-A177-3AD203B41FA5}">
                      <a16:colId xmlns:a16="http://schemas.microsoft.com/office/drawing/2014/main" val="4236130151"/>
                    </a:ext>
                  </a:extLst>
                </a:gridCol>
                <a:gridCol w="1173550">
                  <a:extLst>
                    <a:ext uri="{9D8B030D-6E8A-4147-A177-3AD203B41FA5}">
                      <a16:colId xmlns:a16="http://schemas.microsoft.com/office/drawing/2014/main" val="3677417119"/>
                    </a:ext>
                  </a:extLst>
                </a:gridCol>
              </a:tblGrid>
              <a:tr h="75291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JDK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JDK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JDK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JDK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JDK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JDK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JDK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97970"/>
                  </a:ext>
                </a:extLst>
              </a:tr>
              <a:tr h="75291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4.3.x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29660"/>
                  </a:ext>
                </a:extLst>
              </a:tr>
              <a:tr h="75291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5.0.x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6165"/>
                  </a:ext>
                </a:extLst>
              </a:tr>
              <a:tr h="75291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5.1.x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827035"/>
                  </a:ext>
                </a:extLst>
              </a:tr>
            </a:tbl>
          </a:graphicData>
        </a:graphic>
      </p:graphicFrame>
      <p:pic>
        <p:nvPicPr>
          <p:cNvPr id="5" name="Grafik 4" descr="Daumen hoch">
            <a:extLst>
              <a:ext uri="{FF2B5EF4-FFF2-40B4-BE49-F238E27FC236}">
                <a16:creationId xmlns:a16="http://schemas.microsoft.com/office/drawing/2014/main" id="{38BAD486-1C51-C644-BCFB-A02B7D275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1820" y="4564626"/>
            <a:ext cx="457200" cy="457200"/>
          </a:xfrm>
          <a:prstGeom prst="rect">
            <a:avLst/>
          </a:prstGeom>
        </p:spPr>
      </p:pic>
      <p:pic>
        <p:nvPicPr>
          <p:cNvPr id="7" name="Grafik 6" descr="Daumen hoch">
            <a:extLst>
              <a:ext uri="{FF2B5EF4-FFF2-40B4-BE49-F238E27FC236}">
                <a16:creationId xmlns:a16="http://schemas.microsoft.com/office/drawing/2014/main" id="{3C253DF9-B068-EE48-BB73-6B4536284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0684" y="4564626"/>
            <a:ext cx="457200" cy="457200"/>
          </a:xfrm>
          <a:prstGeom prst="rect">
            <a:avLst/>
          </a:prstGeom>
        </p:spPr>
      </p:pic>
      <p:pic>
        <p:nvPicPr>
          <p:cNvPr id="8" name="Grafik 7" descr="Daumen hoch">
            <a:extLst>
              <a:ext uri="{FF2B5EF4-FFF2-40B4-BE49-F238E27FC236}">
                <a16:creationId xmlns:a16="http://schemas.microsoft.com/office/drawing/2014/main" id="{BFABD7A3-C586-464E-8F96-6BD874D94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9548" y="4564626"/>
            <a:ext cx="457200" cy="457200"/>
          </a:xfrm>
          <a:prstGeom prst="rect">
            <a:avLst/>
          </a:prstGeom>
        </p:spPr>
      </p:pic>
      <p:pic>
        <p:nvPicPr>
          <p:cNvPr id="9" name="Grafik 8" descr="Daumen hoch">
            <a:extLst>
              <a:ext uri="{FF2B5EF4-FFF2-40B4-BE49-F238E27FC236}">
                <a16:creationId xmlns:a16="http://schemas.microsoft.com/office/drawing/2014/main" id="{F36318C7-435B-494C-9DD1-5905132AB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7464" y="4564626"/>
            <a:ext cx="457200" cy="457200"/>
          </a:xfrm>
          <a:prstGeom prst="rect">
            <a:avLst/>
          </a:prstGeom>
        </p:spPr>
      </p:pic>
      <p:pic>
        <p:nvPicPr>
          <p:cNvPr id="10" name="Grafik 9" descr="Daumen hoch">
            <a:extLst>
              <a:ext uri="{FF2B5EF4-FFF2-40B4-BE49-F238E27FC236}">
                <a16:creationId xmlns:a16="http://schemas.microsoft.com/office/drawing/2014/main" id="{28A03E43-35A2-7C42-9685-B118D599C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5380" y="4564626"/>
            <a:ext cx="457200" cy="457200"/>
          </a:xfrm>
          <a:prstGeom prst="rect">
            <a:avLst/>
          </a:prstGeom>
        </p:spPr>
      </p:pic>
      <p:pic>
        <p:nvPicPr>
          <p:cNvPr id="11" name="Grafik 10" descr="Daumen hoch">
            <a:extLst>
              <a:ext uri="{FF2B5EF4-FFF2-40B4-BE49-F238E27FC236}">
                <a16:creationId xmlns:a16="http://schemas.microsoft.com/office/drawing/2014/main" id="{027167E1-424D-C047-8AF3-CBFA25E8D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1820" y="3827206"/>
            <a:ext cx="457200" cy="457200"/>
          </a:xfrm>
          <a:prstGeom prst="rect">
            <a:avLst/>
          </a:prstGeom>
        </p:spPr>
      </p:pic>
      <p:pic>
        <p:nvPicPr>
          <p:cNvPr id="12" name="Grafik 11" descr="Daumen hoch">
            <a:extLst>
              <a:ext uri="{FF2B5EF4-FFF2-40B4-BE49-F238E27FC236}">
                <a16:creationId xmlns:a16="http://schemas.microsoft.com/office/drawing/2014/main" id="{341F6AA1-8588-8642-8125-6ACA729F0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0684" y="3827206"/>
            <a:ext cx="457200" cy="457200"/>
          </a:xfrm>
          <a:prstGeom prst="rect">
            <a:avLst/>
          </a:prstGeom>
        </p:spPr>
      </p:pic>
      <p:pic>
        <p:nvPicPr>
          <p:cNvPr id="13" name="Grafik 12" descr="Daumen hoch">
            <a:extLst>
              <a:ext uri="{FF2B5EF4-FFF2-40B4-BE49-F238E27FC236}">
                <a16:creationId xmlns:a16="http://schemas.microsoft.com/office/drawing/2014/main" id="{15503CED-BD2E-AB46-8CE6-EE040F263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9548" y="3827206"/>
            <a:ext cx="457200" cy="457200"/>
          </a:xfrm>
          <a:prstGeom prst="rect">
            <a:avLst/>
          </a:prstGeom>
        </p:spPr>
      </p:pic>
      <p:pic>
        <p:nvPicPr>
          <p:cNvPr id="14" name="Grafik 13" descr="Daumen hoch">
            <a:extLst>
              <a:ext uri="{FF2B5EF4-FFF2-40B4-BE49-F238E27FC236}">
                <a16:creationId xmlns:a16="http://schemas.microsoft.com/office/drawing/2014/main" id="{57B89352-248B-B24F-9FAF-ED6AAAD59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9935" y="3045541"/>
            <a:ext cx="457200" cy="457200"/>
          </a:xfrm>
          <a:prstGeom prst="rect">
            <a:avLst/>
          </a:prstGeom>
        </p:spPr>
      </p:pic>
      <p:pic>
        <p:nvPicPr>
          <p:cNvPr id="15" name="Grafik 14" descr="Daumen hoch">
            <a:extLst>
              <a:ext uri="{FF2B5EF4-FFF2-40B4-BE49-F238E27FC236}">
                <a16:creationId xmlns:a16="http://schemas.microsoft.com/office/drawing/2014/main" id="{28ABD0C8-4D97-3245-AA4D-C6D561953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1071" y="3045541"/>
            <a:ext cx="457200" cy="457200"/>
          </a:xfrm>
          <a:prstGeom prst="rect">
            <a:avLst/>
          </a:prstGeom>
        </p:spPr>
      </p:pic>
      <p:pic>
        <p:nvPicPr>
          <p:cNvPr id="16" name="Grafik 15" descr="Daumen hoch">
            <a:extLst>
              <a:ext uri="{FF2B5EF4-FFF2-40B4-BE49-F238E27FC236}">
                <a16:creationId xmlns:a16="http://schemas.microsoft.com/office/drawing/2014/main" id="{C6C243E3-A7E2-6946-8822-983AC7F20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9079" y="3045541"/>
            <a:ext cx="457200" cy="457200"/>
          </a:xfrm>
          <a:prstGeom prst="rect">
            <a:avLst/>
          </a:prstGeom>
        </p:spPr>
      </p:pic>
      <p:pic>
        <p:nvPicPr>
          <p:cNvPr id="24" name="Grafik 23" descr="Daumen hoch">
            <a:extLst>
              <a:ext uri="{FF2B5EF4-FFF2-40B4-BE49-F238E27FC236}">
                <a16:creationId xmlns:a16="http://schemas.microsoft.com/office/drawing/2014/main" id="{713570FA-A73E-3940-AEE0-29D9C02E0C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190788" y="3866314"/>
            <a:ext cx="457200" cy="457200"/>
          </a:xfrm>
          <a:prstGeom prst="rect">
            <a:avLst/>
          </a:prstGeom>
        </p:spPr>
      </p:pic>
      <p:pic>
        <p:nvPicPr>
          <p:cNvPr id="25" name="Grafik 24" descr="Daumen hoch">
            <a:extLst>
              <a:ext uri="{FF2B5EF4-FFF2-40B4-BE49-F238E27FC236}">
                <a16:creationId xmlns:a16="http://schemas.microsoft.com/office/drawing/2014/main" id="{23E31786-A603-9440-877E-9F558BB4A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326304" y="3896577"/>
            <a:ext cx="457200" cy="457200"/>
          </a:xfrm>
          <a:prstGeom prst="rect">
            <a:avLst/>
          </a:prstGeom>
        </p:spPr>
      </p:pic>
      <p:pic>
        <p:nvPicPr>
          <p:cNvPr id="26" name="Grafik 25" descr="Daumen hoch">
            <a:extLst>
              <a:ext uri="{FF2B5EF4-FFF2-40B4-BE49-F238E27FC236}">
                <a16:creationId xmlns:a16="http://schemas.microsoft.com/office/drawing/2014/main" id="{F951A374-ABE7-EE46-9EBD-1D4061E60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326304" y="4628994"/>
            <a:ext cx="457200" cy="457200"/>
          </a:xfrm>
          <a:prstGeom prst="rect">
            <a:avLst/>
          </a:prstGeom>
        </p:spPr>
      </p:pic>
      <p:pic>
        <p:nvPicPr>
          <p:cNvPr id="27" name="Grafik 26" descr="Daumen hoch">
            <a:extLst>
              <a:ext uri="{FF2B5EF4-FFF2-40B4-BE49-F238E27FC236}">
                <a16:creationId xmlns:a16="http://schemas.microsoft.com/office/drawing/2014/main" id="{B39C7C87-2EE9-5241-B25D-4244B1544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161071" y="4628994"/>
            <a:ext cx="457200" cy="457200"/>
          </a:xfrm>
          <a:prstGeom prst="rect">
            <a:avLst/>
          </a:prstGeom>
        </p:spPr>
      </p:pic>
      <p:pic>
        <p:nvPicPr>
          <p:cNvPr id="28" name="Grafik 27" descr="Daumen hoch">
            <a:extLst>
              <a:ext uri="{FF2B5EF4-FFF2-40B4-BE49-F238E27FC236}">
                <a16:creationId xmlns:a16="http://schemas.microsoft.com/office/drawing/2014/main" id="{15EA9DEB-20CF-1F41-A5F0-AF7365004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9087464" y="3866314"/>
            <a:ext cx="457200" cy="457200"/>
          </a:xfrm>
          <a:prstGeom prst="rect">
            <a:avLst/>
          </a:prstGeom>
        </p:spPr>
      </p:pic>
      <p:pic>
        <p:nvPicPr>
          <p:cNvPr id="29" name="Grafik 28" descr="Daumen hoch">
            <a:extLst>
              <a:ext uri="{FF2B5EF4-FFF2-40B4-BE49-F238E27FC236}">
                <a16:creationId xmlns:a16="http://schemas.microsoft.com/office/drawing/2014/main" id="{173A861E-5D5E-C544-ADDC-23AFFC3CD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10235380" y="3896577"/>
            <a:ext cx="457200" cy="457200"/>
          </a:xfrm>
          <a:prstGeom prst="rect">
            <a:avLst/>
          </a:prstGeom>
        </p:spPr>
      </p:pic>
      <p:pic>
        <p:nvPicPr>
          <p:cNvPr id="30" name="Grafik 29" descr="Daumen hoch">
            <a:extLst>
              <a:ext uri="{FF2B5EF4-FFF2-40B4-BE49-F238E27FC236}">
                <a16:creationId xmlns:a16="http://schemas.microsoft.com/office/drawing/2014/main" id="{893CF319-B2E0-1E42-82DE-5D8E3BADB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6698223" y="3085414"/>
            <a:ext cx="457200" cy="457200"/>
          </a:xfrm>
          <a:prstGeom prst="rect">
            <a:avLst/>
          </a:prstGeom>
        </p:spPr>
      </p:pic>
      <p:pic>
        <p:nvPicPr>
          <p:cNvPr id="31" name="Grafik 30" descr="Daumen hoch">
            <a:extLst>
              <a:ext uri="{FF2B5EF4-FFF2-40B4-BE49-F238E27FC236}">
                <a16:creationId xmlns:a16="http://schemas.microsoft.com/office/drawing/2014/main" id="{A80BE0C4-527D-5647-B560-FEAB0C0E06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7937087" y="3118098"/>
            <a:ext cx="457200" cy="457200"/>
          </a:xfrm>
          <a:prstGeom prst="rect">
            <a:avLst/>
          </a:prstGeom>
        </p:spPr>
      </p:pic>
      <p:pic>
        <p:nvPicPr>
          <p:cNvPr id="32" name="Grafik 31" descr="Daumen hoch">
            <a:extLst>
              <a:ext uri="{FF2B5EF4-FFF2-40B4-BE49-F238E27FC236}">
                <a16:creationId xmlns:a16="http://schemas.microsoft.com/office/drawing/2014/main" id="{5C08C52F-2D96-394D-B2B7-4F4482039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9086231" y="3075540"/>
            <a:ext cx="457200" cy="457200"/>
          </a:xfrm>
          <a:prstGeom prst="rect">
            <a:avLst/>
          </a:prstGeom>
        </p:spPr>
      </p:pic>
      <p:pic>
        <p:nvPicPr>
          <p:cNvPr id="33" name="Grafik 32" descr="Daumen hoch">
            <a:extLst>
              <a:ext uri="{FF2B5EF4-FFF2-40B4-BE49-F238E27FC236}">
                <a16:creationId xmlns:a16="http://schemas.microsoft.com/office/drawing/2014/main" id="{36A88C01-03CB-6243-A65C-EC55B70D2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10235375" y="304604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6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Macintosh PowerPoint</Application>
  <PresentationFormat>Breitbild</PresentationFormat>
  <Paragraphs>99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Spring workshop</vt:lpstr>
      <vt:lpstr>Contents</vt:lpstr>
      <vt:lpstr>Introduction - Spring</vt:lpstr>
      <vt:lpstr>Spring birth</vt:lpstr>
      <vt:lpstr>Spring framework versions history</vt:lpstr>
      <vt:lpstr>Spring company history</vt:lpstr>
      <vt:lpstr>Spring - Benefits</vt:lpstr>
      <vt:lpstr>Major Spring Projects</vt:lpstr>
      <vt:lpstr>Spring Framework JDK Baseline</vt:lpstr>
      <vt:lpstr>Spring Framework 5 + JDK 9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Bollu Ganesh Karthikeyan</dc:creator>
  <cp:lastModifiedBy>Bollu Ganesh Karthikeyan</cp:lastModifiedBy>
  <cp:revision>176</cp:revision>
  <dcterms:created xsi:type="dcterms:W3CDTF">2019-03-08T16:16:17Z</dcterms:created>
  <dcterms:modified xsi:type="dcterms:W3CDTF">2019-03-09T21:06:26Z</dcterms:modified>
</cp:coreProperties>
</file>