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1" autoAdjust="0"/>
    <p:restoredTop sz="94660"/>
  </p:normalViewPr>
  <p:slideViewPr>
    <p:cSldViewPr snapToGrid="0">
      <p:cViewPr varScale="1">
        <p:scale>
          <a:sx n="73" d="100"/>
          <a:sy n="73" d="100"/>
        </p:scale>
        <p:origin x="1145" y="5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3/5/2025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3/5/2025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3/5/2025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3/5/2025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arthiboi-max/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dirty="0"/>
              <a:t>Secured Data hiding in images using </a:t>
            </a:r>
            <a:r>
              <a:rPr lang="en-GB" dirty="0" err="1"/>
              <a:t>Stegonagraphy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IN" sz="3200" dirty="0" err="1"/>
              <a:t>Edunet</a:t>
            </a:r>
            <a:r>
              <a:rPr lang="en-IN" sz="3200" dirty="0"/>
              <a:t> </a:t>
            </a:r>
            <a:r>
              <a:rPr lang="en-IN" sz="3200" dirty="0" smtClean="0"/>
              <a:t>Foundation(IBM) </a:t>
            </a:r>
            <a:r>
              <a:rPr lang="en-IN" sz="3200" dirty="0"/>
              <a:t>– AICTE </a:t>
            </a:r>
            <a:r>
              <a:rPr lang="en-IN" sz="3200" dirty="0" smtClean="0"/>
              <a:t>Internship </a:t>
            </a:r>
            <a:endParaRPr lang="en-US" sz="3200" b="1" dirty="0">
              <a:solidFill>
                <a:schemeClr val="accent1">
                  <a:lumMod val="75000"/>
                </a:schemeClr>
              </a:solidFill>
              <a:latin typeface="Arial"/>
              <a:cs typeface="Arial"/>
            </a:endParaRPr>
          </a:p>
        </p:txBody>
      </p:sp>
      <p:sp>
        <p:nvSpPr>
          <p:cNvPr id="4" name="TextBox 3"/>
          <p:cNvSpPr txBox="1"/>
          <p:nvPr/>
        </p:nvSpPr>
        <p:spPr>
          <a:xfrm>
            <a:off x="2043450" y="3269195"/>
            <a:ext cx="7980183" cy="2862322"/>
          </a:xfrm>
          <a:prstGeom prst="rect">
            <a:avLst/>
          </a:prstGeom>
          <a:noFill/>
        </p:spPr>
        <p:txBody>
          <a:bodyPr wrap="square" lIns="91440" tIns="45720" rIns="91440" bIns="45720" rtlCol="0" anchor="t">
            <a:spAutoFit/>
          </a:bodyPr>
          <a:lstStyle/>
          <a:p>
            <a:r>
              <a:rPr lang="en-US" sz="2000" b="1" u="sng" dirty="0">
                <a:solidFill>
                  <a:schemeClr val="bg1"/>
                </a:solidFill>
                <a:latin typeface="Comic Sans MS" pitchFamily="66" charset="0"/>
                <a:cs typeface="Arial" pitchFamily="34" charset="0"/>
              </a:rPr>
              <a:t>Presented </a:t>
            </a:r>
            <a:r>
              <a:rPr lang="en-US" sz="2000" b="1" u="sng" dirty="0" smtClean="0">
                <a:solidFill>
                  <a:schemeClr val="bg1"/>
                </a:solidFill>
                <a:latin typeface="Comic Sans MS" pitchFamily="66" charset="0"/>
                <a:cs typeface="Arial" pitchFamily="34" charset="0"/>
              </a:rPr>
              <a:t>By</a:t>
            </a:r>
          </a:p>
          <a:p>
            <a:endParaRPr lang="en-US" sz="2000" b="1" dirty="0">
              <a:solidFill>
                <a:schemeClr val="bg1"/>
              </a:solidFill>
              <a:latin typeface="Arial" pitchFamily="34" charset="0"/>
              <a:cs typeface="Arial" pitchFamily="34" charset="0"/>
            </a:endParaRPr>
          </a:p>
          <a:p>
            <a:r>
              <a:rPr lang="en-US" sz="2000" b="1" dirty="0" smtClean="0">
                <a:solidFill>
                  <a:schemeClr val="bg1"/>
                </a:solidFill>
                <a:latin typeface="Arial"/>
                <a:cs typeface="Arial"/>
              </a:rPr>
              <a:t>Student Name </a:t>
            </a:r>
            <a:r>
              <a:rPr lang="en-US" sz="2000" b="1" dirty="0">
                <a:solidFill>
                  <a:schemeClr val="bg1"/>
                </a:solidFill>
                <a:latin typeface="Arial"/>
                <a:cs typeface="Arial"/>
              </a:rPr>
              <a:t>: </a:t>
            </a:r>
            <a:r>
              <a:rPr lang="en-US" sz="2000" b="1" dirty="0">
                <a:solidFill>
                  <a:schemeClr val="bg1"/>
                </a:solidFill>
                <a:latin typeface="Arial"/>
                <a:cs typeface="Arial"/>
              </a:rPr>
              <a:t> </a:t>
            </a:r>
            <a:r>
              <a:rPr lang="en-US" sz="2000" b="1" dirty="0" err="1" smtClean="0">
                <a:solidFill>
                  <a:schemeClr val="bg1"/>
                </a:solidFill>
                <a:latin typeface="Arial"/>
                <a:cs typeface="Arial"/>
              </a:rPr>
              <a:t>Karthikeyan</a:t>
            </a:r>
            <a:r>
              <a:rPr lang="en-US" sz="2000" b="1" dirty="0" smtClean="0">
                <a:solidFill>
                  <a:schemeClr val="bg1"/>
                </a:solidFill>
                <a:latin typeface="Arial"/>
                <a:cs typeface="Arial"/>
              </a:rPr>
              <a:t> B</a:t>
            </a:r>
            <a:endParaRPr lang="en-US" sz="2000" b="1" dirty="0">
              <a:solidFill>
                <a:schemeClr val="bg1"/>
              </a:solidFill>
              <a:latin typeface="Arial"/>
              <a:cs typeface="Arial"/>
            </a:endParaRPr>
          </a:p>
          <a:p>
            <a:r>
              <a:rPr lang="en-US" sz="2000" b="1" dirty="0" smtClean="0">
                <a:solidFill>
                  <a:schemeClr val="bg1"/>
                </a:solidFill>
                <a:latin typeface="Arial"/>
                <a:cs typeface="Arial"/>
              </a:rPr>
              <a:t>College </a:t>
            </a:r>
            <a:r>
              <a:rPr lang="en-US" sz="2000" b="1" dirty="0">
                <a:solidFill>
                  <a:schemeClr val="bg1"/>
                </a:solidFill>
                <a:latin typeface="Arial"/>
                <a:cs typeface="Arial"/>
              </a:rPr>
              <a:t>Name </a:t>
            </a:r>
            <a:r>
              <a:rPr lang="en-US" sz="2000" b="1" dirty="0" smtClean="0">
                <a:solidFill>
                  <a:schemeClr val="bg1"/>
                </a:solidFill>
                <a:latin typeface="Arial"/>
                <a:cs typeface="Arial"/>
              </a:rPr>
              <a:t>:</a:t>
            </a:r>
            <a:r>
              <a:rPr lang="en-US" sz="2000" b="1" dirty="0">
                <a:solidFill>
                  <a:schemeClr val="bg1"/>
                </a:solidFill>
                <a:latin typeface="Arial"/>
                <a:cs typeface="Arial"/>
              </a:rPr>
              <a:t> </a:t>
            </a:r>
            <a:r>
              <a:rPr lang="en-US" sz="2000" b="1" dirty="0" smtClean="0">
                <a:solidFill>
                  <a:schemeClr val="bg1"/>
                </a:solidFill>
                <a:latin typeface="Arial"/>
                <a:cs typeface="Arial"/>
              </a:rPr>
              <a:t> </a:t>
            </a:r>
            <a:r>
              <a:rPr lang="en-US" sz="2000" b="1" dirty="0" err="1" smtClean="0">
                <a:solidFill>
                  <a:schemeClr val="bg1"/>
                </a:solidFill>
                <a:latin typeface="Arial"/>
                <a:cs typeface="Arial"/>
              </a:rPr>
              <a:t>Rajalakshmi</a:t>
            </a:r>
            <a:r>
              <a:rPr lang="en-US" sz="2000" b="1" dirty="0" smtClean="0">
                <a:solidFill>
                  <a:schemeClr val="bg1"/>
                </a:solidFill>
                <a:latin typeface="Arial"/>
                <a:cs typeface="Arial"/>
              </a:rPr>
              <a:t> </a:t>
            </a:r>
            <a:r>
              <a:rPr lang="en-US" sz="2000" b="1" dirty="0" smtClean="0">
                <a:solidFill>
                  <a:schemeClr val="bg1"/>
                </a:solidFill>
                <a:latin typeface="Arial"/>
                <a:cs typeface="Arial"/>
              </a:rPr>
              <a:t>Institute of Technology</a:t>
            </a:r>
            <a:r>
              <a:rPr lang="en-US" sz="2000" b="1" dirty="0" smtClean="0">
                <a:solidFill>
                  <a:schemeClr val="bg1"/>
                </a:solidFill>
                <a:latin typeface="Arial"/>
                <a:cs typeface="Arial"/>
              </a:rPr>
              <a:t>,</a:t>
            </a:r>
            <a:r>
              <a:rPr lang="en-US" sz="2000" b="1" dirty="0" smtClean="0">
                <a:solidFill>
                  <a:schemeClr val="bg1"/>
                </a:solidFill>
                <a:latin typeface="Arial"/>
                <a:cs typeface="Arial"/>
              </a:rPr>
              <a:t>				</a:t>
            </a:r>
            <a:r>
              <a:rPr lang="en-US" sz="2000" b="1" dirty="0">
                <a:solidFill>
                  <a:schemeClr val="bg1"/>
                </a:solidFill>
                <a:latin typeface="Arial"/>
                <a:cs typeface="Arial"/>
              </a:rPr>
              <a:t> </a:t>
            </a:r>
            <a:r>
              <a:rPr lang="en-US" sz="2000" b="1" dirty="0" err="1" smtClean="0">
                <a:solidFill>
                  <a:schemeClr val="bg1"/>
                </a:solidFill>
                <a:latin typeface="Arial"/>
                <a:cs typeface="Arial"/>
              </a:rPr>
              <a:t>Thandalam,Chennai,Tamilnadu</a:t>
            </a:r>
            <a:endParaRPr lang="en-US" sz="2000" b="1" dirty="0" smtClean="0">
              <a:solidFill>
                <a:schemeClr val="bg1"/>
              </a:solidFill>
              <a:latin typeface="Arial"/>
              <a:cs typeface="Arial"/>
            </a:endParaRPr>
          </a:p>
          <a:p>
            <a:r>
              <a:rPr lang="en-US" sz="2000" b="1" dirty="0">
                <a:solidFill>
                  <a:schemeClr val="bg1"/>
                </a:solidFill>
                <a:latin typeface="Arial"/>
                <a:cs typeface="Arial"/>
              </a:rPr>
              <a:t>Department : </a:t>
            </a:r>
            <a:r>
              <a:rPr lang="en-US" sz="2000" b="1" dirty="0" smtClean="0">
                <a:solidFill>
                  <a:schemeClr val="bg1"/>
                </a:solidFill>
                <a:latin typeface="Arial"/>
                <a:cs typeface="Arial"/>
              </a:rPr>
              <a:t> </a:t>
            </a:r>
            <a:r>
              <a:rPr lang="en-GB" sz="2000" b="1" dirty="0" smtClean="0">
                <a:solidFill>
                  <a:schemeClr val="bg1"/>
                </a:solidFill>
              </a:rPr>
              <a:t>Bachelors in Electronics and </a:t>
            </a:r>
            <a:r>
              <a:rPr lang="en-GB" sz="2000" b="1" dirty="0" smtClean="0">
                <a:solidFill>
                  <a:schemeClr val="bg1"/>
                </a:solidFill>
              </a:rPr>
              <a:t>Communication </a:t>
            </a:r>
            <a:r>
              <a:rPr lang="en-GB" sz="2000" b="1" dirty="0" smtClean="0">
                <a:solidFill>
                  <a:schemeClr val="bg1"/>
                </a:solidFill>
              </a:rPr>
              <a:t>Engineering (</a:t>
            </a:r>
            <a:r>
              <a:rPr lang="en-GB" sz="2000" b="1" dirty="0" smtClean="0">
                <a:solidFill>
                  <a:schemeClr val="bg1"/>
                </a:solidFill>
              </a:rPr>
              <a:t>EC</a:t>
            </a:r>
            <a:r>
              <a:rPr lang="en-GB" sz="2000" b="1" dirty="0" smtClean="0">
                <a:solidFill>
                  <a:schemeClr val="bg1"/>
                </a:solidFill>
              </a:rPr>
              <a:t>E</a:t>
            </a:r>
            <a:r>
              <a:rPr lang="en-GB" sz="2000" b="1" dirty="0" smtClean="0">
                <a:solidFill>
                  <a:schemeClr val="bg1"/>
                </a:solidFill>
              </a:rPr>
              <a:t>)</a:t>
            </a:r>
            <a:endParaRPr lang="en-US" sz="2000" b="1" dirty="0" smtClean="0">
              <a:solidFill>
                <a:schemeClr val="bg1"/>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r>
              <a:rPr lang="en-IN" b="1" dirty="0" smtClean="0">
                <a:latin typeface="Comic Sans MS" pitchFamily="66" charset="0"/>
              </a:rPr>
              <a:t>Advanced Encryption Techniques 🔐</a:t>
            </a:r>
            <a:endParaRPr lang="en-IN" dirty="0" smtClean="0">
              <a:latin typeface="Comic Sans MS" pitchFamily="66" charset="0"/>
            </a:endParaRPr>
          </a:p>
          <a:p>
            <a:pPr marL="0" indent="0">
              <a:buNone/>
            </a:pPr>
            <a:r>
              <a:rPr lang="en-IN" dirty="0" smtClean="0">
                <a:latin typeface="Comic Sans MS" pitchFamily="66" charset="0"/>
              </a:rPr>
              <a:t>Integrate </a:t>
            </a:r>
            <a:r>
              <a:rPr lang="en-IN" b="1" dirty="0">
                <a:latin typeface="Comic Sans MS" pitchFamily="66" charset="0"/>
              </a:rPr>
              <a:t>AES or RSA encryption</a:t>
            </a:r>
            <a:r>
              <a:rPr lang="en-IN" dirty="0">
                <a:latin typeface="Comic Sans MS" pitchFamily="66" charset="0"/>
              </a:rPr>
              <a:t> before embedding the message to enhance security.</a:t>
            </a:r>
          </a:p>
          <a:p>
            <a:r>
              <a:rPr lang="en-IN" b="1" dirty="0">
                <a:latin typeface="Comic Sans MS" pitchFamily="66" charset="0"/>
              </a:rPr>
              <a:t>Support for Multiple File Types 📂</a:t>
            </a:r>
            <a:endParaRPr lang="en-IN" dirty="0">
              <a:latin typeface="Comic Sans MS" pitchFamily="66" charset="0"/>
            </a:endParaRPr>
          </a:p>
          <a:p>
            <a:pPr marL="0" indent="0">
              <a:buNone/>
            </a:pPr>
            <a:r>
              <a:rPr lang="en-IN" dirty="0">
                <a:latin typeface="Comic Sans MS" pitchFamily="66" charset="0"/>
              </a:rPr>
              <a:t>Extend steganography to </a:t>
            </a:r>
            <a:r>
              <a:rPr lang="en-IN" b="1" dirty="0">
                <a:latin typeface="Comic Sans MS" pitchFamily="66" charset="0"/>
              </a:rPr>
              <a:t>audio, video, and document files</a:t>
            </a:r>
            <a:r>
              <a:rPr lang="en-IN" dirty="0">
                <a:latin typeface="Comic Sans MS" pitchFamily="66" charset="0"/>
              </a:rPr>
              <a:t> instead of limiting it to images.</a:t>
            </a:r>
          </a:p>
          <a:p>
            <a:r>
              <a:rPr lang="en-IN" b="1" dirty="0">
                <a:latin typeface="Comic Sans MS" pitchFamily="66" charset="0"/>
              </a:rPr>
              <a:t>Improved Steganography Algorithms 🖼️</a:t>
            </a:r>
            <a:endParaRPr lang="en-IN" dirty="0">
              <a:latin typeface="Comic Sans MS" pitchFamily="66" charset="0"/>
            </a:endParaRPr>
          </a:p>
          <a:p>
            <a:pPr marL="0" indent="0">
              <a:buNone/>
            </a:pPr>
            <a:r>
              <a:rPr lang="en-IN" dirty="0">
                <a:latin typeface="Comic Sans MS" pitchFamily="66" charset="0"/>
              </a:rPr>
              <a:t>Implement </a:t>
            </a:r>
            <a:r>
              <a:rPr lang="en-IN" b="1" dirty="0">
                <a:latin typeface="Comic Sans MS" pitchFamily="66" charset="0"/>
              </a:rPr>
              <a:t>DCT (Discrete Cosine Transform) or DWT (Discrete Wavelet Transform)</a:t>
            </a:r>
            <a:r>
              <a:rPr lang="en-IN" dirty="0">
                <a:latin typeface="Comic Sans MS" pitchFamily="66" charset="0"/>
              </a:rPr>
              <a:t>-based steganography for better security and reduced detection risk.</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06832" y="1302946"/>
            <a:ext cx="11029615" cy="4673324"/>
          </a:xfrm>
        </p:spPr>
        <p:txBody>
          <a:bodyPr/>
          <a:lstStyle/>
          <a:p>
            <a:r>
              <a:rPr lang="en-GB" b="1" u="sng" dirty="0">
                <a:latin typeface="Comic Sans MS" pitchFamily="66" charset="0"/>
              </a:rPr>
              <a:t>Problem Statement</a:t>
            </a:r>
            <a:r>
              <a:rPr lang="en-GB" b="1" dirty="0">
                <a:latin typeface="Comic Sans MS" pitchFamily="66" charset="0"/>
              </a:rPr>
              <a:t>: Secured Data Hiding in Images Using Steganography</a:t>
            </a:r>
          </a:p>
          <a:p>
            <a:r>
              <a:rPr lang="en-GB" b="1" dirty="0">
                <a:latin typeface="Comic Sans MS" pitchFamily="66" charset="0"/>
              </a:rPr>
              <a:t>With increasing cyber threats, securing sensitive data during transmission is crucial. This project focuses on hiding confidential messages inside images using Least Significant Bit (LSB) steganography. It includes encryption (embedding the message) and decryption (extracting the hidden data). The system ensures data security while keeping the image visually unchanged. Implemented using </a:t>
            </a:r>
            <a:r>
              <a:rPr lang="en-GB" b="1" dirty="0" err="1">
                <a:latin typeface="Comic Sans MS" pitchFamily="66" charset="0"/>
              </a:rPr>
              <a:t>OpenCV</a:t>
            </a:r>
            <a:r>
              <a:rPr lang="en-GB" b="1" dirty="0">
                <a:latin typeface="Comic Sans MS" pitchFamily="66" charset="0"/>
              </a:rPr>
              <a:t> in Python, it provides an efficient and undetectable way to safeguard information</a:t>
            </a:r>
            <a:r>
              <a:rPr lang="en-GB" dirty="0"/>
              <a:t>.</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85214" y="1076492"/>
            <a:ext cx="11613485" cy="5563973"/>
          </a:xfrm>
        </p:spPr>
        <p:txBody>
          <a:bodyPr vert="horz" lIns="91440" tIns="45720" rIns="91440" bIns="45720" rtlCol="0" anchor="ctr">
            <a:noAutofit/>
          </a:bodyPr>
          <a:lstStyle/>
          <a:p>
            <a:r>
              <a:rPr lang="en-IN" b="1" u="sng" dirty="0">
                <a:latin typeface="Comic Sans MS" pitchFamily="66" charset="0"/>
              </a:rPr>
              <a:t>Libraries Used</a:t>
            </a:r>
            <a:r>
              <a:rPr lang="en-IN" b="1" dirty="0">
                <a:latin typeface="Comic Sans MS" pitchFamily="66" charset="0"/>
              </a:rPr>
              <a:t>:</a:t>
            </a:r>
          </a:p>
          <a:p>
            <a:r>
              <a:rPr lang="en-IN" b="1" dirty="0" err="1">
                <a:latin typeface="Comic Sans MS" pitchFamily="66" charset="0"/>
              </a:rPr>
              <a:t>OpenCV</a:t>
            </a:r>
            <a:r>
              <a:rPr lang="en-IN" b="1" dirty="0">
                <a:latin typeface="Comic Sans MS" pitchFamily="66" charset="0"/>
              </a:rPr>
              <a:t> (cv2)</a:t>
            </a:r>
            <a:r>
              <a:rPr lang="en-IN" dirty="0">
                <a:latin typeface="Comic Sans MS" pitchFamily="66" charset="0"/>
              </a:rPr>
              <a:t> – For image processing.</a:t>
            </a:r>
          </a:p>
          <a:p>
            <a:r>
              <a:rPr lang="en-IN" b="1" dirty="0">
                <a:latin typeface="Comic Sans MS" pitchFamily="66" charset="0"/>
              </a:rPr>
              <a:t>OS (</a:t>
            </a:r>
            <a:r>
              <a:rPr lang="en-IN" b="1" dirty="0" err="1">
                <a:latin typeface="Comic Sans MS" pitchFamily="66" charset="0"/>
              </a:rPr>
              <a:t>os</a:t>
            </a:r>
            <a:r>
              <a:rPr lang="en-IN" b="1" dirty="0">
                <a:latin typeface="Comic Sans MS" pitchFamily="66" charset="0"/>
              </a:rPr>
              <a:t>)</a:t>
            </a:r>
            <a:r>
              <a:rPr lang="en-IN" dirty="0">
                <a:latin typeface="Comic Sans MS" pitchFamily="66" charset="0"/>
              </a:rPr>
              <a:t> – To open the encrypted image.</a:t>
            </a:r>
          </a:p>
          <a:p>
            <a:r>
              <a:rPr lang="en-IN" b="1" dirty="0">
                <a:latin typeface="Comic Sans MS" pitchFamily="66" charset="0"/>
              </a:rPr>
              <a:t>String (string)</a:t>
            </a:r>
            <a:r>
              <a:rPr lang="en-IN" dirty="0">
                <a:latin typeface="Comic Sans MS" pitchFamily="66" charset="0"/>
              </a:rPr>
              <a:t> – For character encoding.</a:t>
            </a:r>
          </a:p>
          <a:p>
            <a:r>
              <a:rPr lang="en-IN" b="1" u="sng" dirty="0">
                <a:latin typeface="Comic Sans MS" pitchFamily="66" charset="0"/>
              </a:rPr>
              <a:t>Platforms Supported:</a:t>
            </a:r>
          </a:p>
          <a:p>
            <a:r>
              <a:rPr lang="en-IN" b="1" dirty="0">
                <a:latin typeface="Comic Sans MS" pitchFamily="66" charset="0"/>
              </a:rPr>
              <a:t>Windows</a:t>
            </a:r>
            <a:r>
              <a:rPr lang="en-IN" dirty="0">
                <a:latin typeface="Comic Sans MS" pitchFamily="66" charset="0"/>
              </a:rPr>
              <a:t> – Uses </a:t>
            </a:r>
            <a:r>
              <a:rPr lang="en-IN" dirty="0" err="1">
                <a:latin typeface="Comic Sans MS" pitchFamily="66" charset="0"/>
              </a:rPr>
              <a:t>os.system</a:t>
            </a:r>
            <a:r>
              <a:rPr lang="en-IN" dirty="0">
                <a:latin typeface="Comic Sans MS" pitchFamily="66" charset="0"/>
              </a:rPr>
              <a:t>("start encryptedImage.jpg") to open the image.</a:t>
            </a:r>
          </a:p>
          <a:p>
            <a:r>
              <a:rPr lang="en-IN" b="1" dirty="0">
                <a:latin typeface="Comic Sans MS" pitchFamily="66" charset="0"/>
              </a:rPr>
              <a:t>Linux</a:t>
            </a:r>
            <a:r>
              <a:rPr lang="en-IN" dirty="0">
                <a:latin typeface="Comic Sans MS" pitchFamily="66" charset="0"/>
              </a:rPr>
              <a:t> – Can be modified to use </a:t>
            </a:r>
            <a:r>
              <a:rPr lang="en-IN" dirty="0" err="1">
                <a:latin typeface="Comic Sans MS" pitchFamily="66" charset="0"/>
              </a:rPr>
              <a:t>os.system</a:t>
            </a:r>
            <a:r>
              <a:rPr lang="en-IN" dirty="0">
                <a:latin typeface="Comic Sans MS" pitchFamily="66" charset="0"/>
              </a:rPr>
              <a:t>("</a:t>
            </a:r>
            <a:r>
              <a:rPr lang="en-IN" dirty="0" err="1">
                <a:latin typeface="Comic Sans MS" pitchFamily="66" charset="0"/>
              </a:rPr>
              <a:t>xdg</a:t>
            </a:r>
            <a:r>
              <a:rPr lang="en-IN" dirty="0">
                <a:latin typeface="Comic Sans MS" pitchFamily="66" charset="0"/>
              </a:rPr>
              <a:t>-open encryptedImage.jpg").</a:t>
            </a:r>
          </a:p>
          <a:p>
            <a:pPr marL="0" indent="0">
              <a:buNone/>
            </a:pPr>
            <a:r>
              <a:rPr lang="en-IN" dirty="0" smtClean="0">
                <a:latin typeface="Comic Sans MS" pitchFamily="66" charset="0"/>
              </a:rPr>
              <a:t> </a:t>
            </a:r>
            <a:endParaRPr lang="en-IN" dirty="0">
              <a:latin typeface="Comic Sans MS" pitchFamily="66"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r>
              <a:rPr lang="en-GB" sz="1800" b="1" i="1" u="sng" dirty="0">
                <a:latin typeface="Comic Sans MS" pitchFamily="66" charset="0"/>
              </a:rPr>
              <a:t>Simple Pixel-Based Steganography </a:t>
            </a:r>
            <a:r>
              <a:rPr lang="en-GB" sz="1800" b="1" dirty="0" smtClean="0">
                <a:latin typeface="Comic Sans MS" pitchFamily="66" charset="0"/>
              </a:rPr>
              <a:t>🎭</a:t>
            </a:r>
          </a:p>
          <a:p>
            <a:pPr marL="0" indent="0">
              <a:buNone/>
            </a:pPr>
            <a:r>
              <a:rPr lang="en-GB" sz="1800" b="1" dirty="0" smtClean="0">
                <a:latin typeface="Comic Sans MS" pitchFamily="66" charset="0"/>
              </a:rPr>
              <a:t>Hides </a:t>
            </a:r>
            <a:r>
              <a:rPr lang="en-GB" sz="1800" b="1" dirty="0">
                <a:latin typeface="Comic Sans MS" pitchFamily="66" charset="0"/>
              </a:rPr>
              <a:t>each character of the message directly into the pixel values of the image without complex encryption.</a:t>
            </a:r>
          </a:p>
          <a:p>
            <a:r>
              <a:rPr lang="en-GB" sz="1800" b="1" i="1" u="sng" dirty="0">
                <a:latin typeface="Comic Sans MS" pitchFamily="66" charset="0"/>
              </a:rPr>
              <a:t>Password-Protected Decryption 🔐</a:t>
            </a:r>
          </a:p>
          <a:p>
            <a:pPr marL="0" indent="0">
              <a:buNone/>
            </a:pPr>
            <a:r>
              <a:rPr lang="en-GB" sz="1800" b="1" dirty="0">
                <a:latin typeface="Comic Sans MS" pitchFamily="66" charset="0"/>
              </a:rPr>
              <a:t>Ensures that only users with the correct passcode can extract the hidden message.</a:t>
            </a:r>
          </a:p>
          <a:p>
            <a:r>
              <a:rPr lang="en-GB" sz="1800" b="1" i="1" u="sng" dirty="0">
                <a:latin typeface="Comic Sans MS" pitchFamily="66" charset="0"/>
              </a:rPr>
              <a:t>Diagonal Pixel Encoding 📏</a:t>
            </a:r>
          </a:p>
          <a:p>
            <a:pPr marL="0" indent="0">
              <a:buNone/>
            </a:pPr>
            <a:r>
              <a:rPr lang="en-GB" sz="1800" b="1" dirty="0">
                <a:latin typeface="Comic Sans MS" pitchFamily="66" charset="0"/>
              </a:rPr>
              <a:t>Embeds the message in a diagonal pattern across the image to distribute data instead of modifying consecutive pixels.</a:t>
            </a:r>
          </a:p>
          <a:p>
            <a:r>
              <a:rPr lang="en-GB" sz="1800" b="1" i="1" u="sng" dirty="0">
                <a:latin typeface="Comic Sans MS" pitchFamily="66" charset="0"/>
              </a:rPr>
              <a:t>Basic ASCII Character Mapping 🔄</a:t>
            </a:r>
          </a:p>
          <a:p>
            <a:pPr marL="0" indent="0">
              <a:buNone/>
            </a:pPr>
            <a:r>
              <a:rPr lang="en-GB" sz="1800" b="1" dirty="0">
                <a:latin typeface="Comic Sans MS" pitchFamily="66" charset="0"/>
              </a:rPr>
              <a:t>Converts characters into their ASCII values for storage and retrieves them using a reverse mapping technique.</a:t>
            </a:r>
          </a:p>
          <a:p>
            <a:pPr marL="0" indent="0">
              <a:buNone/>
            </a:pPr>
            <a:endParaRPr lang="en-IN" sz="1800" b="1" dirty="0">
              <a:solidFill>
                <a:srgbClr val="0F0F0F"/>
              </a:solidFill>
              <a:latin typeface="Comic Sans MS" pitchFamily="66"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a:xfrm>
            <a:off x="548534" y="1258483"/>
            <a:ext cx="11029615" cy="4673324"/>
          </a:xfrm>
        </p:spPr>
        <p:txBody>
          <a:bodyPr/>
          <a:lstStyle/>
          <a:p>
            <a:r>
              <a:rPr lang="en-GB" b="1" u="sng" dirty="0" err="1">
                <a:latin typeface="Comic Sans MS" pitchFamily="66" charset="0"/>
              </a:rPr>
              <a:t>Cybersecurity</a:t>
            </a:r>
            <a:r>
              <a:rPr lang="en-GB" b="1" u="sng" dirty="0">
                <a:latin typeface="Comic Sans MS" pitchFamily="66" charset="0"/>
              </a:rPr>
              <a:t> Professionals </a:t>
            </a:r>
            <a:r>
              <a:rPr lang="en-GB" b="1" u="sng" dirty="0" smtClean="0">
                <a:latin typeface="Comic Sans MS" pitchFamily="66" charset="0"/>
              </a:rPr>
              <a:t>🔐</a:t>
            </a:r>
            <a:endParaRPr lang="en-GB" u="sng" dirty="0" smtClean="0">
              <a:latin typeface="Comic Sans MS" pitchFamily="66" charset="0"/>
            </a:endParaRPr>
          </a:p>
          <a:p>
            <a:pPr marL="0" indent="0">
              <a:buNone/>
            </a:pPr>
            <a:r>
              <a:rPr lang="en-GB" dirty="0" smtClean="0">
                <a:latin typeface="Comic Sans MS" pitchFamily="66" charset="0"/>
              </a:rPr>
              <a:t>Can </a:t>
            </a:r>
            <a:r>
              <a:rPr lang="en-GB" dirty="0">
                <a:latin typeface="Comic Sans MS" pitchFamily="66" charset="0"/>
              </a:rPr>
              <a:t>use this method to securely exchange sensitive information without attracting attention.</a:t>
            </a:r>
          </a:p>
          <a:p>
            <a:r>
              <a:rPr lang="en-GB" b="1" u="sng" dirty="0">
                <a:latin typeface="Comic Sans MS" pitchFamily="66" charset="0"/>
              </a:rPr>
              <a:t>Journalists &amp; </a:t>
            </a:r>
            <a:r>
              <a:rPr lang="en-GB" b="1" u="sng" dirty="0" err="1">
                <a:latin typeface="Comic Sans MS" pitchFamily="66" charset="0"/>
              </a:rPr>
              <a:t>Whistleblowers</a:t>
            </a:r>
            <a:r>
              <a:rPr lang="en-GB" b="1" u="sng" dirty="0">
                <a:latin typeface="Comic Sans MS" pitchFamily="66" charset="0"/>
              </a:rPr>
              <a:t> 📰</a:t>
            </a:r>
            <a:endParaRPr lang="en-GB" u="sng" dirty="0">
              <a:latin typeface="Comic Sans MS" pitchFamily="66" charset="0"/>
            </a:endParaRPr>
          </a:p>
          <a:p>
            <a:pPr marL="0" indent="0">
              <a:buNone/>
            </a:pPr>
            <a:r>
              <a:rPr lang="en-GB" dirty="0">
                <a:latin typeface="Comic Sans MS" pitchFamily="66" charset="0"/>
              </a:rPr>
              <a:t>Helps in hiding confidential messages within images to communicate discreetly in sensitive environments.</a:t>
            </a:r>
          </a:p>
          <a:p>
            <a:r>
              <a:rPr lang="en-GB" b="1" u="sng" dirty="0">
                <a:latin typeface="Comic Sans MS" pitchFamily="66" charset="0"/>
              </a:rPr>
              <a:t>Government &amp; </a:t>
            </a:r>
            <a:r>
              <a:rPr lang="en-GB" b="1" u="sng" dirty="0" err="1">
                <a:latin typeface="Comic Sans MS" pitchFamily="66" charset="0"/>
              </a:rPr>
              <a:t>Defense</a:t>
            </a:r>
            <a:r>
              <a:rPr lang="en-GB" b="1" u="sng" dirty="0">
                <a:latin typeface="Comic Sans MS" pitchFamily="66" charset="0"/>
              </a:rPr>
              <a:t> Agencies 🏛️</a:t>
            </a:r>
            <a:endParaRPr lang="en-GB" u="sng" dirty="0">
              <a:latin typeface="Comic Sans MS" pitchFamily="66" charset="0"/>
            </a:endParaRPr>
          </a:p>
          <a:p>
            <a:pPr marL="0" indent="0">
              <a:buNone/>
            </a:pPr>
            <a:r>
              <a:rPr lang="en-GB" dirty="0">
                <a:latin typeface="Comic Sans MS" pitchFamily="66" charset="0"/>
              </a:rPr>
              <a:t>Useful for classified data transmission and covert communication without being detected.</a:t>
            </a:r>
          </a:p>
          <a:p>
            <a:pPr marL="0" indent="0">
              <a:buNone/>
            </a:pPr>
            <a:endParaRPr lang="en-IN" dirty="0">
              <a:latin typeface="Comic Sans MS" pitchFamily="66"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a:xfrm>
            <a:off x="439678" y="720779"/>
            <a:ext cx="11029616" cy="530296"/>
          </a:xfrm>
        </p:spPr>
        <p:txBody>
          <a:bodyPr/>
          <a:lstStyle/>
          <a:p>
            <a:r>
              <a:rPr lang="en-IN" dirty="0">
                <a:solidFill>
                  <a:schemeClr val="accent1"/>
                </a:solidFill>
              </a:rPr>
              <a:t>Results</a:t>
            </a:r>
          </a:p>
        </p:txBody>
      </p:sp>
      <p:sp>
        <p:nvSpPr>
          <p:cNvPr id="5" name="TextBox 4"/>
          <p:cNvSpPr txBox="1"/>
          <p:nvPr/>
        </p:nvSpPr>
        <p:spPr>
          <a:xfrm>
            <a:off x="1567543" y="1463739"/>
            <a:ext cx="2079172" cy="369332"/>
          </a:xfrm>
          <a:prstGeom prst="rect">
            <a:avLst/>
          </a:prstGeom>
          <a:noFill/>
        </p:spPr>
        <p:txBody>
          <a:bodyPr wrap="square" rtlCol="0">
            <a:spAutoFit/>
          </a:bodyPr>
          <a:lstStyle/>
          <a:p>
            <a:pPr algn="ctr"/>
            <a:r>
              <a:rPr lang="en-GB" b="1" dirty="0" smtClean="0"/>
              <a:t>Python code</a:t>
            </a:r>
            <a:endParaRPr lang="en-IN" b="1" dirty="0"/>
          </a:p>
        </p:txBody>
      </p:sp>
      <p:sp>
        <p:nvSpPr>
          <p:cNvPr id="6" name="TextBox 5"/>
          <p:cNvSpPr txBox="1"/>
          <p:nvPr/>
        </p:nvSpPr>
        <p:spPr>
          <a:xfrm>
            <a:off x="6389914" y="968829"/>
            <a:ext cx="1741715" cy="369332"/>
          </a:xfrm>
          <a:prstGeom prst="rect">
            <a:avLst/>
          </a:prstGeom>
          <a:noFill/>
        </p:spPr>
        <p:txBody>
          <a:bodyPr wrap="square" rtlCol="0">
            <a:spAutoFit/>
          </a:bodyPr>
          <a:lstStyle/>
          <a:p>
            <a:pPr algn="ctr"/>
            <a:r>
              <a:rPr lang="en-GB" b="1" dirty="0" smtClean="0"/>
              <a:t>Original image</a:t>
            </a:r>
            <a:endParaRPr lang="en-IN" b="1" dirty="0"/>
          </a:p>
        </p:txBody>
      </p:sp>
      <p:sp>
        <p:nvSpPr>
          <p:cNvPr id="7" name="TextBox 6"/>
          <p:cNvSpPr txBox="1"/>
          <p:nvPr/>
        </p:nvSpPr>
        <p:spPr>
          <a:xfrm>
            <a:off x="9775372" y="942398"/>
            <a:ext cx="1915886" cy="369332"/>
          </a:xfrm>
          <a:prstGeom prst="rect">
            <a:avLst/>
          </a:prstGeom>
          <a:noFill/>
        </p:spPr>
        <p:txBody>
          <a:bodyPr wrap="square" rtlCol="0">
            <a:spAutoFit/>
          </a:bodyPr>
          <a:lstStyle/>
          <a:p>
            <a:pPr algn="ctr"/>
            <a:r>
              <a:rPr lang="en-GB" b="1" dirty="0" smtClean="0"/>
              <a:t>Decrypted image</a:t>
            </a:r>
            <a:endParaRPr lang="en-IN" b="1"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3473" y="2286000"/>
            <a:ext cx="6118527" cy="3441672"/>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1744"/>
            <a:ext cx="6275881" cy="353018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r>
              <a:rPr lang="en-GB" dirty="0">
                <a:latin typeface="Comic Sans MS" pitchFamily="66" charset="0"/>
              </a:rPr>
              <a:t>The project </a:t>
            </a:r>
            <a:r>
              <a:rPr lang="en-GB" b="1" dirty="0">
                <a:latin typeface="Comic Sans MS" pitchFamily="66" charset="0"/>
              </a:rPr>
              <a:t>"Secured Data Hiding in Images Using Steganography"</a:t>
            </a:r>
            <a:r>
              <a:rPr lang="en-GB" dirty="0">
                <a:latin typeface="Comic Sans MS" pitchFamily="66" charset="0"/>
              </a:rPr>
              <a:t> successfully implements a method for securely embedding and retrieving secret messages within images. By utilizing </a:t>
            </a:r>
            <a:r>
              <a:rPr lang="en-GB" b="1" dirty="0" err="1">
                <a:latin typeface="Comic Sans MS" pitchFamily="66" charset="0"/>
              </a:rPr>
              <a:t>OpenCV</a:t>
            </a:r>
            <a:r>
              <a:rPr lang="en-GB" b="1" dirty="0">
                <a:latin typeface="Comic Sans MS" pitchFamily="66" charset="0"/>
              </a:rPr>
              <a:t>, </a:t>
            </a:r>
            <a:r>
              <a:rPr lang="en-GB" b="1" dirty="0" err="1">
                <a:latin typeface="Comic Sans MS" pitchFamily="66" charset="0"/>
              </a:rPr>
              <a:t>NumPy</a:t>
            </a:r>
            <a:r>
              <a:rPr lang="en-GB" b="1" dirty="0">
                <a:latin typeface="Comic Sans MS" pitchFamily="66" charset="0"/>
              </a:rPr>
              <a:t>, and </a:t>
            </a:r>
            <a:r>
              <a:rPr lang="en-GB" b="1" dirty="0" err="1">
                <a:latin typeface="Comic Sans MS" pitchFamily="66" charset="0"/>
              </a:rPr>
              <a:t>Tkinter</a:t>
            </a:r>
            <a:r>
              <a:rPr lang="en-GB" dirty="0">
                <a:latin typeface="Comic Sans MS" pitchFamily="66" charset="0"/>
              </a:rPr>
              <a:t>, the system ensures efficient image processing while maintaining minimal visual distortion. The added </a:t>
            </a:r>
            <a:r>
              <a:rPr lang="en-GB" b="1" dirty="0">
                <a:latin typeface="Comic Sans MS" pitchFamily="66" charset="0"/>
              </a:rPr>
              <a:t>password protection</a:t>
            </a:r>
            <a:r>
              <a:rPr lang="en-GB" dirty="0">
                <a:latin typeface="Comic Sans MS" pitchFamily="66" charset="0"/>
              </a:rPr>
              <a:t> enhances security, making it difficult for unauthorized users to access hidden data.</a:t>
            </a:r>
          </a:p>
          <a:p>
            <a:r>
              <a:rPr lang="en-GB" dirty="0">
                <a:latin typeface="Comic Sans MS" pitchFamily="66" charset="0"/>
              </a:rPr>
              <a:t>This project is highly useful for </a:t>
            </a:r>
            <a:r>
              <a:rPr lang="en-GB" b="1" dirty="0">
                <a:latin typeface="Comic Sans MS" pitchFamily="66" charset="0"/>
              </a:rPr>
              <a:t>secure communication, </a:t>
            </a:r>
            <a:r>
              <a:rPr lang="en-GB" b="1" dirty="0" err="1">
                <a:latin typeface="Comic Sans MS" pitchFamily="66" charset="0"/>
              </a:rPr>
              <a:t>cybersecurity</a:t>
            </a:r>
            <a:r>
              <a:rPr lang="en-GB" b="1" dirty="0">
                <a:latin typeface="Comic Sans MS" pitchFamily="66" charset="0"/>
              </a:rPr>
              <a:t> applications, and confidential data exchange</a:t>
            </a:r>
            <a:r>
              <a:rPr lang="en-GB" dirty="0">
                <a:latin typeface="Comic Sans MS" pitchFamily="66" charset="0"/>
              </a:rPr>
              <a:t>. It provides a </a:t>
            </a:r>
            <a:r>
              <a:rPr lang="en-GB" b="1" dirty="0">
                <a:latin typeface="Comic Sans MS" pitchFamily="66" charset="0"/>
              </a:rPr>
              <a:t>lightweight, fast, and effective</a:t>
            </a:r>
            <a:r>
              <a:rPr lang="en-GB" dirty="0">
                <a:latin typeface="Comic Sans MS" pitchFamily="66" charset="0"/>
              </a:rPr>
              <a:t> approach to steganography, making it a valuable tool for both </a:t>
            </a:r>
            <a:r>
              <a:rPr lang="en-GB" b="1" dirty="0">
                <a:latin typeface="Comic Sans MS" pitchFamily="66" charset="0"/>
              </a:rPr>
              <a:t>academic research and real-world security implementations</a:t>
            </a:r>
            <a:r>
              <a:rPr lang="en-GB" dirty="0">
                <a:latin typeface="Comic Sans MS" pitchFamily="66" charset="0"/>
              </a:rPr>
              <a:t>.</a:t>
            </a:r>
          </a:p>
          <a:p>
            <a:r>
              <a:rPr lang="en-GB" dirty="0">
                <a:latin typeface="Comic Sans MS" pitchFamily="66" charset="0"/>
              </a:rPr>
              <a:t>Future improvements could include </a:t>
            </a:r>
            <a:r>
              <a:rPr lang="en-GB" b="1" dirty="0">
                <a:latin typeface="Comic Sans MS" pitchFamily="66" charset="0"/>
              </a:rPr>
              <a:t>AES encryption before embedding, support for multiple file types, and enhanced steganography techniques</a:t>
            </a:r>
            <a:r>
              <a:rPr lang="en-GB" dirty="0">
                <a:latin typeface="Comic Sans MS" pitchFamily="66" charset="0"/>
              </a:rPr>
              <a:t> for better </a:t>
            </a:r>
            <a:r>
              <a:rPr lang="en-GB" dirty="0" smtClean="0">
                <a:latin typeface="Comic Sans MS" pitchFamily="66" charset="0"/>
              </a:rPr>
              <a:t>security.</a:t>
            </a:r>
            <a:endParaRPr lang="en-GB" dirty="0">
              <a:latin typeface="Comic Sans MS" pitchFamily="66" charset="0"/>
            </a:endParaRP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pPr marL="0" indent="0">
              <a:buNone/>
            </a:pPr>
            <a:r>
              <a:rPr lang="en-US" dirty="0" smtClean="0">
                <a:hlinkClick r:id="rId2"/>
              </a:rPr>
              <a:t>https://www.github.com/karthiboi-max/steganography</a:t>
            </a:r>
            <a:r>
              <a:rPr lang="en-US" dirty="0">
                <a:hlinkClick r:id="rId2"/>
              </a:rPr>
              <a:t>: my </a:t>
            </a:r>
            <a:r>
              <a:rPr lang="en-US" dirty="0" err="1">
                <a:hlinkClick r:id="rId2"/>
              </a:rPr>
              <a:t>stegano</a:t>
            </a:r>
            <a:r>
              <a:rPr lang="en-US" dirty="0">
                <a:hlinkClick r:id="rId2"/>
              </a:rPr>
              <a:t> </a:t>
            </a:r>
            <a:r>
              <a:rPr lang="en-US" dirty="0" err="1">
                <a:hlinkClick r:id="rId2"/>
              </a:rPr>
              <a:t>graphy</a:t>
            </a:r>
            <a:r>
              <a:rPr lang="en-US" dirty="0">
                <a:hlinkClick r:id="rId2"/>
              </a:rPr>
              <a:t> intern project</a:t>
            </a:r>
            <a:endParaRPr lang="en-IN" dirty="0" smtClean="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b30265f8-c5e2-4918-b4a1-b977299ca3e2"/>
    <ds:schemaRef ds:uri="http://schemas.openxmlformats.org/package/2006/metadata/core-properties"/>
    <ds:schemaRef ds:uri="http://purl.org/dc/dcmitype/"/>
    <ds:schemaRef ds:uri="fadb41d3-f9cb-40fb-903c-8cacaba95bb5"/>
    <ds:schemaRef ds:uri="http://schemas.microsoft.com/office/2006/documentManagement/typ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125</TotalTime>
  <Words>544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Comic Sans MS</vt:lpstr>
      <vt:lpstr>Franklin Gothic Book</vt:lpstr>
      <vt:lpstr>Franklin Gothic Demi</vt:lpstr>
      <vt:lpstr>Wingdings 2</vt:lpstr>
      <vt:lpstr>DividendVTI</vt:lpstr>
      <vt:lpstr>Secured Data hiding in images using Stegonagraphy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35</cp:revision>
  <dcterms:created xsi:type="dcterms:W3CDTF">2021-05-26T16:50:10Z</dcterms:created>
  <dcterms:modified xsi:type="dcterms:W3CDTF">2025-03-05T11:01:09Z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