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charset="1" panose="00000500000000000000"/>
      <p:regular r:id="rId17"/>
    </p:embeddedFont>
    <p:embeddedFont>
      <p:font typeface="Roboto Bold" charset="1" panose="02000000000000000000"/>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8.png" Type="http://schemas.openxmlformats.org/officeDocument/2006/relationships/image"/><Relationship Id="rId4"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872211" y="-2776467"/>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10463626" y="1621617"/>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778711" y="7667323"/>
            <a:ext cx="1578921" cy="15789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356990" y="2484664"/>
            <a:ext cx="12303862" cy="4212793"/>
          </a:xfrm>
          <a:prstGeom prst="rect">
            <a:avLst/>
          </a:prstGeom>
        </p:spPr>
        <p:txBody>
          <a:bodyPr anchor="t" rtlCol="false" tIns="0" lIns="0" bIns="0" rIns="0">
            <a:spAutoFit/>
          </a:bodyPr>
          <a:lstStyle/>
          <a:p>
            <a:pPr algn="ctr">
              <a:lnSpc>
                <a:spcPts val="11260"/>
              </a:lnSpc>
              <a:spcBef>
                <a:spcPct val="0"/>
              </a:spcBef>
            </a:pPr>
            <a:r>
              <a:rPr lang="en-US" sz="8042">
                <a:solidFill>
                  <a:srgbClr val="000000"/>
                </a:solidFill>
                <a:latin typeface="Montserrat Bold"/>
              </a:rPr>
              <a:t>CHATBOT FOR GOVERNMENT SCHEMES </a:t>
            </a:r>
          </a:p>
        </p:txBody>
      </p:sp>
      <p:sp>
        <p:nvSpPr>
          <p:cNvPr name="TextBox 10" id="10"/>
          <p:cNvSpPr txBox="true"/>
          <p:nvPr/>
        </p:nvSpPr>
        <p:spPr>
          <a:xfrm rot="0">
            <a:off x="371089" y="8952174"/>
            <a:ext cx="7688330" cy="1153368"/>
          </a:xfrm>
          <a:prstGeom prst="rect">
            <a:avLst/>
          </a:prstGeom>
        </p:spPr>
        <p:txBody>
          <a:bodyPr anchor="t" rtlCol="false" tIns="0" lIns="0" bIns="0" rIns="0">
            <a:spAutoFit/>
          </a:bodyPr>
          <a:lstStyle/>
          <a:p>
            <a:pPr algn="l">
              <a:lnSpc>
                <a:spcPts val="3096"/>
              </a:lnSpc>
            </a:pPr>
            <a:r>
              <a:rPr lang="en-US" sz="2211">
                <a:solidFill>
                  <a:srgbClr val="000000"/>
                </a:solidFill>
                <a:latin typeface="Montserrat"/>
              </a:rPr>
              <a:t>KAMAL PRASHANTH C (210701102)</a:t>
            </a:r>
          </a:p>
          <a:p>
            <a:pPr algn="l">
              <a:lnSpc>
                <a:spcPts val="3096"/>
              </a:lnSpc>
            </a:pPr>
            <a:r>
              <a:rPr lang="en-US" sz="2211">
                <a:solidFill>
                  <a:srgbClr val="000000"/>
                </a:solidFill>
                <a:latin typeface="Montserrat"/>
              </a:rPr>
              <a:t>KARTHIC S (210701107)</a:t>
            </a:r>
          </a:p>
          <a:p>
            <a:pPr algn="l">
              <a:lnSpc>
                <a:spcPts val="3096"/>
              </a:lnSpc>
              <a:spcBef>
                <a:spcPct val="0"/>
              </a:spcBef>
            </a:pPr>
            <a:r>
              <a:rPr lang="en-US" sz="2211">
                <a:solidFill>
                  <a:srgbClr val="000000"/>
                </a:solidFill>
                <a:latin typeface="Montserrat"/>
              </a:rPr>
              <a:t>KARTHICK RAGAV (210701108)</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607304" y="4747260"/>
            <a:ext cx="4508966" cy="396174"/>
          </a:xfrm>
          <a:prstGeom prst="rect">
            <a:avLst/>
          </a:prstGeom>
        </p:spPr>
        <p:txBody>
          <a:bodyPr anchor="t" rtlCol="false" tIns="0" lIns="0" bIns="0" rIns="0">
            <a:spAutoFit/>
          </a:bodyPr>
          <a:lstStyle/>
          <a:p>
            <a:pPr algn="l">
              <a:lnSpc>
                <a:spcPts val="3360"/>
              </a:lnSpc>
            </a:pPr>
            <a:r>
              <a:rPr lang="en-US" sz="2400">
                <a:solidFill>
                  <a:srgbClr val="000000"/>
                </a:solidFill>
                <a:latin typeface="Montserrat Bold"/>
              </a:rPr>
              <a:t>FUTURE ENHANCEMENTS</a:t>
            </a:r>
          </a:p>
        </p:txBody>
      </p:sp>
      <p:sp>
        <p:nvSpPr>
          <p:cNvPr name="TextBox 3" id="3"/>
          <p:cNvSpPr txBox="true"/>
          <p:nvPr/>
        </p:nvSpPr>
        <p:spPr>
          <a:xfrm rot="0">
            <a:off x="1737398" y="3221086"/>
            <a:ext cx="8397219" cy="1246430"/>
          </a:xfrm>
          <a:prstGeom prst="rect">
            <a:avLst/>
          </a:prstGeom>
        </p:spPr>
        <p:txBody>
          <a:bodyPr anchor="t" rtlCol="false" tIns="0" lIns="0" bIns="0" rIns="0">
            <a:spAutoFit/>
          </a:bodyPr>
          <a:lstStyle/>
          <a:p>
            <a:pPr algn="l" marL="0" indent="0" lvl="0">
              <a:lnSpc>
                <a:spcPts val="10276"/>
              </a:lnSpc>
              <a:spcBef>
                <a:spcPct val="0"/>
              </a:spcBef>
            </a:pPr>
            <a:r>
              <a:rPr lang="en-US" sz="7340">
                <a:solidFill>
                  <a:srgbClr val="000000"/>
                </a:solidFill>
                <a:latin typeface="Montserrat Bold"/>
              </a:rPr>
              <a:t>CONCLUSION</a:t>
            </a:r>
          </a:p>
        </p:txBody>
      </p:sp>
      <p:sp>
        <p:nvSpPr>
          <p:cNvPr name="TextBox 4" id="4"/>
          <p:cNvSpPr txBox="true"/>
          <p:nvPr/>
        </p:nvSpPr>
        <p:spPr>
          <a:xfrm rot="0">
            <a:off x="1737398" y="4747260"/>
            <a:ext cx="7195263" cy="1470564"/>
          </a:xfrm>
          <a:prstGeom prst="rect">
            <a:avLst/>
          </a:prstGeom>
        </p:spPr>
        <p:txBody>
          <a:bodyPr anchor="t" rtlCol="false" tIns="0" lIns="0" bIns="0" rIns="0">
            <a:spAutoFit/>
          </a:bodyPr>
          <a:lstStyle/>
          <a:p>
            <a:pPr algn="l" marL="451962" indent="-225981" lvl="1">
              <a:lnSpc>
                <a:spcPts val="2930"/>
              </a:lnSpc>
              <a:buFont typeface="Arial"/>
              <a:buChar char="•"/>
            </a:pPr>
            <a:r>
              <a:rPr lang="en-US" sz="2093">
                <a:solidFill>
                  <a:srgbClr val="101010"/>
                </a:solidFill>
                <a:latin typeface="Montserrat"/>
              </a:rPr>
              <a:t>In conclusion, this project successfully developed a user-friendly chatbot that empowers Indian citizens to navigate the landscape of government financial schemes</a:t>
            </a:r>
          </a:p>
        </p:txBody>
      </p:sp>
      <p:sp>
        <p:nvSpPr>
          <p:cNvPr name="TextBox 5" id="5"/>
          <p:cNvSpPr txBox="true"/>
          <p:nvPr/>
        </p:nvSpPr>
        <p:spPr>
          <a:xfrm rot="0">
            <a:off x="10607304" y="5463492"/>
            <a:ext cx="5572101" cy="3699017"/>
          </a:xfrm>
          <a:prstGeom prst="rect">
            <a:avLst/>
          </a:prstGeom>
        </p:spPr>
        <p:txBody>
          <a:bodyPr anchor="t" rtlCol="false" tIns="0" lIns="0" bIns="0" rIns="0">
            <a:spAutoFit/>
          </a:bodyPr>
          <a:lstStyle/>
          <a:p>
            <a:pPr algn="just" marL="451962" indent="-225981" lvl="1">
              <a:lnSpc>
                <a:spcPts val="2930"/>
              </a:lnSpc>
              <a:buFont typeface="Arial"/>
              <a:buChar char="•"/>
            </a:pPr>
            <a:r>
              <a:rPr lang="en-US" sz="2093" strike="noStrike" u="none">
                <a:solidFill>
                  <a:srgbClr val="101010"/>
                </a:solidFill>
                <a:latin typeface="Montserrat"/>
              </a:rPr>
              <a:t>Use NLP approaches to help the chatbot comprehend user inquiries more deeply and provide responses that seem natural.</a:t>
            </a:r>
          </a:p>
          <a:p>
            <a:pPr algn="just" marL="451962" indent="-225981" lvl="1">
              <a:lnSpc>
                <a:spcPts val="2930"/>
              </a:lnSpc>
              <a:buFont typeface="Arial"/>
              <a:buChar char="•"/>
            </a:pPr>
            <a:r>
              <a:rPr lang="en-US" sz="2093" strike="noStrike" u="none">
                <a:solidFill>
                  <a:srgbClr val="101010"/>
                </a:solidFill>
                <a:latin typeface="Montserrat"/>
              </a:rPr>
              <a:t>To promote a more organic and interesting dialogue with users, use elements like follow-up questions and clarification prompts we can use conversational flow.</a:t>
            </a:r>
          </a:p>
          <a:p>
            <a:pPr algn="just">
              <a:lnSpc>
                <a:spcPts val="2930"/>
              </a:lnSpc>
            </a:pPr>
          </a:p>
        </p:txBody>
      </p:sp>
      <p:sp>
        <p:nvSpPr>
          <p:cNvPr name="TextBox 6" id="6"/>
          <p:cNvSpPr txBox="true"/>
          <p:nvPr/>
        </p:nvSpPr>
        <p:spPr>
          <a:xfrm rot="0">
            <a:off x="1737398" y="6652603"/>
            <a:ext cx="7195263" cy="1841972"/>
          </a:xfrm>
          <a:prstGeom prst="rect">
            <a:avLst/>
          </a:prstGeom>
        </p:spPr>
        <p:txBody>
          <a:bodyPr anchor="t" rtlCol="false" tIns="0" lIns="0" bIns="0" rIns="0">
            <a:spAutoFit/>
          </a:bodyPr>
          <a:lstStyle/>
          <a:p>
            <a:pPr algn="l" marL="451962" indent="-225981" lvl="1">
              <a:lnSpc>
                <a:spcPts val="2930"/>
              </a:lnSpc>
              <a:buFont typeface="Arial"/>
              <a:buChar char="•"/>
            </a:pPr>
            <a:r>
              <a:rPr lang="en-US" sz="2093">
                <a:solidFill>
                  <a:srgbClr val="101010"/>
                </a:solidFill>
                <a:latin typeface="Montserrat"/>
              </a:rPr>
              <a:t>By simplifying access to information and assisting with the application process, the chatbot empowers individuals to explore and potentially benefit from government programs designed to improve their financial well-being. </a:t>
            </a:r>
          </a:p>
        </p:txBody>
      </p:sp>
      <p:grpSp>
        <p:nvGrpSpPr>
          <p:cNvPr name="Group 7" id="7"/>
          <p:cNvGrpSpPr/>
          <p:nvPr/>
        </p:nvGrpSpPr>
        <p:grpSpPr>
          <a:xfrm rot="0">
            <a:off x="0" y="0"/>
            <a:ext cx="18288000" cy="1874361"/>
            <a:chOff x="0" y="0"/>
            <a:chExt cx="9414331" cy="964887"/>
          </a:xfrm>
        </p:grpSpPr>
        <p:sp>
          <p:nvSpPr>
            <p:cNvPr name="Freeform 8" id="8"/>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9" id="9"/>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
        <p:nvSpPr>
          <p:cNvPr name="AutoShape 10" id="10"/>
          <p:cNvSpPr/>
          <p:nvPr/>
        </p:nvSpPr>
        <p:spPr>
          <a:xfrm>
            <a:off x="9580335" y="4639024"/>
            <a:ext cx="0" cy="3843312"/>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36833">
            <a:off x="-4428213" y="-2916505"/>
            <a:ext cx="9627545" cy="9651674"/>
          </a:xfrm>
          <a:custGeom>
            <a:avLst/>
            <a:gdLst/>
            <a:ahLst/>
            <a:cxnLst/>
            <a:rect r="r" b="b" t="t" l="l"/>
            <a:pathLst>
              <a:path h="9651674" w="9627545">
                <a:moveTo>
                  <a:pt x="0" y="0"/>
                </a:moveTo>
                <a:lnTo>
                  <a:pt x="9627545" y="0"/>
                </a:lnTo>
                <a:lnTo>
                  <a:pt x="9627545" y="9651674"/>
                </a:lnTo>
                <a:lnTo>
                  <a:pt x="0" y="9651674"/>
                </a:lnTo>
                <a:lnTo>
                  <a:pt x="0" y="0"/>
                </a:lnTo>
                <a:close/>
              </a:path>
            </a:pathLst>
          </a:custGeom>
          <a:blipFill>
            <a:blip r:embed="rId2"/>
            <a:stretch>
              <a:fillRect l="0" t="0" r="0" b="0"/>
            </a:stretch>
          </a:blipFill>
        </p:spPr>
      </p:sp>
      <p:grpSp>
        <p:nvGrpSpPr>
          <p:cNvPr name="Group 3" id="3"/>
          <p:cNvGrpSpPr/>
          <p:nvPr/>
        </p:nvGrpSpPr>
        <p:grpSpPr>
          <a:xfrm rot="0">
            <a:off x="7390681" y="2924562"/>
            <a:ext cx="3024888" cy="529127"/>
            <a:chOff x="0" y="0"/>
            <a:chExt cx="1281756" cy="224211"/>
          </a:xfrm>
        </p:grpSpPr>
        <p:sp>
          <p:nvSpPr>
            <p:cNvPr name="Freeform 4" id="4"/>
            <p:cNvSpPr/>
            <p:nvPr/>
          </p:nvSpPr>
          <p:spPr>
            <a:xfrm flipH="false" flipV="false" rot="0">
              <a:off x="0" y="0"/>
              <a:ext cx="1281756" cy="224211"/>
            </a:xfrm>
            <a:custGeom>
              <a:avLst/>
              <a:gdLst/>
              <a:ahLst/>
              <a:cxnLst/>
              <a:rect r="r" b="b" t="t" l="l"/>
              <a:pathLst>
                <a:path h="224211" w="1281756">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5" id="5"/>
            <p:cNvSpPr txBox="true"/>
            <p:nvPr/>
          </p:nvSpPr>
          <p:spPr>
            <a:xfrm>
              <a:off x="0" y="-47625"/>
              <a:ext cx="1281756" cy="271836"/>
            </a:xfrm>
            <a:prstGeom prst="rect">
              <a:avLst/>
            </a:prstGeom>
          </p:spPr>
          <p:txBody>
            <a:bodyPr anchor="ctr" rtlCol="false" tIns="0" lIns="0" bIns="0" rIns="0"/>
            <a:lstStyle/>
            <a:p>
              <a:pPr algn="ctr">
                <a:lnSpc>
                  <a:spcPts val="3640"/>
                </a:lnSpc>
              </a:pPr>
            </a:p>
          </p:txBody>
        </p:sp>
      </p:grpSp>
      <p:sp>
        <p:nvSpPr>
          <p:cNvPr name="Freeform 6" id="6"/>
          <p:cNvSpPr/>
          <p:nvPr/>
        </p:nvSpPr>
        <p:spPr>
          <a:xfrm flipH="false" flipV="false" rot="0">
            <a:off x="5929194" y="2764365"/>
            <a:ext cx="1182733" cy="1081663"/>
          </a:xfrm>
          <a:custGeom>
            <a:avLst/>
            <a:gdLst/>
            <a:ahLst/>
            <a:cxnLst/>
            <a:rect r="r" b="b" t="t" l="l"/>
            <a:pathLst>
              <a:path h="1081663" w="1182733">
                <a:moveTo>
                  <a:pt x="0" y="0"/>
                </a:moveTo>
                <a:lnTo>
                  <a:pt x="1182733" y="0"/>
                </a:lnTo>
                <a:lnTo>
                  <a:pt x="1182733" y="1081663"/>
                </a:lnTo>
                <a:lnTo>
                  <a:pt x="0" y="10816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039250" y="5006053"/>
            <a:ext cx="962621" cy="1257581"/>
          </a:xfrm>
          <a:custGeom>
            <a:avLst/>
            <a:gdLst/>
            <a:ahLst/>
            <a:cxnLst/>
            <a:rect r="r" b="b" t="t" l="l"/>
            <a:pathLst>
              <a:path h="1257581" w="962621">
                <a:moveTo>
                  <a:pt x="0" y="0"/>
                </a:moveTo>
                <a:lnTo>
                  <a:pt x="962621" y="0"/>
                </a:lnTo>
                <a:lnTo>
                  <a:pt x="962621" y="1257581"/>
                </a:lnTo>
                <a:lnTo>
                  <a:pt x="0" y="12575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7390681" y="5030442"/>
            <a:ext cx="3024888" cy="529127"/>
            <a:chOff x="0" y="0"/>
            <a:chExt cx="1281756" cy="224211"/>
          </a:xfrm>
        </p:grpSpPr>
        <p:sp>
          <p:nvSpPr>
            <p:cNvPr name="Freeform 9" id="9"/>
            <p:cNvSpPr/>
            <p:nvPr/>
          </p:nvSpPr>
          <p:spPr>
            <a:xfrm flipH="false" flipV="false" rot="0">
              <a:off x="0" y="0"/>
              <a:ext cx="1281756" cy="224211"/>
            </a:xfrm>
            <a:custGeom>
              <a:avLst/>
              <a:gdLst/>
              <a:ahLst/>
              <a:cxnLst/>
              <a:rect r="r" b="b" t="t" l="l"/>
              <a:pathLst>
                <a:path h="224211" w="1281756">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0" id="10"/>
            <p:cNvSpPr txBox="true"/>
            <p:nvPr/>
          </p:nvSpPr>
          <p:spPr>
            <a:xfrm>
              <a:off x="0" y="-47625"/>
              <a:ext cx="1281756" cy="271836"/>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7390681" y="7136208"/>
            <a:ext cx="3024888" cy="529127"/>
            <a:chOff x="0" y="0"/>
            <a:chExt cx="1281756" cy="224211"/>
          </a:xfrm>
        </p:grpSpPr>
        <p:sp>
          <p:nvSpPr>
            <p:cNvPr name="Freeform 12" id="12"/>
            <p:cNvSpPr/>
            <p:nvPr/>
          </p:nvSpPr>
          <p:spPr>
            <a:xfrm flipH="false" flipV="false" rot="0">
              <a:off x="0" y="0"/>
              <a:ext cx="1281756" cy="224211"/>
            </a:xfrm>
            <a:custGeom>
              <a:avLst/>
              <a:gdLst/>
              <a:ahLst/>
              <a:cxnLst/>
              <a:rect r="r" b="b" t="t" l="l"/>
              <a:pathLst>
                <a:path h="224211" w="1281756">
                  <a:moveTo>
                    <a:pt x="58866" y="0"/>
                  </a:moveTo>
                  <a:lnTo>
                    <a:pt x="1222890" y="0"/>
                  </a:lnTo>
                  <a:cubicBezTo>
                    <a:pt x="1255401" y="0"/>
                    <a:pt x="1281756" y="26355"/>
                    <a:pt x="1281756" y="58866"/>
                  </a:cubicBezTo>
                  <a:lnTo>
                    <a:pt x="1281756" y="165344"/>
                  </a:lnTo>
                  <a:cubicBezTo>
                    <a:pt x="1281756" y="197855"/>
                    <a:pt x="1255401" y="224211"/>
                    <a:pt x="1222890" y="224211"/>
                  </a:cubicBezTo>
                  <a:lnTo>
                    <a:pt x="58866" y="224211"/>
                  </a:lnTo>
                  <a:cubicBezTo>
                    <a:pt x="26355" y="224211"/>
                    <a:pt x="0" y="197855"/>
                    <a:pt x="0" y="165344"/>
                  </a:cubicBezTo>
                  <a:lnTo>
                    <a:pt x="0" y="58866"/>
                  </a:lnTo>
                  <a:cubicBezTo>
                    <a:pt x="0" y="26355"/>
                    <a:pt x="26355" y="0"/>
                    <a:pt x="58866"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3" id="13"/>
            <p:cNvSpPr txBox="true"/>
            <p:nvPr/>
          </p:nvSpPr>
          <p:spPr>
            <a:xfrm>
              <a:off x="0" y="-47625"/>
              <a:ext cx="1281756" cy="271836"/>
            </a:xfrm>
            <a:prstGeom prst="rect">
              <a:avLst/>
            </a:prstGeom>
          </p:spPr>
          <p:txBody>
            <a:bodyPr anchor="ctr" rtlCol="false" tIns="0" lIns="0" bIns="0" rIns="0"/>
            <a:lstStyle/>
            <a:p>
              <a:pPr algn="ctr">
                <a:lnSpc>
                  <a:spcPts val="3640"/>
                </a:lnSpc>
              </a:pPr>
            </a:p>
          </p:txBody>
        </p:sp>
      </p:grpSp>
      <p:sp>
        <p:nvSpPr>
          <p:cNvPr name="Freeform 14" id="14"/>
          <p:cNvSpPr/>
          <p:nvPr/>
        </p:nvSpPr>
        <p:spPr>
          <a:xfrm flipH="false" flipV="false" rot="0">
            <a:off x="5929194" y="7231389"/>
            <a:ext cx="1072677" cy="867893"/>
          </a:xfrm>
          <a:custGeom>
            <a:avLst/>
            <a:gdLst/>
            <a:ahLst/>
            <a:cxnLst/>
            <a:rect r="r" b="b" t="t" l="l"/>
            <a:pathLst>
              <a:path h="867893" w="1072677">
                <a:moveTo>
                  <a:pt x="0" y="0"/>
                </a:moveTo>
                <a:lnTo>
                  <a:pt x="1072677" y="0"/>
                </a:lnTo>
                <a:lnTo>
                  <a:pt x="1072677" y="867893"/>
                </a:lnTo>
                <a:lnTo>
                  <a:pt x="0" y="8678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7390681" y="1028700"/>
            <a:ext cx="10057993" cy="1313675"/>
          </a:xfrm>
          <a:prstGeom prst="rect">
            <a:avLst/>
          </a:prstGeom>
        </p:spPr>
        <p:txBody>
          <a:bodyPr anchor="t" rtlCol="false" tIns="0" lIns="0" bIns="0" rIns="0">
            <a:spAutoFit/>
          </a:bodyPr>
          <a:lstStyle/>
          <a:p>
            <a:pPr algn="l">
              <a:lnSpc>
                <a:spcPts val="5233"/>
              </a:lnSpc>
            </a:pPr>
            <a:r>
              <a:rPr lang="en-US" sz="4361">
                <a:solidFill>
                  <a:srgbClr val="101010"/>
                </a:solidFill>
                <a:latin typeface="Montserrat Bold"/>
              </a:rPr>
              <a:t>Problem Statement </a:t>
            </a:r>
          </a:p>
          <a:p>
            <a:pPr algn="l">
              <a:lnSpc>
                <a:spcPts val="5233"/>
              </a:lnSpc>
            </a:pPr>
            <a:r>
              <a:rPr lang="en-US" sz="4361">
                <a:solidFill>
                  <a:srgbClr val="101010"/>
                </a:solidFill>
                <a:latin typeface="Montserrat Bold"/>
              </a:rPr>
              <a:t>and Motivation</a:t>
            </a:r>
          </a:p>
        </p:txBody>
      </p:sp>
      <p:sp>
        <p:nvSpPr>
          <p:cNvPr name="TextBox 16" id="16"/>
          <p:cNvSpPr txBox="true"/>
          <p:nvPr/>
        </p:nvSpPr>
        <p:spPr>
          <a:xfrm rot="0">
            <a:off x="7661342" y="3513781"/>
            <a:ext cx="8155614" cy="1249760"/>
          </a:xfrm>
          <a:prstGeom prst="rect">
            <a:avLst/>
          </a:prstGeom>
        </p:spPr>
        <p:txBody>
          <a:bodyPr anchor="t" rtlCol="false" tIns="0" lIns="0" bIns="0" rIns="0">
            <a:spAutoFit/>
          </a:bodyPr>
          <a:lstStyle/>
          <a:p>
            <a:pPr algn="just" marL="0" indent="0" lvl="0">
              <a:lnSpc>
                <a:spcPts val="2510"/>
              </a:lnSpc>
              <a:spcBef>
                <a:spcPct val="0"/>
              </a:spcBef>
            </a:pPr>
            <a:r>
              <a:rPr lang="en-US" sz="1793">
                <a:solidFill>
                  <a:srgbClr val="101010"/>
                </a:solidFill>
                <a:latin typeface="Montserrat"/>
              </a:rPr>
              <a:t>Accessing relevant Government schemes in India can be a complex and confusing process for citizens. The vast number of programs, along with their eligibility requirements and application procedures, can be overwhelming</a:t>
            </a:r>
          </a:p>
        </p:txBody>
      </p:sp>
      <p:sp>
        <p:nvSpPr>
          <p:cNvPr name="TextBox 17" id="17"/>
          <p:cNvSpPr txBox="true"/>
          <p:nvPr/>
        </p:nvSpPr>
        <p:spPr>
          <a:xfrm rot="0">
            <a:off x="7661342" y="5619660"/>
            <a:ext cx="8155614" cy="1249760"/>
          </a:xfrm>
          <a:prstGeom prst="rect">
            <a:avLst/>
          </a:prstGeom>
        </p:spPr>
        <p:txBody>
          <a:bodyPr anchor="t" rtlCol="false" tIns="0" lIns="0" bIns="0" rIns="0">
            <a:spAutoFit/>
          </a:bodyPr>
          <a:lstStyle/>
          <a:p>
            <a:pPr algn="just" marL="0" indent="0" lvl="0">
              <a:lnSpc>
                <a:spcPts val="2510"/>
              </a:lnSpc>
              <a:spcBef>
                <a:spcPct val="0"/>
              </a:spcBef>
            </a:pPr>
            <a:r>
              <a:rPr lang="en-US" sz="1793">
                <a:solidFill>
                  <a:srgbClr val="101010"/>
                </a:solidFill>
                <a:latin typeface="Montserrat"/>
              </a:rPr>
              <a:t>The goal of this project is to use PyTorch to create an accessible chatbot that would help Indian citizens learn about and apply for Government initiatives. The chatbot will be able to retrieve and display data on several government funding programs .</a:t>
            </a:r>
          </a:p>
        </p:txBody>
      </p:sp>
      <p:sp>
        <p:nvSpPr>
          <p:cNvPr name="TextBox 18" id="18"/>
          <p:cNvSpPr txBox="true"/>
          <p:nvPr/>
        </p:nvSpPr>
        <p:spPr>
          <a:xfrm rot="0">
            <a:off x="7661342" y="7725427"/>
            <a:ext cx="8155614" cy="1564063"/>
          </a:xfrm>
          <a:prstGeom prst="rect">
            <a:avLst/>
          </a:prstGeom>
        </p:spPr>
        <p:txBody>
          <a:bodyPr anchor="t" rtlCol="false" tIns="0" lIns="0" bIns="0" rIns="0">
            <a:spAutoFit/>
          </a:bodyPr>
          <a:lstStyle/>
          <a:p>
            <a:pPr algn="just">
              <a:lnSpc>
                <a:spcPts val="2510"/>
              </a:lnSpc>
            </a:pPr>
            <a:r>
              <a:rPr lang="en-US" sz="1793">
                <a:solidFill>
                  <a:srgbClr val="101010"/>
                </a:solidFill>
                <a:latin typeface="Montserrat"/>
              </a:rPr>
              <a:t>The project promotes transparency by providing a user-friendly platform for citizens to explore various government initiatives. Users can explore various schemes, check eligibility, and get help with applications.</a:t>
            </a:r>
          </a:p>
          <a:p>
            <a:pPr algn="l" marL="0" indent="0" lvl="0">
              <a:lnSpc>
                <a:spcPts val="2510"/>
              </a:lnSpc>
              <a:spcBef>
                <a:spcPct val="0"/>
              </a:spcBef>
            </a:pPr>
          </a:p>
        </p:txBody>
      </p:sp>
      <p:grpSp>
        <p:nvGrpSpPr>
          <p:cNvPr name="Group 19" id="19"/>
          <p:cNvGrpSpPr/>
          <p:nvPr/>
        </p:nvGrpSpPr>
        <p:grpSpPr>
          <a:xfrm rot="7573183">
            <a:off x="1230111" y="7154961"/>
            <a:ext cx="1013029" cy="101302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544328"/>
            <a:ext cx="9898854" cy="8599630"/>
          </a:xfrm>
          <a:custGeom>
            <a:avLst/>
            <a:gdLst/>
            <a:ahLst/>
            <a:cxnLst/>
            <a:rect r="r" b="b" t="t" l="l"/>
            <a:pathLst>
              <a:path h="8599630" w="9898854">
                <a:moveTo>
                  <a:pt x="0" y="0"/>
                </a:moveTo>
                <a:lnTo>
                  <a:pt x="9898854" y="0"/>
                </a:lnTo>
                <a:lnTo>
                  <a:pt x="9898854" y="8599629"/>
                </a:lnTo>
                <a:lnTo>
                  <a:pt x="0" y="8599629"/>
                </a:lnTo>
                <a:lnTo>
                  <a:pt x="0" y="0"/>
                </a:lnTo>
                <a:close/>
              </a:path>
            </a:pathLst>
          </a:custGeom>
          <a:blipFill>
            <a:blip r:embed="rId2"/>
            <a:stretch>
              <a:fillRect l="0" t="0" r="0" b="0"/>
            </a:stretch>
          </a:blipFill>
        </p:spPr>
      </p:sp>
      <p:sp>
        <p:nvSpPr>
          <p:cNvPr name="TextBox 3" id="3"/>
          <p:cNvSpPr txBox="true"/>
          <p:nvPr/>
        </p:nvSpPr>
        <p:spPr>
          <a:xfrm rot="0">
            <a:off x="1876847" y="471488"/>
            <a:ext cx="8525731" cy="1114425"/>
          </a:xfrm>
          <a:prstGeom prst="rect">
            <a:avLst/>
          </a:prstGeom>
        </p:spPr>
        <p:txBody>
          <a:bodyPr anchor="t" rtlCol="false" tIns="0" lIns="0" bIns="0" rIns="0">
            <a:spAutoFit/>
          </a:bodyPr>
          <a:lstStyle/>
          <a:p>
            <a:pPr algn="l" marL="0" indent="0" lvl="0">
              <a:lnSpc>
                <a:spcPts val="8841"/>
              </a:lnSpc>
              <a:spcBef>
                <a:spcPct val="0"/>
              </a:spcBef>
            </a:pPr>
            <a:r>
              <a:rPr lang="en-US" sz="7368" strike="noStrike" u="none">
                <a:solidFill>
                  <a:srgbClr val="101010"/>
                </a:solidFill>
                <a:latin typeface="Montserrat Bold"/>
              </a:rPr>
              <a:t>Objectives</a:t>
            </a:r>
          </a:p>
        </p:txBody>
      </p:sp>
      <p:sp>
        <p:nvSpPr>
          <p:cNvPr name="TextBox 4" id="4"/>
          <p:cNvSpPr txBox="true"/>
          <p:nvPr/>
        </p:nvSpPr>
        <p:spPr>
          <a:xfrm rot="0">
            <a:off x="4958634" y="8541583"/>
            <a:ext cx="2227883" cy="390920"/>
          </a:xfrm>
          <a:prstGeom prst="rect">
            <a:avLst/>
          </a:prstGeom>
        </p:spPr>
        <p:txBody>
          <a:bodyPr anchor="t" rtlCol="false" tIns="0" lIns="0" bIns="0" rIns="0">
            <a:spAutoFit/>
          </a:bodyPr>
          <a:lstStyle/>
          <a:p>
            <a:pPr algn="ctr" marL="0" indent="0" lvl="0">
              <a:lnSpc>
                <a:spcPts val="3209"/>
              </a:lnSpc>
              <a:spcBef>
                <a:spcPct val="0"/>
              </a:spcBef>
            </a:pPr>
            <a:r>
              <a:rPr lang="en-US" sz="2292" strike="noStrike" u="none">
                <a:solidFill>
                  <a:srgbClr val="000000"/>
                </a:solidFill>
                <a:latin typeface="Montserrat Bold"/>
              </a:rPr>
              <a:t>Objective 2</a:t>
            </a:r>
          </a:p>
        </p:txBody>
      </p:sp>
      <p:sp>
        <p:nvSpPr>
          <p:cNvPr name="Freeform 5" id="5"/>
          <p:cNvSpPr/>
          <p:nvPr/>
        </p:nvSpPr>
        <p:spPr>
          <a:xfrm flipH="false" flipV="false" rot="0">
            <a:off x="2452353" y="6556664"/>
            <a:ext cx="1335793" cy="1647279"/>
          </a:xfrm>
          <a:custGeom>
            <a:avLst/>
            <a:gdLst/>
            <a:ahLst/>
            <a:cxnLst/>
            <a:rect r="r" b="b" t="t" l="l"/>
            <a:pathLst>
              <a:path h="1647279" w="1335793">
                <a:moveTo>
                  <a:pt x="0" y="0"/>
                </a:moveTo>
                <a:lnTo>
                  <a:pt x="1335793" y="0"/>
                </a:lnTo>
                <a:lnTo>
                  <a:pt x="1335793" y="1647279"/>
                </a:lnTo>
                <a:lnTo>
                  <a:pt x="0" y="16472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280531" y="6556664"/>
            <a:ext cx="1584089" cy="1640770"/>
          </a:xfrm>
          <a:custGeom>
            <a:avLst/>
            <a:gdLst/>
            <a:ahLst/>
            <a:cxnLst/>
            <a:rect r="r" b="b" t="t" l="l"/>
            <a:pathLst>
              <a:path h="1640770" w="1584089">
                <a:moveTo>
                  <a:pt x="0" y="0"/>
                </a:moveTo>
                <a:lnTo>
                  <a:pt x="1584089" y="0"/>
                </a:lnTo>
                <a:lnTo>
                  <a:pt x="1584089" y="1640770"/>
                </a:lnTo>
                <a:lnTo>
                  <a:pt x="0" y="16407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152767" y="6556664"/>
            <a:ext cx="1738970" cy="1647279"/>
          </a:xfrm>
          <a:custGeom>
            <a:avLst/>
            <a:gdLst/>
            <a:ahLst/>
            <a:cxnLst/>
            <a:rect r="r" b="b" t="t" l="l"/>
            <a:pathLst>
              <a:path h="1647279" w="1738970">
                <a:moveTo>
                  <a:pt x="0" y="0"/>
                </a:moveTo>
                <a:lnTo>
                  <a:pt x="1738970" y="0"/>
                </a:lnTo>
                <a:lnTo>
                  <a:pt x="1738970" y="1647279"/>
                </a:lnTo>
                <a:lnTo>
                  <a:pt x="0" y="16472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876847" y="2103953"/>
            <a:ext cx="8782883" cy="3699017"/>
          </a:xfrm>
          <a:prstGeom prst="rect">
            <a:avLst/>
          </a:prstGeom>
        </p:spPr>
        <p:txBody>
          <a:bodyPr anchor="t" rtlCol="false" tIns="0" lIns="0" bIns="0" rIns="0">
            <a:spAutoFit/>
          </a:bodyPr>
          <a:lstStyle/>
          <a:p>
            <a:pPr algn="l" marL="451962" indent="-225981" lvl="1">
              <a:lnSpc>
                <a:spcPts val="2930"/>
              </a:lnSpc>
              <a:buFont typeface="Arial"/>
              <a:buChar char="•"/>
            </a:pPr>
            <a:r>
              <a:rPr lang="en-US" sz="2093">
                <a:solidFill>
                  <a:srgbClr val="101010"/>
                </a:solidFill>
                <a:latin typeface="Montserrat"/>
              </a:rPr>
              <a:t>This project aims to empower Indian citizens to navigate and access government schemes effectively by developing a user-friendly chatbot powered by PyTorch.</a:t>
            </a:r>
          </a:p>
          <a:p>
            <a:pPr algn="l">
              <a:lnSpc>
                <a:spcPts val="2930"/>
              </a:lnSpc>
            </a:pPr>
          </a:p>
          <a:p>
            <a:pPr algn="l" marL="451962" indent="-225981" lvl="1">
              <a:lnSpc>
                <a:spcPts val="2930"/>
              </a:lnSpc>
              <a:buFont typeface="Arial"/>
              <a:buChar char="•"/>
            </a:pPr>
            <a:r>
              <a:rPr lang="en-US" sz="2093">
                <a:solidFill>
                  <a:srgbClr val="101010"/>
                </a:solidFill>
                <a:latin typeface="Montserrat"/>
              </a:rPr>
              <a:t>The chatbot will have access to and be able to display comprehensive data regarding a range of Government programs that are arranged according to pertinent topics.</a:t>
            </a:r>
          </a:p>
          <a:p>
            <a:pPr algn="l">
              <a:lnSpc>
                <a:spcPts val="2930"/>
              </a:lnSpc>
            </a:pPr>
          </a:p>
          <a:p>
            <a:pPr algn="l" marL="451962" indent="-225981" lvl="1">
              <a:lnSpc>
                <a:spcPts val="2930"/>
              </a:lnSpc>
              <a:buFont typeface="Arial"/>
              <a:buChar char="•"/>
            </a:pPr>
            <a:r>
              <a:rPr lang="en-US" sz="2093">
                <a:solidFill>
                  <a:srgbClr val="101010"/>
                </a:solidFill>
                <a:latin typeface="Montserrat"/>
              </a:rPr>
              <a:t>Users can browse by category or perform targeted scheme searches with ease.</a:t>
            </a:r>
          </a:p>
        </p:txBody>
      </p:sp>
      <p:sp>
        <p:nvSpPr>
          <p:cNvPr name="TextBox 9" id="9"/>
          <p:cNvSpPr txBox="true"/>
          <p:nvPr/>
        </p:nvSpPr>
        <p:spPr>
          <a:xfrm rot="0">
            <a:off x="2005423" y="8541583"/>
            <a:ext cx="2227883" cy="390920"/>
          </a:xfrm>
          <a:prstGeom prst="rect">
            <a:avLst/>
          </a:prstGeom>
        </p:spPr>
        <p:txBody>
          <a:bodyPr anchor="t" rtlCol="false" tIns="0" lIns="0" bIns="0" rIns="0">
            <a:spAutoFit/>
          </a:bodyPr>
          <a:lstStyle/>
          <a:p>
            <a:pPr algn="ctr" marL="0" indent="0" lvl="0">
              <a:lnSpc>
                <a:spcPts val="3209"/>
              </a:lnSpc>
              <a:spcBef>
                <a:spcPct val="0"/>
              </a:spcBef>
            </a:pPr>
            <a:r>
              <a:rPr lang="en-US" sz="2292" strike="noStrike" u="none">
                <a:solidFill>
                  <a:srgbClr val="000000"/>
                </a:solidFill>
                <a:latin typeface="Montserrat Bold"/>
              </a:rPr>
              <a:t>Objective 1</a:t>
            </a:r>
          </a:p>
        </p:txBody>
      </p:sp>
      <p:sp>
        <p:nvSpPr>
          <p:cNvPr name="TextBox 10" id="10"/>
          <p:cNvSpPr txBox="true"/>
          <p:nvPr/>
        </p:nvSpPr>
        <p:spPr>
          <a:xfrm rot="0">
            <a:off x="7908311" y="8541583"/>
            <a:ext cx="2227883" cy="390920"/>
          </a:xfrm>
          <a:prstGeom prst="rect">
            <a:avLst/>
          </a:prstGeom>
        </p:spPr>
        <p:txBody>
          <a:bodyPr anchor="t" rtlCol="false" tIns="0" lIns="0" bIns="0" rIns="0">
            <a:spAutoFit/>
          </a:bodyPr>
          <a:lstStyle/>
          <a:p>
            <a:pPr algn="ctr" marL="0" indent="0" lvl="0">
              <a:lnSpc>
                <a:spcPts val="3209"/>
              </a:lnSpc>
              <a:spcBef>
                <a:spcPct val="0"/>
              </a:spcBef>
            </a:pPr>
            <a:r>
              <a:rPr lang="en-US" sz="2292" strike="noStrike" u="none">
                <a:solidFill>
                  <a:srgbClr val="000000"/>
                </a:solidFill>
                <a:latin typeface="Montserrat Bold"/>
              </a:rPr>
              <a:t>Objective 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36833">
            <a:off x="-4428213" y="-2916505"/>
            <a:ext cx="9627545" cy="9651674"/>
          </a:xfrm>
          <a:custGeom>
            <a:avLst/>
            <a:gdLst/>
            <a:ahLst/>
            <a:cxnLst/>
            <a:rect r="r" b="b" t="t" l="l"/>
            <a:pathLst>
              <a:path h="9651674" w="9627545">
                <a:moveTo>
                  <a:pt x="0" y="0"/>
                </a:moveTo>
                <a:lnTo>
                  <a:pt x="9627545" y="0"/>
                </a:lnTo>
                <a:lnTo>
                  <a:pt x="9627545" y="9651674"/>
                </a:lnTo>
                <a:lnTo>
                  <a:pt x="0" y="9651674"/>
                </a:lnTo>
                <a:lnTo>
                  <a:pt x="0" y="0"/>
                </a:lnTo>
                <a:close/>
              </a:path>
            </a:pathLst>
          </a:custGeom>
          <a:blipFill>
            <a:blip r:embed="rId2"/>
            <a:stretch>
              <a:fillRect l="0" t="0" r="0" b="0"/>
            </a:stretch>
          </a:blipFill>
        </p:spPr>
      </p:sp>
      <p:sp>
        <p:nvSpPr>
          <p:cNvPr name="TextBox 3" id="3"/>
          <p:cNvSpPr txBox="true"/>
          <p:nvPr/>
        </p:nvSpPr>
        <p:spPr>
          <a:xfrm rot="0">
            <a:off x="7390681" y="1311725"/>
            <a:ext cx="8194363" cy="1113557"/>
          </a:xfrm>
          <a:prstGeom prst="rect">
            <a:avLst/>
          </a:prstGeom>
        </p:spPr>
        <p:txBody>
          <a:bodyPr anchor="t" rtlCol="false" tIns="0" lIns="0" bIns="0" rIns="0">
            <a:spAutoFit/>
          </a:bodyPr>
          <a:lstStyle/>
          <a:p>
            <a:pPr algn="l">
              <a:lnSpc>
                <a:spcPts val="8841"/>
              </a:lnSpc>
            </a:pPr>
            <a:r>
              <a:rPr lang="en-US" sz="7368">
                <a:solidFill>
                  <a:srgbClr val="101010"/>
                </a:solidFill>
                <a:latin typeface="Montserrat Bold"/>
              </a:rPr>
              <a:t>ABSTRACT</a:t>
            </a:r>
          </a:p>
        </p:txBody>
      </p:sp>
      <p:sp>
        <p:nvSpPr>
          <p:cNvPr name="TextBox 4" id="4"/>
          <p:cNvSpPr txBox="true"/>
          <p:nvPr/>
        </p:nvSpPr>
        <p:spPr>
          <a:xfrm rot="0">
            <a:off x="7390681" y="3755287"/>
            <a:ext cx="7585377" cy="935457"/>
          </a:xfrm>
          <a:prstGeom prst="rect">
            <a:avLst/>
          </a:prstGeom>
        </p:spPr>
        <p:txBody>
          <a:bodyPr anchor="t" rtlCol="false" tIns="0" lIns="0" bIns="0" rIns="0">
            <a:spAutoFit/>
          </a:bodyPr>
          <a:lstStyle/>
          <a:p>
            <a:pPr algn="l" marL="387193" indent="-193597" lvl="1">
              <a:lnSpc>
                <a:spcPts val="2510"/>
              </a:lnSpc>
              <a:buFont typeface="Arial"/>
              <a:buChar char="•"/>
            </a:pPr>
            <a:r>
              <a:rPr lang="en-US" sz="1793">
                <a:solidFill>
                  <a:srgbClr val="101010"/>
                </a:solidFill>
                <a:latin typeface="Montserrat"/>
              </a:rPr>
              <a:t>This PyTorch-powered chatbot empowers Indian citizens to explore Government schemes, bridging the gap between citizens and often-complex government programs. </a:t>
            </a:r>
          </a:p>
        </p:txBody>
      </p:sp>
      <p:sp>
        <p:nvSpPr>
          <p:cNvPr name="TextBox 5" id="5"/>
          <p:cNvSpPr txBox="true"/>
          <p:nvPr/>
        </p:nvSpPr>
        <p:spPr>
          <a:xfrm rot="0">
            <a:off x="7390681" y="5864369"/>
            <a:ext cx="7585377" cy="621154"/>
          </a:xfrm>
          <a:prstGeom prst="rect">
            <a:avLst/>
          </a:prstGeom>
        </p:spPr>
        <p:txBody>
          <a:bodyPr anchor="t" rtlCol="false" tIns="0" lIns="0" bIns="0" rIns="0">
            <a:spAutoFit/>
          </a:bodyPr>
          <a:lstStyle/>
          <a:p>
            <a:pPr algn="l" marL="387193" indent="-193597" lvl="1">
              <a:lnSpc>
                <a:spcPts val="2510"/>
              </a:lnSpc>
              <a:buFont typeface="Arial"/>
              <a:buChar char="•"/>
            </a:pPr>
            <a:r>
              <a:rPr lang="en-US" sz="1793">
                <a:solidFill>
                  <a:srgbClr val="101010"/>
                </a:solidFill>
                <a:latin typeface="Montserrat"/>
              </a:rPr>
              <a:t>To accomplish its functions, the chatbot makes use of PyTorch's powerful data processing and analysis features. </a:t>
            </a:r>
          </a:p>
        </p:txBody>
      </p:sp>
      <p:sp>
        <p:nvSpPr>
          <p:cNvPr name="TextBox 6" id="6"/>
          <p:cNvSpPr txBox="true"/>
          <p:nvPr/>
        </p:nvSpPr>
        <p:spPr>
          <a:xfrm rot="0">
            <a:off x="7390681" y="8146138"/>
            <a:ext cx="7585377" cy="935457"/>
          </a:xfrm>
          <a:prstGeom prst="rect">
            <a:avLst/>
          </a:prstGeom>
        </p:spPr>
        <p:txBody>
          <a:bodyPr anchor="t" rtlCol="false" tIns="0" lIns="0" bIns="0" rIns="0">
            <a:spAutoFit/>
          </a:bodyPr>
          <a:lstStyle/>
          <a:p>
            <a:pPr algn="l" marL="387193" indent="-193597" lvl="1">
              <a:lnSpc>
                <a:spcPts val="2510"/>
              </a:lnSpc>
              <a:buFont typeface="Arial"/>
              <a:buChar char="•"/>
            </a:pPr>
            <a:r>
              <a:rPr lang="en-US" sz="1793">
                <a:solidFill>
                  <a:srgbClr val="101010"/>
                </a:solidFill>
                <a:latin typeface="Montserrat"/>
              </a:rPr>
              <a:t>The chatbot retrieves and presents information about various government schemes categorized by areas like education, agriculture, and social welfare.</a:t>
            </a:r>
          </a:p>
        </p:txBody>
      </p:sp>
      <p:grpSp>
        <p:nvGrpSpPr>
          <p:cNvPr name="Group 7" id="7"/>
          <p:cNvGrpSpPr/>
          <p:nvPr/>
        </p:nvGrpSpPr>
        <p:grpSpPr>
          <a:xfrm rot="7573183">
            <a:off x="1230111" y="7154961"/>
            <a:ext cx="1013029" cy="10130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4905080" y="-4731243"/>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grpSp>
        <p:nvGrpSpPr>
          <p:cNvPr name="Group 3" id="3"/>
          <p:cNvGrpSpPr/>
          <p:nvPr/>
        </p:nvGrpSpPr>
        <p:grpSpPr>
          <a:xfrm rot="0">
            <a:off x="7176972" y="-1174265"/>
            <a:ext cx="9192806" cy="11746397"/>
            <a:chOff x="0" y="0"/>
            <a:chExt cx="2421151" cy="3093701"/>
          </a:xfrm>
        </p:grpSpPr>
        <p:sp>
          <p:nvSpPr>
            <p:cNvPr name="Freeform 4" id="4"/>
            <p:cNvSpPr/>
            <p:nvPr/>
          </p:nvSpPr>
          <p:spPr>
            <a:xfrm flipH="false" flipV="false" rot="0">
              <a:off x="0" y="0"/>
              <a:ext cx="2421151" cy="3093701"/>
            </a:xfrm>
            <a:custGeom>
              <a:avLst/>
              <a:gdLst/>
              <a:ahLst/>
              <a:cxnLst/>
              <a:rect r="r" b="b" t="t" l="l"/>
              <a:pathLst>
                <a:path h="3093701" w="2421151">
                  <a:moveTo>
                    <a:pt x="0" y="0"/>
                  </a:moveTo>
                  <a:lnTo>
                    <a:pt x="2421151" y="0"/>
                  </a:lnTo>
                  <a:lnTo>
                    <a:pt x="2421151" y="3093701"/>
                  </a:lnTo>
                  <a:lnTo>
                    <a:pt x="0" y="3093701"/>
                  </a:lnTo>
                  <a:close/>
                </a:path>
              </a:pathLst>
            </a:custGeom>
            <a:solidFill>
              <a:srgbClr val="FFFFFF"/>
            </a:solidFill>
          </p:spPr>
        </p:sp>
        <p:sp>
          <p:nvSpPr>
            <p:cNvPr name="TextBox 5" id="5"/>
            <p:cNvSpPr txBox="true"/>
            <p:nvPr/>
          </p:nvSpPr>
          <p:spPr>
            <a:xfrm>
              <a:off x="0" y="-47625"/>
              <a:ext cx="2421151" cy="3141326"/>
            </a:xfrm>
            <a:prstGeom prst="rect">
              <a:avLst/>
            </a:prstGeom>
          </p:spPr>
          <p:txBody>
            <a:bodyPr anchor="ctr" rtlCol="false" tIns="50800" lIns="50800" bIns="50800" rIns="50800"/>
            <a:lstStyle/>
            <a:p>
              <a:pPr algn="ctr">
                <a:lnSpc>
                  <a:spcPts val="3640"/>
                </a:lnSpc>
              </a:pPr>
            </a:p>
          </p:txBody>
        </p:sp>
      </p:grpSp>
      <p:sp>
        <p:nvSpPr>
          <p:cNvPr name="Freeform 6" id="6"/>
          <p:cNvSpPr/>
          <p:nvPr/>
        </p:nvSpPr>
        <p:spPr>
          <a:xfrm flipH="false" flipV="false" rot="1734526">
            <a:off x="-3257078" y="7773230"/>
            <a:ext cx="7347813" cy="7366228"/>
          </a:xfrm>
          <a:custGeom>
            <a:avLst/>
            <a:gdLst/>
            <a:ahLst/>
            <a:cxnLst/>
            <a:rect r="r" b="b" t="t" l="l"/>
            <a:pathLst>
              <a:path h="7366228" w="7347813">
                <a:moveTo>
                  <a:pt x="0" y="0"/>
                </a:moveTo>
                <a:lnTo>
                  <a:pt x="7347812" y="0"/>
                </a:lnTo>
                <a:lnTo>
                  <a:pt x="7347812" y="7366229"/>
                </a:lnTo>
                <a:lnTo>
                  <a:pt x="0" y="7366229"/>
                </a:lnTo>
                <a:lnTo>
                  <a:pt x="0" y="0"/>
                </a:lnTo>
                <a:close/>
              </a:path>
            </a:pathLst>
          </a:custGeom>
          <a:blipFill>
            <a:blip r:embed="rId2"/>
            <a:stretch>
              <a:fillRect l="0" t="0" r="0" b="0"/>
            </a:stretch>
          </a:blipFill>
        </p:spPr>
      </p:sp>
      <p:sp>
        <p:nvSpPr>
          <p:cNvPr name="Freeform 7" id="7"/>
          <p:cNvSpPr/>
          <p:nvPr/>
        </p:nvSpPr>
        <p:spPr>
          <a:xfrm flipH="false" flipV="false" rot="0">
            <a:off x="7284447" y="2041060"/>
            <a:ext cx="8977856" cy="6204879"/>
          </a:xfrm>
          <a:custGeom>
            <a:avLst/>
            <a:gdLst/>
            <a:ahLst/>
            <a:cxnLst/>
            <a:rect r="r" b="b" t="t" l="l"/>
            <a:pathLst>
              <a:path h="6204879" w="8977856">
                <a:moveTo>
                  <a:pt x="0" y="0"/>
                </a:moveTo>
                <a:lnTo>
                  <a:pt x="8977856" y="0"/>
                </a:lnTo>
                <a:lnTo>
                  <a:pt x="8977856" y="6204880"/>
                </a:lnTo>
                <a:lnTo>
                  <a:pt x="0" y="6204880"/>
                </a:lnTo>
                <a:lnTo>
                  <a:pt x="0" y="0"/>
                </a:lnTo>
                <a:close/>
              </a:path>
            </a:pathLst>
          </a:custGeom>
          <a:blipFill>
            <a:blip r:embed="rId3"/>
            <a:stretch>
              <a:fillRect l="0" t="0" r="0" b="0"/>
            </a:stretch>
          </a:blipFill>
        </p:spPr>
      </p:sp>
      <p:sp>
        <p:nvSpPr>
          <p:cNvPr name="TextBox 8" id="8"/>
          <p:cNvSpPr txBox="true"/>
          <p:nvPr/>
        </p:nvSpPr>
        <p:spPr>
          <a:xfrm rot="0">
            <a:off x="702560" y="609852"/>
            <a:ext cx="6474411" cy="1813605"/>
          </a:xfrm>
          <a:prstGeom prst="rect">
            <a:avLst/>
          </a:prstGeom>
        </p:spPr>
        <p:txBody>
          <a:bodyPr anchor="t" rtlCol="false" tIns="0" lIns="0" bIns="0" rIns="0">
            <a:spAutoFit/>
          </a:bodyPr>
          <a:lstStyle/>
          <a:p>
            <a:pPr algn="l" marL="0" indent="0" lvl="0">
              <a:lnSpc>
                <a:spcPts val="7106"/>
              </a:lnSpc>
              <a:spcBef>
                <a:spcPct val="0"/>
              </a:spcBef>
            </a:pPr>
            <a:r>
              <a:rPr lang="en-US" sz="5921">
                <a:solidFill>
                  <a:srgbClr val="F4F6FC"/>
                </a:solidFill>
                <a:latin typeface="Roboto Bold"/>
              </a:rPr>
              <a:t>       SYSTEM ARCHITECTURE</a:t>
            </a:r>
          </a:p>
        </p:txBody>
      </p:sp>
      <p:sp>
        <p:nvSpPr>
          <p:cNvPr name="TextBox 9" id="9"/>
          <p:cNvSpPr txBox="true"/>
          <p:nvPr/>
        </p:nvSpPr>
        <p:spPr>
          <a:xfrm rot="0">
            <a:off x="702560" y="2765243"/>
            <a:ext cx="5577332" cy="7041123"/>
          </a:xfrm>
          <a:prstGeom prst="rect">
            <a:avLst/>
          </a:prstGeom>
        </p:spPr>
        <p:txBody>
          <a:bodyPr anchor="t" rtlCol="false" tIns="0" lIns="0" bIns="0" rIns="0">
            <a:spAutoFit/>
          </a:bodyPr>
          <a:lstStyle/>
          <a:p>
            <a:pPr algn="just" marL="456837" indent="-228419" lvl="1">
              <a:lnSpc>
                <a:spcPts val="2962"/>
              </a:lnSpc>
              <a:buFont typeface="Arial"/>
              <a:buChar char="•"/>
            </a:pPr>
            <a:r>
              <a:rPr lang="en-US" sz="2115">
                <a:solidFill>
                  <a:srgbClr val="FFFFFF"/>
                </a:solidFill>
                <a:latin typeface="Montserrat"/>
              </a:rPr>
              <a:t>The chatbot's objective is providing information and advice on government financial schemes—and its target audience, Indian residents, front and center. </a:t>
            </a:r>
          </a:p>
          <a:p>
            <a:pPr algn="just">
              <a:lnSpc>
                <a:spcPts val="2962"/>
              </a:lnSpc>
            </a:pPr>
          </a:p>
          <a:p>
            <a:pPr algn="just" marL="456837" indent="-228419" lvl="1">
              <a:lnSpc>
                <a:spcPts val="2962"/>
              </a:lnSpc>
              <a:buFont typeface="Arial"/>
              <a:buChar char="•"/>
            </a:pPr>
            <a:r>
              <a:rPr lang="en-US" sz="2115">
                <a:solidFill>
                  <a:srgbClr val="FFFFFF"/>
                </a:solidFill>
                <a:latin typeface="Montserrat"/>
              </a:rPr>
              <a:t>PyTorch is used for data processing, our initial project might not require a complex neural network model for intent classification.</a:t>
            </a:r>
          </a:p>
          <a:p>
            <a:pPr algn="just">
              <a:lnSpc>
                <a:spcPts val="2962"/>
              </a:lnSpc>
            </a:pPr>
          </a:p>
          <a:p>
            <a:pPr algn="just" marL="456837" indent="-228419" lvl="1">
              <a:lnSpc>
                <a:spcPts val="2962"/>
              </a:lnSpc>
              <a:buFont typeface="Arial"/>
              <a:buChar char="•"/>
            </a:pPr>
            <a:r>
              <a:rPr lang="en-US" sz="2115">
                <a:solidFill>
                  <a:srgbClr val="FFFFFF"/>
                </a:solidFill>
                <a:latin typeface="Montserrat"/>
              </a:rPr>
              <a:t>During each iteration, the model makes predictions about the user intent based on the input text. These predictions are compared to the actual labels in the data, and the model is adjusted to minimize the difference between its predictions and the correct labels.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719553" y="-4023370"/>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483487" y="2086897"/>
            <a:ext cx="6218139" cy="62181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5" id="5"/>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6" id="6"/>
          <p:cNvGrpSpPr/>
          <p:nvPr/>
        </p:nvGrpSpPr>
        <p:grpSpPr>
          <a:xfrm rot="0">
            <a:off x="741219" y="2363976"/>
            <a:ext cx="5685609" cy="5688763"/>
            <a:chOff x="0" y="0"/>
            <a:chExt cx="6489360" cy="6492960"/>
          </a:xfrm>
        </p:grpSpPr>
        <p:sp>
          <p:nvSpPr>
            <p:cNvPr name="Freeform 7" id="7"/>
            <p:cNvSpPr/>
            <p:nvPr/>
          </p:nvSpPr>
          <p:spPr>
            <a:xfrm flipH="false" flipV="false" rot="0">
              <a:off x="0" y="0"/>
              <a:ext cx="6489446" cy="6493002"/>
            </a:xfrm>
            <a:custGeom>
              <a:avLst/>
              <a:gdLst/>
              <a:ahLst/>
              <a:cxnLst/>
              <a:rect r="r" b="b" t="t" l="l"/>
              <a:pathLst>
                <a:path h="6493002" w="6489446">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sp>
      </p:grpSp>
      <p:grpSp>
        <p:nvGrpSpPr>
          <p:cNvPr name="Group 8" id="8"/>
          <p:cNvGrpSpPr/>
          <p:nvPr/>
        </p:nvGrpSpPr>
        <p:grpSpPr>
          <a:xfrm rot="0">
            <a:off x="5404336" y="7634502"/>
            <a:ext cx="1758106" cy="1808838"/>
            <a:chOff x="0" y="0"/>
            <a:chExt cx="2095920" cy="2156400"/>
          </a:xfrm>
        </p:grpSpPr>
        <p:sp>
          <p:nvSpPr>
            <p:cNvPr name="Freeform 9" id="9"/>
            <p:cNvSpPr/>
            <p:nvPr/>
          </p:nvSpPr>
          <p:spPr>
            <a:xfrm flipH="false" flipV="false" rot="0">
              <a:off x="0" y="0"/>
              <a:ext cx="2096008" cy="2156460"/>
            </a:xfrm>
            <a:custGeom>
              <a:avLst/>
              <a:gdLst/>
              <a:ahLst/>
              <a:cxnLst/>
              <a:rect r="r" b="b" t="t" l="l"/>
              <a:pathLst>
                <a:path h="2156460" w="2096008">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0" id="10"/>
          <p:cNvGrpSpPr/>
          <p:nvPr/>
        </p:nvGrpSpPr>
        <p:grpSpPr>
          <a:xfrm rot="0">
            <a:off x="6701626" y="5544222"/>
            <a:ext cx="1991835" cy="1749650"/>
            <a:chOff x="0" y="0"/>
            <a:chExt cx="2374560" cy="2085840"/>
          </a:xfrm>
        </p:grpSpPr>
        <p:sp>
          <p:nvSpPr>
            <p:cNvPr name="Freeform 11" id="11"/>
            <p:cNvSpPr/>
            <p:nvPr/>
          </p:nvSpPr>
          <p:spPr>
            <a:xfrm flipH="false" flipV="false" rot="0">
              <a:off x="0" y="0"/>
              <a:ext cx="2374519" cy="2085848"/>
            </a:xfrm>
            <a:custGeom>
              <a:avLst/>
              <a:gdLst/>
              <a:ahLst/>
              <a:cxnLst/>
              <a:rect r="r" b="b" t="t" l="l"/>
              <a:pathLst>
                <a:path h="2085848" w="2374519">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2" id="12"/>
          <p:cNvGrpSpPr/>
          <p:nvPr/>
        </p:nvGrpSpPr>
        <p:grpSpPr>
          <a:xfrm rot="0">
            <a:off x="6701626" y="2987088"/>
            <a:ext cx="1991835" cy="1750254"/>
            <a:chOff x="0" y="0"/>
            <a:chExt cx="2374560" cy="2086560"/>
          </a:xfrm>
        </p:grpSpPr>
        <p:sp>
          <p:nvSpPr>
            <p:cNvPr name="Freeform 13" id="13"/>
            <p:cNvSpPr/>
            <p:nvPr/>
          </p:nvSpPr>
          <p:spPr>
            <a:xfrm flipH="false" flipV="false" rot="0">
              <a:off x="0" y="0"/>
              <a:ext cx="2374519" cy="2086610"/>
            </a:xfrm>
            <a:custGeom>
              <a:avLst/>
              <a:gdLst/>
              <a:ahLst/>
              <a:cxnLst/>
              <a:rect r="r" b="b" t="t" l="l"/>
              <a:pathLst>
                <a:path h="2086610" w="2374519">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4" id="14"/>
          <p:cNvGrpSpPr/>
          <p:nvPr/>
        </p:nvGrpSpPr>
        <p:grpSpPr>
          <a:xfrm rot="0">
            <a:off x="5404336" y="843660"/>
            <a:ext cx="1758106" cy="1797363"/>
            <a:chOff x="0" y="0"/>
            <a:chExt cx="2095920" cy="2142720"/>
          </a:xfrm>
        </p:grpSpPr>
        <p:sp>
          <p:nvSpPr>
            <p:cNvPr name="Freeform 15" id="15"/>
            <p:cNvSpPr/>
            <p:nvPr/>
          </p:nvSpPr>
          <p:spPr>
            <a:xfrm flipH="false" flipV="false" rot="0">
              <a:off x="0" y="0"/>
              <a:ext cx="2096008" cy="2142744"/>
            </a:xfrm>
            <a:custGeom>
              <a:avLst/>
              <a:gdLst/>
              <a:ahLst/>
              <a:cxnLst/>
              <a:rect r="r" b="b" t="t" l="l"/>
              <a:pathLst>
                <a:path h="2142744" w="2096008">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Freeform 16" id="16"/>
          <p:cNvSpPr/>
          <p:nvPr/>
        </p:nvSpPr>
        <p:spPr>
          <a:xfrm flipH="false" flipV="false" rot="0">
            <a:off x="3048950" y="3330326"/>
            <a:ext cx="1555883" cy="1287140"/>
          </a:xfrm>
          <a:custGeom>
            <a:avLst/>
            <a:gdLst/>
            <a:ahLst/>
            <a:cxnLst/>
            <a:rect r="r" b="b" t="t" l="l"/>
            <a:pathLst>
              <a:path h="1287140" w="1555883">
                <a:moveTo>
                  <a:pt x="0" y="0"/>
                </a:moveTo>
                <a:lnTo>
                  <a:pt x="1555883" y="0"/>
                </a:lnTo>
                <a:lnTo>
                  <a:pt x="1555883" y="1287140"/>
                </a:lnTo>
                <a:lnTo>
                  <a:pt x="0" y="1287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5585521" y="1200478"/>
            <a:ext cx="1320833" cy="96942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01</a:t>
            </a:r>
          </a:p>
        </p:txBody>
      </p:sp>
      <p:sp>
        <p:nvSpPr>
          <p:cNvPr name="TextBox 18" id="18"/>
          <p:cNvSpPr txBox="true"/>
          <p:nvPr/>
        </p:nvSpPr>
        <p:spPr>
          <a:xfrm rot="0">
            <a:off x="7316751" y="1000125"/>
            <a:ext cx="4349125" cy="1790267"/>
          </a:xfrm>
          <a:prstGeom prst="rect">
            <a:avLst/>
          </a:prstGeom>
        </p:spPr>
        <p:txBody>
          <a:bodyPr anchor="t" rtlCol="false" tIns="0" lIns="0" bIns="0" rIns="0">
            <a:spAutoFit/>
          </a:bodyPr>
          <a:lstStyle/>
          <a:p>
            <a:pPr algn="just">
              <a:lnSpc>
                <a:spcPts val="2089"/>
              </a:lnSpc>
            </a:pPr>
            <a:r>
              <a:rPr lang="en-US" sz="1492">
                <a:solidFill>
                  <a:srgbClr val="101010"/>
                </a:solidFill>
                <a:latin typeface="Montserrat"/>
              </a:rPr>
              <a:t>Requirement Analysis: Identify the project's goals and specifications for the chatbot. Establish the target audience, functionalities, and scope. Specify the kinds of interactions that the chatbot will facilitate and the data that it must deliver.</a:t>
            </a:r>
          </a:p>
          <a:p>
            <a:pPr algn="just" marL="0" indent="0" lvl="0">
              <a:lnSpc>
                <a:spcPts val="2089"/>
              </a:lnSpc>
              <a:spcBef>
                <a:spcPct val="0"/>
              </a:spcBef>
            </a:pPr>
          </a:p>
        </p:txBody>
      </p:sp>
      <p:sp>
        <p:nvSpPr>
          <p:cNvPr name="TextBox 19" id="19"/>
          <p:cNvSpPr txBox="true"/>
          <p:nvPr/>
        </p:nvSpPr>
        <p:spPr>
          <a:xfrm rot="0">
            <a:off x="8836336" y="3209660"/>
            <a:ext cx="3976966" cy="1790267"/>
          </a:xfrm>
          <a:prstGeom prst="rect">
            <a:avLst/>
          </a:prstGeom>
        </p:spPr>
        <p:txBody>
          <a:bodyPr anchor="t" rtlCol="false" tIns="0" lIns="0" bIns="0" rIns="0">
            <a:spAutoFit/>
          </a:bodyPr>
          <a:lstStyle/>
          <a:p>
            <a:pPr algn="just">
              <a:lnSpc>
                <a:spcPts val="2089"/>
              </a:lnSpc>
            </a:pPr>
            <a:r>
              <a:rPr lang="en-US" sz="1492">
                <a:solidFill>
                  <a:srgbClr val="101010"/>
                </a:solidFill>
                <a:latin typeface="Montserrat"/>
              </a:rPr>
              <a:t>Data Collection: Collect relevant data to help the chatbot learn. Conversation logs, FAQs, and other text-based data sources might be examples of this. Indicate the goal or significance of each message by adding labels or intents to the data.</a:t>
            </a:r>
          </a:p>
          <a:p>
            <a:pPr algn="just" marL="0" indent="0" lvl="0">
              <a:lnSpc>
                <a:spcPts val="2089"/>
              </a:lnSpc>
              <a:spcBef>
                <a:spcPct val="0"/>
              </a:spcBef>
            </a:pPr>
          </a:p>
        </p:txBody>
      </p:sp>
      <p:sp>
        <p:nvSpPr>
          <p:cNvPr name="TextBox 20" id="20"/>
          <p:cNvSpPr txBox="true"/>
          <p:nvPr/>
        </p:nvSpPr>
        <p:spPr>
          <a:xfrm rot="0">
            <a:off x="8969686" y="5780589"/>
            <a:ext cx="5127275" cy="1790267"/>
          </a:xfrm>
          <a:prstGeom prst="rect">
            <a:avLst/>
          </a:prstGeom>
        </p:spPr>
        <p:txBody>
          <a:bodyPr anchor="t" rtlCol="false" tIns="0" lIns="0" bIns="0" rIns="0">
            <a:spAutoFit/>
          </a:bodyPr>
          <a:lstStyle/>
          <a:p>
            <a:pPr algn="just">
              <a:lnSpc>
                <a:spcPts val="2089"/>
              </a:lnSpc>
            </a:pPr>
            <a:r>
              <a:rPr lang="en-US" sz="1492">
                <a:solidFill>
                  <a:srgbClr val="101010"/>
                </a:solidFill>
                <a:latin typeface="Montserrat"/>
              </a:rPr>
              <a:t> Data Preprocessing: To get the data ready for training, clean it up and perform some preprocessing. Tokenization, lemmatization, stop word removal, and text conversion into numerical representations appropriate for machine learning models are some of the activities involved in this.</a:t>
            </a:r>
          </a:p>
          <a:p>
            <a:pPr algn="just" marL="0" indent="0" lvl="0">
              <a:lnSpc>
                <a:spcPts val="2089"/>
              </a:lnSpc>
              <a:spcBef>
                <a:spcPct val="0"/>
              </a:spcBef>
            </a:pPr>
          </a:p>
        </p:txBody>
      </p:sp>
      <p:sp>
        <p:nvSpPr>
          <p:cNvPr name="TextBox 21" id="21"/>
          <p:cNvSpPr txBox="true"/>
          <p:nvPr/>
        </p:nvSpPr>
        <p:spPr>
          <a:xfrm rot="0">
            <a:off x="7316751" y="8074923"/>
            <a:ext cx="7495556" cy="1276094"/>
          </a:xfrm>
          <a:prstGeom prst="rect">
            <a:avLst/>
          </a:prstGeom>
        </p:spPr>
        <p:txBody>
          <a:bodyPr anchor="t" rtlCol="false" tIns="0" lIns="0" bIns="0" rIns="0">
            <a:spAutoFit/>
          </a:bodyPr>
          <a:lstStyle/>
          <a:p>
            <a:pPr algn="just">
              <a:lnSpc>
                <a:spcPts val="2089"/>
              </a:lnSpc>
            </a:pPr>
            <a:r>
              <a:rPr lang="en-US" sz="1492">
                <a:solidFill>
                  <a:srgbClr val="101010"/>
                </a:solidFill>
                <a:latin typeface="Montserrat"/>
              </a:rPr>
              <a:t>Select a suitable architecture for the chatbot's machine learning or deep learning model. Utilizing the pre-processed data, train the chosen model. Adjust the hyperparameters and assess the model's performance with metrics such as F1 score, accuracy, precision, and recall.</a:t>
            </a:r>
          </a:p>
          <a:p>
            <a:pPr algn="just" marL="0" indent="0" lvl="0">
              <a:lnSpc>
                <a:spcPts val="2089"/>
              </a:lnSpc>
              <a:spcBef>
                <a:spcPct val="0"/>
              </a:spcBef>
            </a:pPr>
          </a:p>
        </p:txBody>
      </p:sp>
      <p:sp>
        <p:nvSpPr>
          <p:cNvPr name="TextBox 22" id="22"/>
          <p:cNvSpPr txBox="true"/>
          <p:nvPr/>
        </p:nvSpPr>
        <p:spPr>
          <a:xfrm rot="0">
            <a:off x="7108564" y="3320351"/>
            <a:ext cx="1320833" cy="96942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02</a:t>
            </a:r>
          </a:p>
        </p:txBody>
      </p:sp>
      <p:sp>
        <p:nvSpPr>
          <p:cNvPr name="TextBox 23" id="23"/>
          <p:cNvSpPr txBox="true"/>
          <p:nvPr/>
        </p:nvSpPr>
        <p:spPr>
          <a:xfrm rot="0">
            <a:off x="7108564" y="5878556"/>
            <a:ext cx="1320833" cy="96942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03</a:t>
            </a:r>
          </a:p>
        </p:txBody>
      </p:sp>
      <p:sp>
        <p:nvSpPr>
          <p:cNvPr name="TextBox 24" id="24"/>
          <p:cNvSpPr txBox="true"/>
          <p:nvPr/>
        </p:nvSpPr>
        <p:spPr>
          <a:xfrm rot="0">
            <a:off x="5585521" y="8057026"/>
            <a:ext cx="1320833" cy="96942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04</a:t>
            </a:r>
          </a:p>
        </p:txBody>
      </p:sp>
      <p:grpSp>
        <p:nvGrpSpPr>
          <p:cNvPr name="Group 25" id="25"/>
          <p:cNvGrpSpPr/>
          <p:nvPr/>
        </p:nvGrpSpPr>
        <p:grpSpPr>
          <a:xfrm rot="0">
            <a:off x="5099601" y="7176625"/>
            <a:ext cx="457877" cy="45787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27" id="2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8" id="28"/>
          <p:cNvGrpSpPr/>
          <p:nvPr/>
        </p:nvGrpSpPr>
        <p:grpSpPr>
          <a:xfrm rot="0">
            <a:off x="6054450" y="5686149"/>
            <a:ext cx="457877" cy="45787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0" id="3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1" id="31"/>
          <p:cNvGrpSpPr/>
          <p:nvPr/>
        </p:nvGrpSpPr>
        <p:grpSpPr>
          <a:xfrm rot="0">
            <a:off x="6054450" y="4121207"/>
            <a:ext cx="457877" cy="45787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3" id="3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4" id="34"/>
          <p:cNvGrpSpPr/>
          <p:nvPr/>
        </p:nvGrpSpPr>
        <p:grpSpPr>
          <a:xfrm rot="0">
            <a:off x="5099601" y="2758149"/>
            <a:ext cx="457877" cy="45787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6" id="3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37" id="37"/>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
        <p:nvSpPr>
          <p:cNvPr name="TextBox 38" id="38"/>
          <p:cNvSpPr txBox="true"/>
          <p:nvPr/>
        </p:nvSpPr>
        <p:spPr>
          <a:xfrm rot="0">
            <a:off x="1183028" y="4722080"/>
            <a:ext cx="4849577" cy="1552399"/>
          </a:xfrm>
          <a:prstGeom prst="rect">
            <a:avLst/>
          </a:prstGeom>
        </p:spPr>
        <p:txBody>
          <a:bodyPr anchor="t" rtlCol="false" tIns="0" lIns="0" bIns="0" rIns="0">
            <a:spAutoFit/>
          </a:bodyPr>
          <a:lstStyle/>
          <a:p>
            <a:pPr algn="ctr" marL="0" indent="0" lvl="0">
              <a:lnSpc>
                <a:spcPts val="6217"/>
              </a:lnSpc>
              <a:spcBef>
                <a:spcPct val="0"/>
              </a:spcBef>
            </a:pPr>
            <a:r>
              <a:rPr lang="en-US" sz="5181">
                <a:solidFill>
                  <a:srgbClr val="FFFFFF"/>
                </a:solidFill>
                <a:latin typeface="Montserrat Bold"/>
              </a:rPr>
              <a:t>MODULE DESCRIPTION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719553" y="-4023370"/>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483487" y="2086897"/>
            <a:ext cx="6218139" cy="62181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5" id="5"/>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6" id="6"/>
          <p:cNvGrpSpPr/>
          <p:nvPr/>
        </p:nvGrpSpPr>
        <p:grpSpPr>
          <a:xfrm rot="0">
            <a:off x="741219" y="2363976"/>
            <a:ext cx="5685609" cy="5688763"/>
            <a:chOff x="0" y="0"/>
            <a:chExt cx="6489360" cy="6492960"/>
          </a:xfrm>
        </p:grpSpPr>
        <p:sp>
          <p:nvSpPr>
            <p:cNvPr name="Freeform 7" id="7"/>
            <p:cNvSpPr/>
            <p:nvPr/>
          </p:nvSpPr>
          <p:spPr>
            <a:xfrm flipH="false" flipV="false" rot="0">
              <a:off x="0" y="0"/>
              <a:ext cx="6489446" cy="6493002"/>
            </a:xfrm>
            <a:custGeom>
              <a:avLst/>
              <a:gdLst/>
              <a:ahLst/>
              <a:cxnLst/>
              <a:rect r="r" b="b" t="t" l="l"/>
              <a:pathLst>
                <a:path h="6493002" w="6489446">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sp>
      </p:grpSp>
      <p:grpSp>
        <p:nvGrpSpPr>
          <p:cNvPr name="Group 8" id="8"/>
          <p:cNvGrpSpPr/>
          <p:nvPr/>
        </p:nvGrpSpPr>
        <p:grpSpPr>
          <a:xfrm rot="0">
            <a:off x="5404336" y="7634502"/>
            <a:ext cx="1758106" cy="1808838"/>
            <a:chOff x="0" y="0"/>
            <a:chExt cx="2095920" cy="2156400"/>
          </a:xfrm>
        </p:grpSpPr>
        <p:sp>
          <p:nvSpPr>
            <p:cNvPr name="Freeform 9" id="9"/>
            <p:cNvSpPr/>
            <p:nvPr/>
          </p:nvSpPr>
          <p:spPr>
            <a:xfrm flipH="false" flipV="false" rot="0">
              <a:off x="0" y="0"/>
              <a:ext cx="2096008" cy="2156460"/>
            </a:xfrm>
            <a:custGeom>
              <a:avLst/>
              <a:gdLst/>
              <a:ahLst/>
              <a:cxnLst/>
              <a:rect r="r" b="b" t="t" l="l"/>
              <a:pathLst>
                <a:path h="2156460" w="2096008">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0" id="10"/>
          <p:cNvGrpSpPr/>
          <p:nvPr/>
        </p:nvGrpSpPr>
        <p:grpSpPr>
          <a:xfrm rot="0">
            <a:off x="6701626" y="5544222"/>
            <a:ext cx="1991835" cy="1749650"/>
            <a:chOff x="0" y="0"/>
            <a:chExt cx="2374560" cy="2085840"/>
          </a:xfrm>
        </p:grpSpPr>
        <p:sp>
          <p:nvSpPr>
            <p:cNvPr name="Freeform 11" id="11"/>
            <p:cNvSpPr/>
            <p:nvPr/>
          </p:nvSpPr>
          <p:spPr>
            <a:xfrm flipH="false" flipV="false" rot="0">
              <a:off x="0" y="0"/>
              <a:ext cx="2374519" cy="2085848"/>
            </a:xfrm>
            <a:custGeom>
              <a:avLst/>
              <a:gdLst/>
              <a:ahLst/>
              <a:cxnLst/>
              <a:rect r="r" b="b" t="t" l="l"/>
              <a:pathLst>
                <a:path h="2085848" w="2374519">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2" id="12"/>
          <p:cNvGrpSpPr/>
          <p:nvPr/>
        </p:nvGrpSpPr>
        <p:grpSpPr>
          <a:xfrm rot="0">
            <a:off x="6701626" y="2987088"/>
            <a:ext cx="1991835" cy="1750254"/>
            <a:chOff x="0" y="0"/>
            <a:chExt cx="2374560" cy="2086560"/>
          </a:xfrm>
        </p:grpSpPr>
        <p:sp>
          <p:nvSpPr>
            <p:cNvPr name="Freeform 13" id="13"/>
            <p:cNvSpPr/>
            <p:nvPr/>
          </p:nvSpPr>
          <p:spPr>
            <a:xfrm flipH="false" flipV="false" rot="0">
              <a:off x="0" y="0"/>
              <a:ext cx="2374519" cy="2086610"/>
            </a:xfrm>
            <a:custGeom>
              <a:avLst/>
              <a:gdLst/>
              <a:ahLst/>
              <a:cxnLst/>
              <a:rect r="r" b="b" t="t" l="l"/>
              <a:pathLst>
                <a:path h="2086610" w="2374519">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4" id="14"/>
          <p:cNvGrpSpPr/>
          <p:nvPr/>
        </p:nvGrpSpPr>
        <p:grpSpPr>
          <a:xfrm rot="0">
            <a:off x="5404336" y="843660"/>
            <a:ext cx="1758106" cy="1797363"/>
            <a:chOff x="0" y="0"/>
            <a:chExt cx="2095920" cy="2142720"/>
          </a:xfrm>
        </p:grpSpPr>
        <p:sp>
          <p:nvSpPr>
            <p:cNvPr name="Freeform 15" id="15"/>
            <p:cNvSpPr/>
            <p:nvPr/>
          </p:nvSpPr>
          <p:spPr>
            <a:xfrm flipH="false" flipV="false" rot="0">
              <a:off x="0" y="0"/>
              <a:ext cx="2096008" cy="2142744"/>
            </a:xfrm>
            <a:custGeom>
              <a:avLst/>
              <a:gdLst/>
              <a:ahLst/>
              <a:cxnLst/>
              <a:rect r="r" b="b" t="t" l="l"/>
              <a:pathLst>
                <a:path h="2142744" w="2096008">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Freeform 16" id="16"/>
          <p:cNvSpPr/>
          <p:nvPr/>
        </p:nvSpPr>
        <p:spPr>
          <a:xfrm flipH="false" flipV="false" rot="0">
            <a:off x="2829875" y="3330326"/>
            <a:ext cx="1555883" cy="1287140"/>
          </a:xfrm>
          <a:custGeom>
            <a:avLst/>
            <a:gdLst/>
            <a:ahLst/>
            <a:cxnLst/>
            <a:rect r="r" b="b" t="t" l="l"/>
            <a:pathLst>
              <a:path h="1287140" w="1555883">
                <a:moveTo>
                  <a:pt x="0" y="0"/>
                </a:moveTo>
                <a:lnTo>
                  <a:pt x="1555883" y="0"/>
                </a:lnTo>
                <a:lnTo>
                  <a:pt x="1555883" y="1287140"/>
                </a:lnTo>
                <a:lnTo>
                  <a:pt x="0" y="1287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5585521" y="1200478"/>
            <a:ext cx="1320833" cy="96917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05</a:t>
            </a:r>
          </a:p>
        </p:txBody>
      </p:sp>
      <p:sp>
        <p:nvSpPr>
          <p:cNvPr name="TextBox 18" id="18"/>
          <p:cNvSpPr txBox="true"/>
          <p:nvPr/>
        </p:nvSpPr>
        <p:spPr>
          <a:xfrm rot="0">
            <a:off x="7316751" y="1000125"/>
            <a:ext cx="4349125" cy="1276094"/>
          </a:xfrm>
          <a:prstGeom prst="rect">
            <a:avLst/>
          </a:prstGeom>
        </p:spPr>
        <p:txBody>
          <a:bodyPr anchor="t" rtlCol="false" tIns="0" lIns="0" bIns="0" rIns="0">
            <a:spAutoFit/>
          </a:bodyPr>
          <a:lstStyle/>
          <a:p>
            <a:pPr algn="just" marL="0" indent="0" lvl="0">
              <a:lnSpc>
                <a:spcPts val="2089"/>
              </a:lnSpc>
              <a:spcBef>
                <a:spcPct val="0"/>
              </a:spcBef>
            </a:pPr>
            <a:r>
              <a:rPr lang="en-US" sz="1492">
                <a:solidFill>
                  <a:srgbClr val="101010"/>
                </a:solidFill>
                <a:latin typeface="Montserrat"/>
              </a:rPr>
              <a:t>Develop the backend of the chatbot using a web framework like Flask. Create API endpoints to handle user requests, predict intents using the trained model, and generate appropriate responses.</a:t>
            </a:r>
          </a:p>
        </p:txBody>
      </p:sp>
      <p:sp>
        <p:nvSpPr>
          <p:cNvPr name="TextBox 19" id="19"/>
          <p:cNvSpPr txBox="true"/>
          <p:nvPr/>
        </p:nvSpPr>
        <p:spPr>
          <a:xfrm rot="0">
            <a:off x="8836336" y="3209660"/>
            <a:ext cx="4615632" cy="2047354"/>
          </a:xfrm>
          <a:prstGeom prst="rect">
            <a:avLst/>
          </a:prstGeom>
        </p:spPr>
        <p:txBody>
          <a:bodyPr anchor="t" rtlCol="false" tIns="0" lIns="0" bIns="0" rIns="0">
            <a:spAutoFit/>
          </a:bodyPr>
          <a:lstStyle/>
          <a:p>
            <a:pPr algn="just">
              <a:lnSpc>
                <a:spcPts val="2089"/>
              </a:lnSpc>
            </a:pPr>
            <a:r>
              <a:rPr lang="en-US" sz="1492">
                <a:solidFill>
                  <a:srgbClr val="101010"/>
                </a:solidFill>
                <a:latin typeface="Montserrat"/>
              </a:rPr>
              <a:t>1Frontend Development: Design and implement the user interface (UI) for the chatbot. Tkinter and JavaScript are used to create an intuitive and user-friendly interface where users can interact with the chatbot. Implement features like message input, message display, and dynamic updates.</a:t>
            </a:r>
          </a:p>
          <a:p>
            <a:pPr algn="just" marL="0" indent="0" lvl="0">
              <a:lnSpc>
                <a:spcPts val="2089"/>
              </a:lnSpc>
              <a:spcBef>
                <a:spcPct val="0"/>
              </a:spcBef>
            </a:pPr>
          </a:p>
        </p:txBody>
      </p:sp>
      <p:sp>
        <p:nvSpPr>
          <p:cNvPr name="TextBox 20" id="20"/>
          <p:cNvSpPr txBox="true"/>
          <p:nvPr/>
        </p:nvSpPr>
        <p:spPr>
          <a:xfrm rot="0">
            <a:off x="8969686" y="5780589"/>
            <a:ext cx="5127275" cy="1790267"/>
          </a:xfrm>
          <a:prstGeom prst="rect">
            <a:avLst/>
          </a:prstGeom>
        </p:spPr>
        <p:txBody>
          <a:bodyPr anchor="t" rtlCol="false" tIns="0" lIns="0" bIns="0" rIns="0">
            <a:spAutoFit/>
          </a:bodyPr>
          <a:lstStyle/>
          <a:p>
            <a:pPr algn="just">
              <a:lnSpc>
                <a:spcPts val="2089"/>
              </a:lnSpc>
            </a:pPr>
            <a:r>
              <a:rPr lang="en-US" sz="1492">
                <a:solidFill>
                  <a:srgbClr val="101010"/>
                </a:solidFill>
                <a:latin typeface="Montserrat"/>
              </a:rPr>
              <a:t>1Verify that the chatbot system is reliable, functional, and easy to use by providing it an in-depth test. Examine for a range of situations, including as typical interactions, uncommon situations, and handling errors. Get input from stakeholders and users to determine what needs to be improved.</a:t>
            </a:r>
          </a:p>
          <a:p>
            <a:pPr algn="l" marL="0" indent="0" lvl="0">
              <a:lnSpc>
                <a:spcPts val="2089"/>
              </a:lnSpc>
              <a:spcBef>
                <a:spcPct val="0"/>
              </a:spcBef>
            </a:pPr>
          </a:p>
        </p:txBody>
      </p:sp>
      <p:sp>
        <p:nvSpPr>
          <p:cNvPr name="TextBox 21" id="21"/>
          <p:cNvSpPr txBox="true"/>
          <p:nvPr/>
        </p:nvSpPr>
        <p:spPr>
          <a:xfrm rot="0">
            <a:off x="7316751" y="8074923"/>
            <a:ext cx="7495556" cy="1019007"/>
          </a:xfrm>
          <a:prstGeom prst="rect">
            <a:avLst/>
          </a:prstGeom>
        </p:spPr>
        <p:txBody>
          <a:bodyPr anchor="t" rtlCol="false" tIns="0" lIns="0" bIns="0" rIns="0">
            <a:spAutoFit/>
          </a:bodyPr>
          <a:lstStyle/>
          <a:p>
            <a:pPr algn="just" marL="0" indent="0" lvl="0">
              <a:lnSpc>
                <a:spcPts val="2089"/>
              </a:lnSpc>
              <a:spcBef>
                <a:spcPct val="0"/>
              </a:spcBef>
            </a:pPr>
            <a:r>
              <a:rPr lang="en-US" sz="1492">
                <a:solidFill>
                  <a:srgbClr val="101010"/>
                </a:solidFill>
                <a:latin typeface="Montserrat"/>
              </a:rPr>
              <a:t>Deploy the chatbot system in a live setting so that people can access it. Maintain a tab on the security, scalability, and performance of the system. Update and enhance the chatbot frequently in response to user input and shifting needs.</a:t>
            </a:r>
          </a:p>
        </p:txBody>
      </p:sp>
      <p:sp>
        <p:nvSpPr>
          <p:cNvPr name="TextBox 22" id="22"/>
          <p:cNvSpPr txBox="true"/>
          <p:nvPr/>
        </p:nvSpPr>
        <p:spPr>
          <a:xfrm rot="0">
            <a:off x="7108564" y="3320351"/>
            <a:ext cx="1320833" cy="96917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06</a:t>
            </a:r>
          </a:p>
        </p:txBody>
      </p:sp>
      <p:sp>
        <p:nvSpPr>
          <p:cNvPr name="TextBox 23" id="23"/>
          <p:cNvSpPr txBox="true"/>
          <p:nvPr/>
        </p:nvSpPr>
        <p:spPr>
          <a:xfrm rot="0">
            <a:off x="7108564" y="5878556"/>
            <a:ext cx="1320833" cy="96917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07</a:t>
            </a:r>
          </a:p>
        </p:txBody>
      </p:sp>
      <p:sp>
        <p:nvSpPr>
          <p:cNvPr name="TextBox 24" id="24"/>
          <p:cNvSpPr txBox="true"/>
          <p:nvPr/>
        </p:nvSpPr>
        <p:spPr>
          <a:xfrm rot="0">
            <a:off x="5585521" y="8057026"/>
            <a:ext cx="1320833" cy="969177"/>
          </a:xfrm>
          <a:prstGeom prst="rect">
            <a:avLst/>
          </a:prstGeom>
        </p:spPr>
        <p:txBody>
          <a:bodyPr anchor="t" rtlCol="false" tIns="0" lIns="0" bIns="0" rIns="0">
            <a:spAutoFit/>
          </a:bodyPr>
          <a:lstStyle/>
          <a:p>
            <a:pPr algn="ctr">
              <a:lnSpc>
                <a:spcPts val="7938"/>
              </a:lnSpc>
            </a:pPr>
            <a:r>
              <a:rPr lang="en-US" sz="5670">
                <a:solidFill>
                  <a:srgbClr val="FFFFFF"/>
                </a:solidFill>
                <a:latin typeface="Montserrat Bold"/>
              </a:rPr>
              <a:t>08</a:t>
            </a:r>
          </a:p>
        </p:txBody>
      </p:sp>
      <p:grpSp>
        <p:nvGrpSpPr>
          <p:cNvPr name="Group 25" id="25"/>
          <p:cNvGrpSpPr/>
          <p:nvPr/>
        </p:nvGrpSpPr>
        <p:grpSpPr>
          <a:xfrm rot="0">
            <a:off x="5099601" y="7176625"/>
            <a:ext cx="457877" cy="45787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27" id="2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8" id="28"/>
          <p:cNvGrpSpPr/>
          <p:nvPr/>
        </p:nvGrpSpPr>
        <p:grpSpPr>
          <a:xfrm rot="0">
            <a:off x="6054450" y="5686149"/>
            <a:ext cx="457877" cy="45787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0" id="3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1" id="31"/>
          <p:cNvGrpSpPr/>
          <p:nvPr/>
        </p:nvGrpSpPr>
        <p:grpSpPr>
          <a:xfrm rot="0">
            <a:off x="6054450" y="4121207"/>
            <a:ext cx="457877" cy="45787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3" id="3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4" id="34"/>
          <p:cNvGrpSpPr/>
          <p:nvPr/>
        </p:nvGrpSpPr>
        <p:grpSpPr>
          <a:xfrm rot="0">
            <a:off x="5099601" y="2758149"/>
            <a:ext cx="457877" cy="45787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6" id="3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37" id="37"/>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
        <p:nvSpPr>
          <p:cNvPr name="TextBox 38" id="38"/>
          <p:cNvSpPr txBox="true"/>
          <p:nvPr/>
        </p:nvSpPr>
        <p:spPr>
          <a:xfrm rot="0">
            <a:off x="1073367" y="4588609"/>
            <a:ext cx="4849577" cy="1552399"/>
          </a:xfrm>
          <a:prstGeom prst="rect">
            <a:avLst/>
          </a:prstGeom>
        </p:spPr>
        <p:txBody>
          <a:bodyPr anchor="t" rtlCol="false" tIns="0" lIns="0" bIns="0" rIns="0">
            <a:spAutoFit/>
          </a:bodyPr>
          <a:lstStyle/>
          <a:p>
            <a:pPr algn="ctr" marL="0" indent="0" lvl="0">
              <a:lnSpc>
                <a:spcPts val="6217"/>
              </a:lnSpc>
              <a:spcBef>
                <a:spcPct val="0"/>
              </a:spcBef>
            </a:pPr>
            <a:r>
              <a:rPr lang="en-US" sz="5181">
                <a:solidFill>
                  <a:srgbClr val="FFFFFF"/>
                </a:solidFill>
                <a:latin typeface="Montserrat Bold"/>
              </a:rPr>
              <a:t>MODULE DESCRIPTION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384662"/>
            <a:ext cx="9898854" cy="8599630"/>
          </a:xfrm>
          <a:custGeom>
            <a:avLst/>
            <a:gdLst/>
            <a:ahLst/>
            <a:cxnLst/>
            <a:rect r="r" b="b" t="t" l="l"/>
            <a:pathLst>
              <a:path h="8599630" w="9898854">
                <a:moveTo>
                  <a:pt x="0" y="0"/>
                </a:moveTo>
                <a:lnTo>
                  <a:pt x="9898854" y="0"/>
                </a:lnTo>
                <a:lnTo>
                  <a:pt x="9898854" y="8599630"/>
                </a:lnTo>
                <a:lnTo>
                  <a:pt x="0" y="8599630"/>
                </a:lnTo>
                <a:lnTo>
                  <a:pt x="0" y="0"/>
                </a:lnTo>
                <a:close/>
              </a:path>
            </a:pathLst>
          </a:custGeom>
          <a:blipFill>
            <a:blip r:embed="rId2"/>
            <a:stretch>
              <a:fillRect l="0" t="0" r="0" b="0"/>
            </a:stretch>
          </a:blipFill>
        </p:spPr>
      </p:sp>
      <p:sp>
        <p:nvSpPr>
          <p:cNvPr name="TextBox 3" id="3"/>
          <p:cNvSpPr txBox="true"/>
          <p:nvPr/>
        </p:nvSpPr>
        <p:spPr>
          <a:xfrm rot="0">
            <a:off x="378596" y="1028700"/>
            <a:ext cx="10672869" cy="2228674"/>
          </a:xfrm>
          <a:prstGeom prst="rect">
            <a:avLst/>
          </a:prstGeom>
        </p:spPr>
        <p:txBody>
          <a:bodyPr anchor="t" rtlCol="false" tIns="0" lIns="0" bIns="0" rIns="0">
            <a:spAutoFit/>
          </a:bodyPr>
          <a:lstStyle/>
          <a:p>
            <a:pPr algn="l" marL="0" indent="0" lvl="0">
              <a:lnSpc>
                <a:spcPts val="8841"/>
              </a:lnSpc>
              <a:spcBef>
                <a:spcPct val="0"/>
              </a:spcBef>
            </a:pPr>
            <a:r>
              <a:rPr lang="en-US" sz="7368">
                <a:solidFill>
                  <a:srgbClr val="101010"/>
                </a:solidFill>
                <a:latin typeface="Montserrat Bold"/>
              </a:rPr>
              <a:t>IMPLEMENTATION AND RESULTS</a:t>
            </a:r>
          </a:p>
        </p:txBody>
      </p:sp>
      <p:sp>
        <p:nvSpPr>
          <p:cNvPr name="TextBox 4" id="4"/>
          <p:cNvSpPr txBox="true"/>
          <p:nvPr/>
        </p:nvSpPr>
        <p:spPr>
          <a:xfrm rot="0">
            <a:off x="136857" y="3649299"/>
            <a:ext cx="7973752" cy="6513876"/>
          </a:xfrm>
          <a:prstGeom prst="rect">
            <a:avLst/>
          </a:prstGeom>
        </p:spPr>
        <p:txBody>
          <a:bodyPr anchor="t" rtlCol="false" tIns="0" lIns="0" bIns="0" rIns="0">
            <a:spAutoFit/>
          </a:bodyPr>
          <a:lstStyle/>
          <a:p>
            <a:pPr algn="just" marL="569275" indent="-284637" lvl="1">
              <a:lnSpc>
                <a:spcPts val="3691"/>
              </a:lnSpc>
              <a:buFont typeface="Arial"/>
              <a:buChar char="•"/>
            </a:pPr>
            <a:r>
              <a:rPr lang="en-US" sz="2636">
                <a:solidFill>
                  <a:srgbClr val="101010"/>
                </a:solidFill>
                <a:latin typeface="Canva Sans"/>
              </a:rPr>
              <a:t>This project bridged the gap between Indian citizens and valuable government financial schemes by developing a user-friendly chatbot.</a:t>
            </a:r>
          </a:p>
          <a:p>
            <a:pPr algn="just">
              <a:lnSpc>
                <a:spcPts val="3691"/>
              </a:lnSpc>
            </a:pPr>
          </a:p>
          <a:p>
            <a:pPr algn="just" marL="569275" indent="-284637" lvl="1">
              <a:lnSpc>
                <a:spcPts val="3691"/>
              </a:lnSpc>
              <a:buFont typeface="Arial"/>
              <a:buChar char="•"/>
            </a:pPr>
            <a:r>
              <a:rPr lang="en-US" sz="2636">
                <a:solidFill>
                  <a:srgbClr val="101010"/>
                </a:solidFill>
                <a:latin typeface="Canva Sans"/>
              </a:rPr>
              <a:t>The chatbot performs well, handling user messages and producing responses with quickness.  </a:t>
            </a:r>
          </a:p>
          <a:p>
            <a:pPr algn="just">
              <a:lnSpc>
                <a:spcPts val="3691"/>
              </a:lnSpc>
            </a:pPr>
          </a:p>
          <a:p>
            <a:pPr algn="just" marL="569275" indent="-284637" lvl="1">
              <a:lnSpc>
                <a:spcPts val="3691"/>
              </a:lnSpc>
              <a:buFont typeface="Arial"/>
              <a:buChar char="•"/>
            </a:pPr>
            <a:r>
              <a:rPr lang="en-US" sz="2636">
                <a:solidFill>
                  <a:srgbClr val="101010"/>
                </a:solidFill>
                <a:latin typeface="Canva Sans"/>
              </a:rPr>
              <a:t>The application's strong capabilities, scalability, performance, and user-friendly design make it an invaluable tool for resolving user inquiries and improving overall user experience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9738" y="3492854"/>
            <a:ext cx="7604535" cy="3875732"/>
          </a:xfrm>
          <a:custGeom>
            <a:avLst/>
            <a:gdLst/>
            <a:ahLst/>
            <a:cxnLst/>
            <a:rect r="r" b="b" t="t" l="l"/>
            <a:pathLst>
              <a:path h="3875732" w="7604535">
                <a:moveTo>
                  <a:pt x="0" y="0"/>
                </a:moveTo>
                <a:lnTo>
                  <a:pt x="7604535" y="0"/>
                </a:lnTo>
                <a:lnTo>
                  <a:pt x="7604535" y="3875732"/>
                </a:lnTo>
                <a:lnTo>
                  <a:pt x="0" y="3875732"/>
                </a:lnTo>
                <a:lnTo>
                  <a:pt x="0" y="0"/>
                </a:lnTo>
                <a:close/>
              </a:path>
            </a:pathLst>
          </a:custGeom>
          <a:blipFill>
            <a:blip r:embed="rId2"/>
            <a:stretch>
              <a:fillRect l="0" t="0" r="0" b="0"/>
            </a:stretch>
          </a:blipFill>
        </p:spPr>
      </p:sp>
      <p:sp>
        <p:nvSpPr>
          <p:cNvPr name="Freeform 3" id="3"/>
          <p:cNvSpPr/>
          <p:nvPr/>
        </p:nvSpPr>
        <p:spPr>
          <a:xfrm flipH="false" flipV="false" rot="0">
            <a:off x="12116245" y="-3897356"/>
            <a:ext cx="9898854" cy="8599630"/>
          </a:xfrm>
          <a:custGeom>
            <a:avLst/>
            <a:gdLst/>
            <a:ahLst/>
            <a:cxnLst/>
            <a:rect r="r" b="b" t="t" l="l"/>
            <a:pathLst>
              <a:path h="8599630" w="9898854">
                <a:moveTo>
                  <a:pt x="0" y="0"/>
                </a:moveTo>
                <a:lnTo>
                  <a:pt x="9898854" y="0"/>
                </a:lnTo>
                <a:lnTo>
                  <a:pt x="9898854" y="8599630"/>
                </a:lnTo>
                <a:lnTo>
                  <a:pt x="0" y="8599630"/>
                </a:lnTo>
                <a:lnTo>
                  <a:pt x="0" y="0"/>
                </a:lnTo>
                <a:close/>
              </a:path>
            </a:pathLst>
          </a:custGeom>
          <a:blipFill>
            <a:blip r:embed="rId3"/>
            <a:stretch>
              <a:fillRect l="0" t="0" r="0" b="0"/>
            </a:stretch>
          </a:blipFill>
        </p:spPr>
      </p:sp>
      <p:sp>
        <p:nvSpPr>
          <p:cNvPr name="Freeform 4" id="4"/>
          <p:cNvSpPr/>
          <p:nvPr/>
        </p:nvSpPr>
        <p:spPr>
          <a:xfrm flipH="false" flipV="false" rot="0">
            <a:off x="10608592" y="1854958"/>
            <a:ext cx="4709037" cy="6577083"/>
          </a:xfrm>
          <a:custGeom>
            <a:avLst/>
            <a:gdLst/>
            <a:ahLst/>
            <a:cxnLst/>
            <a:rect r="r" b="b" t="t" l="l"/>
            <a:pathLst>
              <a:path h="6577083" w="4709037">
                <a:moveTo>
                  <a:pt x="0" y="0"/>
                </a:moveTo>
                <a:lnTo>
                  <a:pt x="4709036" y="0"/>
                </a:lnTo>
                <a:lnTo>
                  <a:pt x="4709036" y="6577084"/>
                </a:lnTo>
                <a:lnTo>
                  <a:pt x="0" y="6577084"/>
                </a:lnTo>
                <a:lnTo>
                  <a:pt x="0" y="0"/>
                </a:lnTo>
                <a:close/>
              </a:path>
            </a:pathLst>
          </a:custGeom>
          <a:blipFill>
            <a:blip r:embed="rId4"/>
            <a:stretch>
              <a:fillRect l="-16618" t="0" r="-1616" b="0"/>
            </a:stretch>
          </a:blipFill>
        </p:spPr>
      </p:sp>
      <p:sp>
        <p:nvSpPr>
          <p:cNvPr name="TextBox 5" id="5"/>
          <p:cNvSpPr txBox="true"/>
          <p:nvPr/>
        </p:nvSpPr>
        <p:spPr>
          <a:xfrm rot="0">
            <a:off x="707095" y="1134584"/>
            <a:ext cx="7815682" cy="1722346"/>
          </a:xfrm>
          <a:prstGeom prst="rect">
            <a:avLst/>
          </a:prstGeom>
        </p:spPr>
        <p:txBody>
          <a:bodyPr anchor="t" rtlCol="false" tIns="0" lIns="0" bIns="0" rIns="0">
            <a:spAutoFit/>
          </a:bodyPr>
          <a:lstStyle/>
          <a:p>
            <a:pPr algn="l">
              <a:lnSpc>
                <a:spcPts val="6907"/>
              </a:lnSpc>
            </a:pPr>
            <a:r>
              <a:rPr lang="en-US" sz="4934">
                <a:solidFill>
                  <a:srgbClr val="000000"/>
                </a:solidFill>
                <a:latin typeface="Montserrat Bold"/>
              </a:rPr>
              <a:t>OUTPUT SCREENSHOTS</a:t>
            </a:r>
          </a:p>
          <a:p>
            <a:pPr algn="ctr">
              <a:lnSpc>
                <a:spcPts val="690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DAGFukfGYGI</dc:identifier>
  <dcterms:modified xsi:type="dcterms:W3CDTF">2011-08-01T06:04:30Z</dcterms:modified>
  <cp:revision>1</cp:revision>
  <dc:title>CHATBOT FOR GOVERNMENT SCHEMES</dc:title>
</cp:coreProperties>
</file>