
<file path=[Content_Types].xml><?xml version="1.0" encoding="utf-8"?>
<Types xmlns="http://schemas.openxmlformats.org/package/2006/content-types">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snapToObjects="1">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58fbd73c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58fbd73c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458fbd73c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i="1"/>
          </a:p>
        </p:txBody>
      </p:sp>
      <p:sp>
        <p:nvSpPr>
          <p:cNvPr id="218" name="Google Shape;21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58fbd73c3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458fbd73c3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Basically, These things are done to you while a drug is something you take. We have the issue of consent once more. Is it easier to ban a thing when it is obviously passive, than to ban something that you could opt to do?</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38" name="Google Shape;23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England: </a:t>
            </a:r>
            <a:endParaRPr/>
          </a:p>
          <a:p>
            <a:pPr marL="457200" lvl="0" indent="-317500" algn="l" rtl="0">
              <a:spcBef>
                <a:spcPts val="0"/>
              </a:spcBef>
              <a:spcAft>
                <a:spcPts val="0"/>
              </a:spcAft>
              <a:buSzPts val="1400"/>
              <a:buChar char="-"/>
            </a:pPr>
            <a:r>
              <a:rPr lang="en-US"/>
              <a:t>Opium was not their priority - merely associated with the war.</a:t>
            </a:r>
            <a:endParaRPr/>
          </a:p>
          <a:p>
            <a:pPr marL="457200" lvl="0" indent="-317500" algn="l" rtl="0">
              <a:spcBef>
                <a:spcPts val="0"/>
              </a:spcBef>
              <a:spcAft>
                <a:spcPts val="0"/>
              </a:spcAft>
              <a:buSzPts val="1400"/>
              <a:buChar char="-"/>
            </a:pPr>
            <a:r>
              <a:rPr lang="en-US"/>
              <a:t>Their priority was the compensation and establish their version of free trade.</a:t>
            </a:r>
            <a:endParaRPr/>
          </a:p>
        </p:txBody>
      </p:sp>
      <p:sp>
        <p:nvSpPr>
          <p:cNvPr id="244" name="Google Shape;24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58fbd73c3_1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England: </a:t>
            </a:r>
            <a:endParaRPr/>
          </a:p>
          <a:p>
            <a:pPr marL="457200" lvl="0" indent="-317500" algn="l" rtl="0">
              <a:spcBef>
                <a:spcPts val="0"/>
              </a:spcBef>
              <a:spcAft>
                <a:spcPts val="0"/>
              </a:spcAft>
              <a:buSzPts val="1400"/>
              <a:buChar char="-"/>
            </a:pPr>
            <a:r>
              <a:rPr lang="en-US"/>
              <a:t>Opium was not their priority  - merely associated with the war.</a:t>
            </a:r>
            <a:endParaRPr/>
          </a:p>
          <a:p>
            <a:pPr marL="457200" lvl="0" indent="-317500" algn="l" rtl="0">
              <a:spcBef>
                <a:spcPts val="0"/>
              </a:spcBef>
              <a:spcAft>
                <a:spcPts val="0"/>
              </a:spcAft>
              <a:buSzPts val="1400"/>
              <a:buChar char="-"/>
            </a:pPr>
            <a:r>
              <a:rPr lang="en-US"/>
              <a:t>Their priority was the compensation and establish their version of free trade.</a:t>
            </a:r>
            <a:endParaRPr/>
          </a:p>
        </p:txBody>
      </p:sp>
      <p:sp>
        <p:nvSpPr>
          <p:cNvPr id="252" name="Google Shape;252;g458fbd73c3_1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581f34b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581f34bb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4581f34bb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8fbd73c3_1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58fbd73c3_13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458fbd73c3_13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584e5449b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4584e5449b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4584e5449b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584e5449b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584e5449b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4584e5449b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58fbd73c3_0_1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458fbd73c3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581f34bb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581f34bb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4581f34bb7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58fbd73c3_1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458fbd73c3_1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13"/>
        <p:cNvGrpSpPr/>
        <p:nvPr/>
      </p:nvGrpSpPr>
      <p:grpSpPr>
        <a:xfrm>
          <a:off x="0" y="0"/>
          <a:ext cx="0" cy="0"/>
          <a:chOff x="0" y="0"/>
          <a:chExt cx="0" cy="0"/>
        </a:xfrm>
      </p:grpSpPr>
      <p:sp>
        <p:nvSpPr>
          <p:cNvPr id="14" name="Google Shape;14;p2"/>
          <p:cNvSpPr/>
          <p:nvPr/>
        </p:nvSpPr>
        <p:spPr>
          <a:xfrm>
            <a:off x="41" y="3766000"/>
            <a:ext cx="9827100" cy="30921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4776900" y="2067600"/>
            <a:ext cx="7415100" cy="47904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6745206" y="-100"/>
            <a:ext cx="5446800" cy="27369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271033"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40259" y="790"/>
            <a:ext cx="3000409" cy="1392365"/>
            <a:chOff x="255200" y="592"/>
            <a:chExt cx="2250363" cy="1044300"/>
          </a:xfrm>
        </p:grpSpPr>
        <p:sp>
          <p:nvSpPr>
            <p:cNvPr id="19" name="Google Shape;19;p2"/>
            <p:cNvSpPr/>
            <p:nvPr/>
          </p:nvSpPr>
          <p:spPr>
            <a:xfrm>
              <a:off x="764063"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509632"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255200" y="592"/>
              <a:ext cx="1741500" cy="10443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1207163" y="790"/>
            <a:ext cx="3000409" cy="1392365"/>
            <a:chOff x="905395" y="592"/>
            <a:chExt cx="2250363" cy="1044300"/>
          </a:xfrm>
        </p:grpSpPr>
        <p:sp>
          <p:nvSpPr>
            <p:cNvPr id="23" name="Google Shape;23;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9409957" y="6784"/>
            <a:ext cx="2468376" cy="1002839"/>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737606" y="5623802"/>
            <a:ext cx="3185498" cy="1234317"/>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265762" y="5407536"/>
            <a:ext cx="3727293" cy="1444382"/>
            <a:chOff x="6917201" y="0"/>
            <a:chExt cx="2227777" cy="863400"/>
          </a:xfrm>
        </p:grpSpPr>
        <p:sp>
          <p:nvSpPr>
            <p:cNvPr id="35" name="Google Shape;35;p2"/>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2"/>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2"/>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 name="Google Shape;38;p2"/>
          <p:cNvSpPr txBox="1">
            <a:spLocks noGrp="1"/>
          </p:cNvSpPr>
          <p:nvPr>
            <p:ph type="ctrTitle"/>
          </p:nvPr>
        </p:nvSpPr>
        <p:spPr>
          <a:xfrm>
            <a:off x="2478271" y="2430444"/>
            <a:ext cx="7148400" cy="1930800"/>
          </a:xfrm>
          <a:prstGeom prst="rect">
            <a:avLst/>
          </a:prstGeom>
        </p:spPr>
        <p:txBody>
          <a:bodyPr spcFirstLastPara="1" wrap="square" lIns="121900" tIns="121900" rIns="121900" bIns="121900" anchor="ctr" anchorCtr="0"/>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39" name="Google Shape;39;p2"/>
          <p:cNvSpPr txBox="1">
            <a:spLocks noGrp="1"/>
          </p:cNvSpPr>
          <p:nvPr>
            <p:ph type="subTitle" idx="1"/>
          </p:nvPr>
        </p:nvSpPr>
        <p:spPr>
          <a:xfrm>
            <a:off x="2478267" y="4550878"/>
            <a:ext cx="7148400" cy="69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Clr>
                <a:schemeClr val="lt1"/>
              </a:buClr>
              <a:buSzPts val="2100"/>
              <a:buNone/>
              <a:defRPr sz="2100">
                <a:solidFill>
                  <a:schemeClr val="lt1"/>
                </a:solidFill>
              </a:defRPr>
            </a:lvl2pPr>
            <a:lvl3pPr lvl="2" algn="ctr">
              <a:lnSpc>
                <a:spcPct val="100000"/>
              </a:lnSpc>
              <a:spcBef>
                <a:spcPts val="0"/>
              </a:spcBef>
              <a:spcAft>
                <a:spcPts val="0"/>
              </a:spcAft>
              <a:buClr>
                <a:schemeClr val="lt1"/>
              </a:buClr>
              <a:buSzPts val="2100"/>
              <a:buNone/>
              <a:defRPr sz="2100">
                <a:solidFill>
                  <a:schemeClr val="lt1"/>
                </a:solidFill>
              </a:defRPr>
            </a:lvl3pPr>
            <a:lvl4pPr lvl="3" algn="ctr">
              <a:lnSpc>
                <a:spcPct val="100000"/>
              </a:lnSpc>
              <a:spcBef>
                <a:spcPts val="0"/>
              </a:spcBef>
              <a:spcAft>
                <a:spcPts val="0"/>
              </a:spcAft>
              <a:buClr>
                <a:schemeClr val="lt1"/>
              </a:buClr>
              <a:buSzPts val="2100"/>
              <a:buNone/>
              <a:defRPr sz="2100">
                <a:solidFill>
                  <a:schemeClr val="lt1"/>
                </a:solidFill>
              </a:defRPr>
            </a:lvl4pPr>
            <a:lvl5pPr lvl="4" algn="ctr">
              <a:lnSpc>
                <a:spcPct val="100000"/>
              </a:lnSpc>
              <a:spcBef>
                <a:spcPts val="0"/>
              </a:spcBef>
              <a:spcAft>
                <a:spcPts val="0"/>
              </a:spcAft>
              <a:buClr>
                <a:schemeClr val="lt1"/>
              </a:buClr>
              <a:buSzPts val="2100"/>
              <a:buNone/>
              <a:defRPr sz="2100">
                <a:solidFill>
                  <a:schemeClr val="lt1"/>
                </a:solidFill>
              </a:defRPr>
            </a:lvl5pPr>
            <a:lvl6pPr lvl="5" algn="ctr">
              <a:lnSpc>
                <a:spcPct val="100000"/>
              </a:lnSpc>
              <a:spcBef>
                <a:spcPts val="0"/>
              </a:spcBef>
              <a:spcAft>
                <a:spcPts val="0"/>
              </a:spcAft>
              <a:buClr>
                <a:schemeClr val="lt1"/>
              </a:buClr>
              <a:buSzPts val="2100"/>
              <a:buNone/>
              <a:defRPr sz="2100">
                <a:solidFill>
                  <a:schemeClr val="lt1"/>
                </a:solidFill>
              </a:defRPr>
            </a:lvl6pPr>
            <a:lvl7pPr lvl="6" algn="ctr">
              <a:lnSpc>
                <a:spcPct val="100000"/>
              </a:lnSpc>
              <a:spcBef>
                <a:spcPts val="0"/>
              </a:spcBef>
              <a:spcAft>
                <a:spcPts val="0"/>
              </a:spcAft>
              <a:buClr>
                <a:schemeClr val="lt1"/>
              </a:buClr>
              <a:buSzPts val="2100"/>
              <a:buNone/>
              <a:defRPr sz="2100">
                <a:solidFill>
                  <a:schemeClr val="lt1"/>
                </a:solidFill>
              </a:defRPr>
            </a:lvl7pPr>
            <a:lvl8pPr lvl="7" algn="ctr">
              <a:lnSpc>
                <a:spcPct val="100000"/>
              </a:lnSpc>
              <a:spcBef>
                <a:spcPts val="0"/>
              </a:spcBef>
              <a:spcAft>
                <a:spcPts val="0"/>
              </a:spcAft>
              <a:buClr>
                <a:schemeClr val="lt1"/>
              </a:buClr>
              <a:buSzPts val="2100"/>
              <a:buNone/>
              <a:defRPr sz="2100">
                <a:solidFill>
                  <a:schemeClr val="lt1"/>
                </a:solidFill>
              </a:defRPr>
            </a:lvl8pPr>
            <a:lvl9pPr lvl="8" algn="ctr">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0" name="Google Shape;40;p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13"/>
        <p:cNvGrpSpPr/>
        <p:nvPr/>
      </p:nvGrpSpPr>
      <p:grpSpPr>
        <a:xfrm>
          <a:off x="0" y="0"/>
          <a:ext cx="0" cy="0"/>
          <a:chOff x="0" y="0"/>
          <a:chExt cx="0" cy="0"/>
        </a:xfrm>
      </p:grpSpPr>
      <p:sp>
        <p:nvSpPr>
          <p:cNvPr id="114" name="Google Shape;114;p11"/>
          <p:cNvSpPr/>
          <p:nvPr/>
        </p:nvSpPr>
        <p:spPr>
          <a:xfrm flipH="1">
            <a:off x="7425600" y="3778767"/>
            <a:ext cx="4766400" cy="3079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5" name="Google Shape;115;p11"/>
          <p:cNvGrpSpPr/>
          <p:nvPr/>
        </p:nvGrpSpPr>
        <p:grpSpPr>
          <a:xfrm>
            <a:off x="7945629" y="5492768"/>
            <a:ext cx="3361269" cy="1365553"/>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9" name="Google Shape;119;p11"/>
          <p:cNvGrpSpPr/>
          <p:nvPr/>
        </p:nvGrpSpPr>
        <p:grpSpPr>
          <a:xfrm>
            <a:off x="265762" y="3"/>
            <a:ext cx="3727293" cy="1444382"/>
            <a:chOff x="6917201" y="0"/>
            <a:chExt cx="2227777" cy="863400"/>
          </a:xfrm>
        </p:grpSpPr>
        <p:sp>
          <p:nvSpPr>
            <p:cNvPr id="120" name="Google Shape;120;p11"/>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 name="Google Shape;123;p11"/>
          <p:cNvSpPr txBox="1">
            <a:spLocks noGrp="1"/>
          </p:cNvSpPr>
          <p:nvPr>
            <p:ph type="title" hasCustomPrompt="1"/>
          </p:nvPr>
        </p:nvSpPr>
        <p:spPr>
          <a:xfrm>
            <a:off x="1847800" y="1845133"/>
            <a:ext cx="8496300" cy="1839600"/>
          </a:xfrm>
          <a:prstGeom prst="rect">
            <a:avLst/>
          </a:prstGeom>
        </p:spPr>
        <p:txBody>
          <a:bodyPr spcFirstLastPara="1" wrap="square" lIns="121900" tIns="121900" rIns="121900" bIns="121900" anchor="ctr" anchorCtr="0"/>
          <a:lstStyle>
            <a:lvl1pPr lvl="0" algn="ctr">
              <a:spcBef>
                <a:spcPts val="0"/>
              </a:spcBef>
              <a:spcAft>
                <a:spcPts val="0"/>
              </a:spcAft>
              <a:buClr>
                <a:schemeClr val="dk2"/>
              </a:buClr>
              <a:buSzPts val="11500"/>
              <a:buNone/>
              <a:defRPr sz="11500">
                <a:solidFill>
                  <a:schemeClr val="dk2"/>
                </a:solidFill>
              </a:defRPr>
            </a:lvl1pPr>
            <a:lvl2pPr lvl="1" algn="ctr">
              <a:spcBef>
                <a:spcPts val="0"/>
              </a:spcBef>
              <a:spcAft>
                <a:spcPts val="0"/>
              </a:spcAft>
              <a:buClr>
                <a:schemeClr val="dk2"/>
              </a:buClr>
              <a:buSzPts val="11500"/>
              <a:buNone/>
              <a:defRPr sz="11500">
                <a:solidFill>
                  <a:schemeClr val="dk2"/>
                </a:solidFill>
              </a:defRPr>
            </a:lvl2pPr>
            <a:lvl3pPr lvl="2" algn="ctr">
              <a:spcBef>
                <a:spcPts val="0"/>
              </a:spcBef>
              <a:spcAft>
                <a:spcPts val="0"/>
              </a:spcAft>
              <a:buClr>
                <a:schemeClr val="dk2"/>
              </a:buClr>
              <a:buSzPts val="11500"/>
              <a:buNone/>
              <a:defRPr sz="11500">
                <a:solidFill>
                  <a:schemeClr val="dk2"/>
                </a:solidFill>
              </a:defRPr>
            </a:lvl3pPr>
            <a:lvl4pPr lvl="3" algn="ctr">
              <a:spcBef>
                <a:spcPts val="0"/>
              </a:spcBef>
              <a:spcAft>
                <a:spcPts val="0"/>
              </a:spcAft>
              <a:buClr>
                <a:schemeClr val="dk2"/>
              </a:buClr>
              <a:buSzPts val="11500"/>
              <a:buNone/>
              <a:defRPr sz="11500">
                <a:solidFill>
                  <a:schemeClr val="dk2"/>
                </a:solidFill>
              </a:defRPr>
            </a:lvl4pPr>
            <a:lvl5pPr lvl="4" algn="ctr">
              <a:spcBef>
                <a:spcPts val="0"/>
              </a:spcBef>
              <a:spcAft>
                <a:spcPts val="0"/>
              </a:spcAft>
              <a:buClr>
                <a:schemeClr val="dk2"/>
              </a:buClr>
              <a:buSzPts val="11500"/>
              <a:buNone/>
              <a:defRPr sz="11500">
                <a:solidFill>
                  <a:schemeClr val="dk2"/>
                </a:solidFill>
              </a:defRPr>
            </a:lvl5pPr>
            <a:lvl6pPr lvl="5" algn="ctr">
              <a:spcBef>
                <a:spcPts val="0"/>
              </a:spcBef>
              <a:spcAft>
                <a:spcPts val="0"/>
              </a:spcAft>
              <a:buClr>
                <a:schemeClr val="dk2"/>
              </a:buClr>
              <a:buSzPts val="11500"/>
              <a:buNone/>
              <a:defRPr sz="11500">
                <a:solidFill>
                  <a:schemeClr val="dk2"/>
                </a:solidFill>
              </a:defRPr>
            </a:lvl6pPr>
            <a:lvl7pPr lvl="6" algn="ctr">
              <a:spcBef>
                <a:spcPts val="0"/>
              </a:spcBef>
              <a:spcAft>
                <a:spcPts val="0"/>
              </a:spcAft>
              <a:buClr>
                <a:schemeClr val="dk2"/>
              </a:buClr>
              <a:buSzPts val="11500"/>
              <a:buNone/>
              <a:defRPr sz="11500">
                <a:solidFill>
                  <a:schemeClr val="dk2"/>
                </a:solidFill>
              </a:defRPr>
            </a:lvl7pPr>
            <a:lvl8pPr lvl="7" algn="ctr">
              <a:spcBef>
                <a:spcPts val="0"/>
              </a:spcBef>
              <a:spcAft>
                <a:spcPts val="0"/>
              </a:spcAft>
              <a:buClr>
                <a:schemeClr val="dk2"/>
              </a:buClr>
              <a:buSzPts val="11500"/>
              <a:buNone/>
              <a:defRPr sz="11500">
                <a:solidFill>
                  <a:schemeClr val="dk2"/>
                </a:solidFill>
              </a:defRPr>
            </a:lvl8pPr>
            <a:lvl9pPr lvl="8" algn="ctr">
              <a:spcBef>
                <a:spcPts val="0"/>
              </a:spcBef>
              <a:spcAft>
                <a:spcPts val="0"/>
              </a:spcAft>
              <a:buClr>
                <a:schemeClr val="dk2"/>
              </a:buClr>
              <a:buSzPts val="11500"/>
              <a:buNone/>
              <a:defRPr sz="11500">
                <a:solidFill>
                  <a:schemeClr val="dk2"/>
                </a:solidFill>
              </a:defRPr>
            </a:lvl9pPr>
          </a:lstStyle>
          <a:p>
            <a:r>
              <a:t>xx%</a:t>
            </a:r>
          </a:p>
        </p:txBody>
      </p:sp>
      <p:sp>
        <p:nvSpPr>
          <p:cNvPr id="124" name="Google Shape;124;p11"/>
          <p:cNvSpPr txBox="1">
            <a:spLocks noGrp="1"/>
          </p:cNvSpPr>
          <p:nvPr>
            <p:ph type="body" idx="1"/>
          </p:nvPr>
        </p:nvSpPr>
        <p:spPr>
          <a:xfrm>
            <a:off x="1847800" y="3818467"/>
            <a:ext cx="8496300" cy="854700"/>
          </a:xfrm>
          <a:prstGeom prst="rect">
            <a:avLst/>
          </a:prstGeom>
        </p:spPr>
        <p:txBody>
          <a:bodyPr spcFirstLastPara="1" wrap="square" lIns="121900" tIns="121900" rIns="121900" bIns="121900" anchor="t" anchorCtr="0"/>
          <a:lstStyle>
            <a:lvl1pPr marL="457200" lvl="0" indent="-336550" algn="ctr">
              <a:spcBef>
                <a:spcPts val="0"/>
              </a:spcBef>
              <a:spcAft>
                <a:spcPts val="0"/>
              </a:spcAft>
              <a:buSzPts val="1700"/>
              <a:buChar char="●"/>
              <a:defRPr/>
            </a:lvl1pPr>
            <a:lvl2pPr marL="914400" lvl="1" indent="-323850" algn="ctr">
              <a:spcBef>
                <a:spcPts val="2100"/>
              </a:spcBef>
              <a:spcAft>
                <a:spcPts val="0"/>
              </a:spcAft>
              <a:buSzPts val="1500"/>
              <a:buChar char="○"/>
              <a:defRPr/>
            </a:lvl2pPr>
            <a:lvl3pPr marL="1371600" lvl="2" indent="-323850" algn="ctr">
              <a:spcBef>
                <a:spcPts val="2100"/>
              </a:spcBef>
              <a:spcAft>
                <a:spcPts val="0"/>
              </a:spcAft>
              <a:buSzPts val="1500"/>
              <a:buChar char="■"/>
              <a:defRPr/>
            </a:lvl3pPr>
            <a:lvl4pPr marL="1828800" lvl="3" indent="-323850" algn="ctr">
              <a:spcBef>
                <a:spcPts val="2100"/>
              </a:spcBef>
              <a:spcAft>
                <a:spcPts val="0"/>
              </a:spcAft>
              <a:buSzPts val="1500"/>
              <a:buChar char="●"/>
              <a:defRPr/>
            </a:lvl4pPr>
            <a:lvl5pPr marL="2286000" lvl="4" indent="-323850" algn="ctr">
              <a:spcBef>
                <a:spcPts val="2100"/>
              </a:spcBef>
              <a:spcAft>
                <a:spcPts val="0"/>
              </a:spcAft>
              <a:buSzPts val="1500"/>
              <a:buChar char="○"/>
              <a:defRPr/>
            </a:lvl5pPr>
            <a:lvl6pPr marL="2743200" lvl="5" indent="-323850" algn="ctr">
              <a:spcBef>
                <a:spcPts val="2100"/>
              </a:spcBef>
              <a:spcAft>
                <a:spcPts val="0"/>
              </a:spcAft>
              <a:buSzPts val="1500"/>
              <a:buChar char="■"/>
              <a:defRPr/>
            </a:lvl6pPr>
            <a:lvl7pPr marL="3200400" lvl="6" indent="-323850" algn="ctr">
              <a:spcBef>
                <a:spcPts val="2100"/>
              </a:spcBef>
              <a:spcAft>
                <a:spcPts val="0"/>
              </a:spcAft>
              <a:buSzPts val="1500"/>
              <a:buChar char="●"/>
              <a:defRPr/>
            </a:lvl7pPr>
            <a:lvl8pPr marL="3657600" lvl="7" indent="-323850" algn="ctr">
              <a:spcBef>
                <a:spcPts val="2100"/>
              </a:spcBef>
              <a:spcAft>
                <a:spcPts val="0"/>
              </a:spcAft>
              <a:buSzPts val="1500"/>
              <a:buChar char="○"/>
              <a:defRPr/>
            </a:lvl8pPr>
            <a:lvl9pPr marL="4114800" lvl="8" indent="-323850" algn="ctr">
              <a:spcBef>
                <a:spcPts val="2100"/>
              </a:spcBef>
              <a:spcAft>
                <a:spcPts val="2100"/>
              </a:spcAft>
              <a:buSzPts val="1500"/>
              <a:buChar char="■"/>
              <a:defRPr/>
            </a:lvl9pPr>
          </a:lstStyle>
          <a:p>
            <a:endParaRPr/>
          </a:p>
        </p:txBody>
      </p:sp>
      <p:sp>
        <p:nvSpPr>
          <p:cNvPr id="125" name="Google Shape;125;p11"/>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6"/>
        <p:cNvGrpSpPr/>
        <p:nvPr/>
      </p:nvGrpSpPr>
      <p:grpSpPr>
        <a:xfrm>
          <a:off x="0" y="0"/>
          <a:ext cx="0" cy="0"/>
          <a:chOff x="0" y="0"/>
          <a:chExt cx="0" cy="0"/>
        </a:xfrm>
      </p:grpSpPr>
      <p:sp>
        <p:nvSpPr>
          <p:cNvPr id="127" name="Google Shape;127;p12"/>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0" name="Google Shape;130;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2100"/>
              </a:spcBef>
              <a:spcAft>
                <a:spcPts val="0"/>
              </a:spcAft>
              <a:buClr>
                <a:schemeClr val="dk1"/>
              </a:buClr>
              <a:buSzPts val="1800"/>
              <a:buChar char="○"/>
              <a:defRPr/>
            </a:lvl2pPr>
            <a:lvl3pPr marL="1371600" lvl="2" indent="-342900" algn="l" rtl="0">
              <a:lnSpc>
                <a:spcPct val="90000"/>
              </a:lnSpc>
              <a:spcBef>
                <a:spcPts val="2100"/>
              </a:spcBef>
              <a:spcAft>
                <a:spcPts val="0"/>
              </a:spcAft>
              <a:buClr>
                <a:schemeClr val="dk1"/>
              </a:buClr>
              <a:buSzPts val="1800"/>
              <a:buChar char="■"/>
              <a:defRPr/>
            </a:lvl3pPr>
            <a:lvl4pPr marL="1828800" lvl="3" indent="-342900" algn="l" rtl="0">
              <a:lnSpc>
                <a:spcPct val="90000"/>
              </a:lnSpc>
              <a:spcBef>
                <a:spcPts val="2100"/>
              </a:spcBef>
              <a:spcAft>
                <a:spcPts val="0"/>
              </a:spcAft>
              <a:buClr>
                <a:schemeClr val="dk1"/>
              </a:buClr>
              <a:buSzPts val="1800"/>
              <a:buChar char="●"/>
              <a:defRPr/>
            </a:lvl4pPr>
            <a:lvl5pPr marL="2286000" lvl="4" indent="-342900" algn="l" rtl="0">
              <a:lnSpc>
                <a:spcPct val="90000"/>
              </a:lnSpc>
              <a:spcBef>
                <a:spcPts val="2100"/>
              </a:spcBef>
              <a:spcAft>
                <a:spcPts val="0"/>
              </a:spcAft>
              <a:buClr>
                <a:schemeClr val="dk1"/>
              </a:buClr>
              <a:buSzPts val="1800"/>
              <a:buChar char="○"/>
              <a:defRPr/>
            </a:lvl5pPr>
            <a:lvl6pPr marL="2743200" lvl="5" indent="-342900" algn="l" rtl="0">
              <a:lnSpc>
                <a:spcPct val="90000"/>
              </a:lnSpc>
              <a:spcBef>
                <a:spcPts val="2100"/>
              </a:spcBef>
              <a:spcAft>
                <a:spcPts val="0"/>
              </a:spcAft>
              <a:buClr>
                <a:schemeClr val="dk1"/>
              </a:buClr>
              <a:buSzPts val="1800"/>
              <a:buChar char="■"/>
              <a:defRPr/>
            </a:lvl6pPr>
            <a:lvl7pPr marL="3200400" lvl="6" indent="-342900" algn="l" rtl="0">
              <a:lnSpc>
                <a:spcPct val="90000"/>
              </a:lnSpc>
              <a:spcBef>
                <a:spcPts val="2100"/>
              </a:spcBef>
              <a:spcAft>
                <a:spcPts val="0"/>
              </a:spcAft>
              <a:buClr>
                <a:schemeClr val="dk1"/>
              </a:buClr>
              <a:buSzPts val="1800"/>
              <a:buChar char="●"/>
              <a:defRPr/>
            </a:lvl7pPr>
            <a:lvl8pPr marL="3657600" lvl="7" indent="-342900" algn="l" rtl="0">
              <a:lnSpc>
                <a:spcPct val="90000"/>
              </a:lnSpc>
              <a:spcBef>
                <a:spcPts val="2100"/>
              </a:spcBef>
              <a:spcAft>
                <a:spcPts val="0"/>
              </a:spcAft>
              <a:buClr>
                <a:schemeClr val="dk1"/>
              </a:buClr>
              <a:buSzPts val="1800"/>
              <a:buChar char="○"/>
              <a:defRPr/>
            </a:lvl8pPr>
            <a:lvl9pPr marL="4114800" lvl="8" indent="-342900" algn="l" rtl="0">
              <a:lnSpc>
                <a:spcPct val="90000"/>
              </a:lnSpc>
              <a:spcBef>
                <a:spcPts val="2100"/>
              </a:spcBef>
              <a:spcAft>
                <a:spcPts val="2100"/>
              </a:spcAft>
              <a:buClr>
                <a:schemeClr val="dk1"/>
              </a:buClr>
              <a:buSzPts val="1800"/>
              <a:buChar char="■"/>
              <a:defRPr/>
            </a:lvl9pPr>
          </a:lstStyle>
          <a:p>
            <a:endParaRPr/>
          </a:p>
        </p:txBody>
      </p:sp>
      <p:sp>
        <p:nvSpPr>
          <p:cNvPr id="131" name="Google Shape;131;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1"/>
        <p:cNvGrpSpPr/>
        <p:nvPr/>
      </p:nvGrpSpPr>
      <p:grpSpPr>
        <a:xfrm>
          <a:off x="0" y="0"/>
          <a:ext cx="0" cy="0"/>
          <a:chOff x="0" y="0"/>
          <a:chExt cx="0" cy="0"/>
        </a:xfrm>
      </p:grpSpPr>
      <p:sp>
        <p:nvSpPr>
          <p:cNvPr id="42" name="Google Shape;42;p3"/>
          <p:cNvSpPr/>
          <p:nvPr/>
        </p:nvSpPr>
        <p:spPr>
          <a:xfrm flipH="1">
            <a:off x="6342900" y="3079200"/>
            <a:ext cx="5849100" cy="3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7458691" y="5281486"/>
            <a:ext cx="3880118" cy="15764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265762" y="3"/>
            <a:ext cx="3727293" cy="1444382"/>
            <a:chOff x="6917201" y="0"/>
            <a:chExt cx="2227777" cy="863400"/>
          </a:xfrm>
        </p:grpSpPr>
        <p:sp>
          <p:nvSpPr>
            <p:cNvPr id="48" name="Google Shape;48;p3"/>
            <p:cNvSpPr/>
            <p:nvPr/>
          </p:nvSpPr>
          <p:spPr>
            <a:xfrm>
              <a:off x="7641677"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9" name="Google Shape;49;p3"/>
            <p:cNvSpPr/>
            <p:nvPr/>
          </p:nvSpPr>
          <p:spPr>
            <a:xfrm>
              <a:off x="7279439"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 name="Google Shape;50;p3"/>
            <p:cNvSpPr/>
            <p:nvPr/>
          </p:nvSpPr>
          <p:spPr>
            <a:xfrm>
              <a:off x="6917201" y="0"/>
              <a:ext cx="1503300" cy="863400"/>
            </a:xfrm>
            <a:prstGeom prst="parallelogram">
              <a:avLst>
                <a:gd name="adj" fmla="val 158024"/>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1" name="Google Shape;51;p3"/>
          <p:cNvSpPr txBox="1">
            <a:spLocks noGrp="1"/>
          </p:cNvSpPr>
          <p:nvPr>
            <p:ph type="title"/>
          </p:nvPr>
        </p:nvSpPr>
        <p:spPr>
          <a:xfrm>
            <a:off x="2518245" y="2328133"/>
            <a:ext cx="7170000" cy="2194800"/>
          </a:xfrm>
          <a:prstGeom prst="rect">
            <a:avLst/>
          </a:prstGeom>
        </p:spPr>
        <p:txBody>
          <a:bodyPr spcFirstLastPara="1" wrap="square" lIns="121900" tIns="121900" rIns="121900" bIns="121900" anchor="ctr" anchorCtr="0"/>
          <a:lstStyle>
            <a:lvl1pPr lvl="0" algn="ctr">
              <a:spcBef>
                <a:spcPts val="0"/>
              </a:spcBef>
              <a:spcAft>
                <a:spcPts val="0"/>
              </a:spcAft>
              <a:buClr>
                <a:schemeClr val="dk2"/>
              </a:buClr>
              <a:buSzPts val="4300"/>
              <a:buNone/>
              <a:defRPr sz="4300">
                <a:solidFill>
                  <a:schemeClr val="dk2"/>
                </a:solidFill>
              </a:defRPr>
            </a:lvl1pPr>
            <a:lvl2pPr lvl="1" algn="ctr">
              <a:spcBef>
                <a:spcPts val="0"/>
              </a:spcBef>
              <a:spcAft>
                <a:spcPts val="0"/>
              </a:spcAft>
              <a:buClr>
                <a:schemeClr val="dk2"/>
              </a:buClr>
              <a:buSzPts val="4300"/>
              <a:buNone/>
              <a:defRPr sz="4300">
                <a:solidFill>
                  <a:schemeClr val="dk2"/>
                </a:solidFill>
              </a:defRPr>
            </a:lvl2pPr>
            <a:lvl3pPr lvl="2" algn="ctr">
              <a:spcBef>
                <a:spcPts val="0"/>
              </a:spcBef>
              <a:spcAft>
                <a:spcPts val="0"/>
              </a:spcAft>
              <a:buClr>
                <a:schemeClr val="dk2"/>
              </a:buClr>
              <a:buSzPts val="4300"/>
              <a:buNone/>
              <a:defRPr sz="4300">
                <a:solidFill>
                  <a:schemeClr val="dk2"/>
                </a:solidFill>
              </a:defRPr>
            </a:lvl3pPr>
            <a:lvl4pPr lvl="3" algn="ctr">
              <a:spcBef>
                <a:spcPts val="0"/>
              </a:spcBef>
              <a:spcAft>
                <a:spcPts val="0"/>
              </a:spcAft>
              <a:buClr>
                <a:schemeClr val="dk2"/>
              </a:buClr>
              <a:buSzPts val="4300"/>
              <a:buNone/>
              <a:defRPr sz="4300">
                <a:solidFill>
                  <a:schemeClr val="dk2"/>
                </a:solidFill>
              </a:defRPr>
            </a:lvl4pPr>
            <a:lvl5pPr lvl="4" algn="ctr">
              <a:spcBef>
                <a:spcPts val="0"/>
              </a:spcBef>
              <a:spcAft>
                <a:spcPts val="0"/>
              </a:spcAft>
              <a:buClr>
                <a:schemeClr val="dk2"/>
              </a:buClr>
              <a:buSzPts val="4300"/>
              <a:buNone/>
              <a:defRPr sz="4300">
                <a:solidFill>
                  <a:schemeClr val="dk2"/>
                </a:solidFill>
              </a:defRPr>
            </a:lvl5pPr>
            <a:lvl6pPr lvl="5" algn="ctr">
              <a:spcBef>
                <a:spcPts val="0"/>
              </a:spcBef>
              <a:spcAft>
                <a:spcPts val="0"/>
              </a:spcAft>
              <a:buClr>
                <a:schemeClr val="dk2"/>
              </a:buClr>
              <a:buSzPts val="4300"/>
              <a:buNone/>
              <a:defRPr sz="4300">
                <a:solidFill>
                  <a:schemeClr val="dk2"/>
                </a:solidFill>
              </a:defRPr>
            </a:lvl6pPr>
            <a:lvl7pPr lvl="6" algn="ctr">
              <a:spcBef>
                <a:spcPts val="0"/>
              </a:spcBef>
              <a:spcAft>
                <a:spcPts val="0"/>
              </a:spcAft>
              <a:buClr>
                <a:schemeClr val="dk2"/>
              </a:buClr>
              <a:buSzPts val="4300"/>
              <a:buNone/>
              <a:defRPr sz="4300">
                <a:solidFill>
                  <a:schemeClr val="dk2"/>
                </a:solidFill>
              </a:defRPr>
            </a:lvl7pPr>
            <a:lvl8pPr lvl="7" algn="ctr">
              <a:spcBef>
                <a:spcPts val="0"/>
              </a:spcBef>
              <a:spcAft>
                <a:spcPts val="0"/>
              </a:spcAft>
              <a:buClr>
                <a:schemeClr val="dk2"/>
              </a:buClr>
              <a:buSzPts val="4300"/>
              <a:buNone/>
              <a:defRPr sz="4300">
                <a:solidFill>
                  <a:schemeClr val="dk2"/>
                </a:solidFill>
              </a:defRPr>
            </a:lvl8pPr>
            <a:lvl9pPr lvl="8" algn="ctr">
              <a:spcBef>
                <a:spcPts val="0"/>
              </a:spcBef>
              <a:spcAft>
                <a:spcPts val="0"/>
              </a:spcAft>
              <a:buClr>
                <a:schemeClr val="dk2"/>
              </a:buClr>
              <a:buSzPts val="4300"/>
              <a:buNone/>
              <a:defRPr sz="4300">
                <a:solidFill>
                  <a:schemeClr val="dk2"/>
                </a:solidFill>
              </a:defRPr>
            </a:lvl9pPr>
          </a:lstStyle>
          <a:p>
            <a:endParaRPr/>
          </a:p>
        </p:txBody>
      </p:sp>
      <p:sp>
        <p:nvSpPr>
          <p:cNvPr id="52" name="Google Shape;52;p3"/>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53"/>
        <p:cNvGrpSpPr/>
        <p:nvPr/>
      </p:nvGrpSpPr>
      <p:grpSpPr>
        <a:xfrm>
          <a:off x="0" y="0"/>
          <a:ext cx="0" cy="0"/>
          <a:chOff x="0" y="0"/>
          <a:chExt cx="0" cy="0"/>
        </a:xfrm>
      </p:grpSpPr>
      <p:sp>
        <p:nvSpPr>
          <p:cNvPr id="54" name="Google Shape;54;p4"/>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4"/>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4"/>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4"/>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58" name="Google Shape;58;p4"/>
          <p:cNvSpPr txBox="1">
            <a:spLocks noGrp="1"/>
          </p:cNvSpPr>
          <p:nvPr>
            <p:ph type="body" idx="1"/>
          </p:nvPr>
        </p:nvSpPr>
        <p:spPr>
          <a:xfrm>
            <a:off x="1092200" y="2654300"/>
            <a:ext cx="10007700" cy="32640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4"/>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0"/>
        <p:cNvGrpSpPr/>
        <p:nvPr/>
      </p:nvGrpSpPr>
      <p:grpSpPr>
        <a:xfrm>
          <a:off x="0" y="0"/>
          <a:ext cx="0" cy="0"/>
          <a:chOff x="0" y="0"/>
          <a:chExt cx="0" cy="0"/>
        </a:xfrm>
      </p:grpSpPr>
      <p:sp>
        <p:nvSpPr>
          <p:cNvPr id="61" name="Google Shape;61;p5"/>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5"/>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5"/>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5"/>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65" name="Google Shape;65;p5"/>
          <p:cNvSpPr txBox="1">
            <a:spLocks noGrp="1"/>
          </p:cNvSpPr>
          <p:nvPr>
            <p:ph type="body" idx="1"/>
          </p:nvPr>
        </p:nvSpPr>
        <p:spPr>
          <a:xfrm>
            <a:off x="1092200" y="2654300"/>
            <a:ext cx="4914900" cy="32640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6" name="Google Shape;66;p5"/>
          <p:cNvSpPr txBox="1">
            <a:spLocks noGrp="1"/>
          </p:cNvSpPr>
          <p:nvPr>
            <p:ph type="body" idx="2"/>
          </p:nvPr>
        </p:nvSpPr>
        <p:spPr>
          <a:xfrm>
            <a:off x="6184900" y="2654300"/>
            <a:ext cx="4914900" cy="32640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7" name="Google Shape;67;p5"/>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8"/>
        <p:cNvGrpSpPr/>
        <p:nvPr/>
      </p:nvGrpSpPr>
      <p:grpSpPr>
        <a:xfrm>
          <a:off x="0" y="0"/>
          <a:ext cx="0" cy="0"/>
          <a:chOff x="0" y="0"/>
          <a:chExt cx="0" cy="0"/>
        </a:xfrm>
      </p:grpSpPr>
      <p:sp>
        <p:nvSpPr>
          <p:cNvPr id="69" name="Google Shape;69;p6"/>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6"/>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 name="Google Shape;71;p6"/>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1092200" y="1127467"/>
            <a:ext cx="10007700" cy="1272900"/>
          </a:xfrm>
          <a:prstGeom prst="rect">
            <a:avLst/>
          </a:prstGeom>
        </p:spPr>
        <p:txBody>
          <a:bodyPr spcFirstLastPara="1" wrap="square" lIns="121900" tIns="121900" rIns="121900" bIns="121900"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3" name="Google Shape;73;p6"/>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4"/>
        <p:cNvGrpSpPr/>
        <p:nvPr/>
      </p:nvGrpSpPr>
      <p:grpSpPr>
        <a:xfrm>
          <a:off x="0" y="0"/>
          <a:ext cx="0" cy="0"/>
          <a:chOff x="0" y="0"/>
          <a:chExt cx="0" cy="0"/>
        </a:xfrm>
      </p:grpSpPr>
      <p:sp>
        <p:nvSpPr>
          <p:cNvPr id="75" name="Google Shape;75;p7"/>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7"/>
          <p:cNvSpPr/>
          <p:nvPr/>
        </p:nvSpPr>
        <p:spPr>
          <a:xfrm>
            <a:off x="41" y="3766000"/>
            <a:ext cx="9827100" cy="30921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7"/>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7"/>
          <p:cNvSpPr txBox="1">
            <a:spLocks noGrp="1"/>
          </p:cNvSpPr>
          <p:nvPr>
            <p:ph type="title"/>
          </p:nvPr>
        </p:nvSpPr>
        <p:spPr>
          <a:xfrm>
            <a:off x="1092200" y="1127467"/>
            <a:ext cx="4945500" cy="1844100"/>
          </a:xfrm>
          <a:prstGeom prst="rect">
            <a:avLst/>
          </a:prstGeom>
        </p:spPr>
        <p:txBody>
          <a:bodyPr spcFirstLastPara="1" wrap="square" lIns="121900" tIns="121900" rIns="121900" bIns="121900"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79" name="Google Shape;79;p7"/>
          <p:cNvSpPr txBox="1">
            <a:spLocks noGrp="1"/>
          </p:cNvSpPr>
          <p:nvPr>
            <p:ph type="body" idx="1"/>
          </p:nvPr>
        </p:nvSpPr>
        <p:spPr>
          <a:xfrm>
            <a:off x="1107600" y="3092067"/>
            <a:ext cx="4945500" cy="28263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80" name="Google Shape;80;p7"/>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81"/>
        <p:cNvGrpSpPr/>
        <p:nvPr/>
      </p:nvGrpSpPr>
      <p:grpSpPr>
        <a:xfrm>
          <a:off x="0" y="0"/>
          <a:ext cx="0" cy="0"/>
          <a:chOff x="0" y="0"/>
          <a:chExt cx="0" cy="0"/>
        </a:xfrm>
      </p:grpSpPr>
      <p:sp>
        <p:nvSpPr>
          <p:cNvPr id="82" name="Google Shape;82;p8"/>
          <p:cNvSpPr/>
          <p:nvPr/>
        </p:nvSpPr>
        <p:spPr>
          <a:xfrm>
            <a:off x="0" y="3764192"/>
            <a:ext cx="9825600" cy="30891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4777714" y="2072150"/>
            <a:ext cx="7413900" cy="47859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341189" y="-11"/>
            <a:ext cx="3001758" cy="1391229"/>
            <a:chOff x="3961956" y="4383950"/>
            <a:chExt cx="1160548" cy="548700"/>
          </a:xfrm>
        </p:grpSpPr>
        <p:sp>
          <p:nvSpPr>
            <p:cNvPr id="85" name="Google Shape;85;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46579" y="6029501"/>
            <a:ext cx="2124408" cy="82273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7848470" y="1657"/>
            <a:ext cx="4343273" cy="1681990"/>
            <a:chOff x="6917201" y="0"/>
            <a:chExt cx="2227777" cy="863400"/>
          </a:xfrm>
        </p:grpSpPr>
        <p:sp>
          <p:nvSpPr>
            <p:cNvPr id="94" name="Google Shape;94;p8"/>
            <p:cNvSpPr/>
            <p:nvPr/>
          </p:nvSpPr>
          <p:spPr>
            <a:xfrm>
              <a:off x="7641677"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 name="Google Shape;95;p8"/>
            <p:cNvSpPr/>
            <p:nvPr/>
          </p:nvSpPr>
          <p:spPr>
            <a:xfrm>
              <a:off x="7279439"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 name="Google Shape;96;p8"/>
            <p:cNvSpPr/>
            <p:nvPr/>
          </p:nvSpPr>
          <p:spPr>
            <a:xfrm>
              <a:off x="6917201" y="0"/>
              <a:ext cx="1503300" cy="863400"/>
            </a:xfrm>
            <a:prstGeom prst="parallelogram">
              <a:avLst>
                <a:gd name="adj" fmla="val 158024"/>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 name="Google Shape;97;p8"/>
          <p:cNvSpPr txBox="1">
            <a:spLocks noGrp="1"/>
          </p:cNvSpPr>
          <p:nvPr>
            <p:ph type="title"/>
          </p:nvPr>
        </p:nvSpPr>
        <p:spPr>
          <a:xfrm>
            <a:off x="1858572" y="1734861"/>
            <a:ext cx="8489100" cy="3385500"/>
          </a:xfrm>
          <a:prstGeom prst="rect">
            <a:avLst/>
          </a:prstGeom>
        </p:spPr>
        <p:txBody>
          <a:bodyPr spcFirstLastPara="1" wrap="square" lIns="121900" tIns="121900" rIns="121900" bIns="121900" anchor="ctr" anchorCtr="0"/>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a:endParaRPr/>
          </a:p>
        </p:txBody>
      </p:sp>
      <p:sp>
        <p:nvSpPr>
          <p:cNvPr id="98" name="Google Shape;98;p8"/>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9"/>
        <p:cNvGrpSpPr/>
        <p:nvPr/>
      </p:nvGrpSpPr>
      <p:grpSpPr>
        <a:xfrm>
          <a:off x="0" y="0"/>
          <a:ext cx="0" cy="0"/>
          <a:chOff x="0" y="0"/>
          <a:chExt cx="0" cy="0"/>
        </a:xfrm>
      </p:grpSpPr>
      <p:sp>
        <p:nvSpPr>
          <p:cNvPr id="100" name="Google Shape;100;p9"/>
          <p:cNvSpPr/>
          <p:nvPr/>
        </p:nvSpPr>
        <p:spPr>
          <a:xfrm flipH="1">
            <a:off x="4776900" y="2067600"/>
            <a:ext cx="7415100" cy="47904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 name="Google Shape;101;p9"/>
          <p:cNvSpPr/>
          <p:nvPr/>
        </p:nvSpPr>
        <p:spPr>
          <a:xfrm>
            <a:off x="41" y="3766000"/>
            <a:ext cx="9827100" cy="30921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9"/>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1092200" y="1127467"/>
            <a:ext cx="8565600" cy="939900"/>
          </a:xfrm>
          <a:prstGeom prst="rect">
            <a:avLst/>
          </a:prstGeom>
        </p:spPr>
        <p:txBody>
          <a:bodyPr spcFirstLastPara="1" wrap="square" lIns="121900" tIns="121900" rIns="121900" bIns="121900"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04" name="Google Shape;104;p9"/>
          <p:cNvSpPr txBox="1">
            <a:spLocks noGrp="1"/>
          </p:cNvSpPr>
          <p:nvPr>
            <p:ph type="subTitle" idx="1"/>
          </p:nvPr>
        </p:nvSpPr>
        <p:spPr>
          <a:xfrm>
            <a:off x="1092200" y="2067600"/>
            <a:ext cx="7813200" cy="524700"/>
          </a:xfrm>
          <a:prstGeom prst="rect">
            <a:avLst/>
          </a:prstGeom>
        </p:spPr>
        <p:txBody>
          <a:bodyPr spcFirstLastPara="1" wrap="square" lIns="121900" tIns="121900" rIns="121900" bIns="121900" anchor="t" anchorCtr="0"/>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05" name="Google Shape;105;p9"/>
          <p:cNvSpPr txBox="1">
            <a:spLocks noGrp="1"/>
          </p:cNvSpPr>
          <p:nvPr>
            <p:ph type="body" idx="2"/>
          </p:nvPr>
        </p:nvSpPr>
        <p:spPr>
          <a:xfrm>
            <a:off x="1092200" y="3289400"/>
            <a:ext cx="7813200" cy="2793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6" name="Google Shape;106;p9"/>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7"/>
        <p:cNvGrpSpPr/>
        <p:nvPr/>
      </p:nvGrpSpPr>
      <p:grpSpPr>
        <a:xfrm>
          <a:off x="0" y="0"/>
          <a:ext cx="0" cy="0"/>
          <a:chOff x="0" y="0"/>
          <a:chExt cx="0" cy="0"/>
        </a:xfrm>
      </p:grpSpPr>
      <p:sp>
        <p:nvSpPr>
          <p:cNvPr id="108" name="Google Shape;108;p10"/>
          <p:cNvSpPr/>
          <p:nvPr/>
        </p:nvSpPr>
        <p:spPr>
          <a:xfrm>
            <a:off x="41" y="3766000"/>
            <a:ext cx="9827100" cy="30921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0"/>
          <p:cNvSpPr/>
          <p:nvPr/>
        </p:nvSpPr>
        <p:spPr>
          <a:xfrm flipH="1">
            <a:off x="4776900" y="2067600"/>
            <a:ext cx="7415100" cy="47904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0"/>
          <p:cNvSpPr/>
          <p:nvPr/>
        </p:nvSpPr>
        <p:spPr>
          <a:xfrm>
            <a:off x="270967" y="275000"/>
            <a:ext cx="116499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0"/>
          <p:cNvSpPr txBox="1">
            <a:spLocks noGrp="1"/>
          </p:cNvSpPr>
          <p:nvPr>
            <p:ph type="body" idx="1"/>
          </p:nvPr>
        </p:nvSpPr>
        <p:spPr>
          <a:xfrm>
            <a:off x="437367" y="5551333"/>
            <a:ext cx="9886800" cy="806700"/>
          </a:xfrm>
          <a:prstGeom prst="rect">
            <a:avLst/>
          </a:prstGeom>
        </p:spPr>
        <p:txBody>
          <a:bodyPr spcFirstLastPara="1" wrap="square" lIns="121900" tIns="121900" rIns="121900" bIns="121900" anchor="b" anchorCtr="0"/>
          <a:lstStyle>
            <a:lvl1pPr marL="457200" lvl="0" indent="-228600">
              <a:lnSpc>
                <a:spcPct val="100000"/>
              </a:lnSpc>
              <a:spcBef>
                <a:spcPts val="0"/>
              </a:spcBef>
              <a:spcAft>
                <a:spcPts val="0"/>
              </a:spcAft>
              <a:buSzPts val="1700"/>
              <a:buNone/>
              <a:defRPr/>
            </a:lvl1pPr>
          </a:lstStyle>
          <a:p>
            <a:endParaRPr/>
          </a:p>
        </p:txBody>
      </p:sp>
      <p:sp>
        <p:nvSpPr>
          <p:cNvPr id="112" name="Google Shape;112;p10"/>
          <p:cNvSpPr txBox="1">
            <a:spLocks noGrp="1"/>
          </p:cNvSpPr>
          <p:nvPr>
            <p:ph type="sldNum" idx="12"/>
          </p:nvPr>
        </p:nvSpPr>
        <p:spPr>
          <a:xfrm>
            <a:off x="11187645" y="6058224"/>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a:endParaRPr/>
          </a:p>
        </p:txBody>
      </p:sp>
      <p:sp>
        <p:nvSpPr>
          <p:cNvPr id="11" name="Google Shape;11;p1"/>
          <p:cNvSpPr txBox="1">
            <a:spLocks noGrp="1"/>
          </p:cNvSpPr>
          <p:nvPr>
            <p:ph type="body" idx="1"/>
          </p:nvPr>
        </p:nvSpPr>
        <p:spPr>
          <a:xfrm>
            <a:off x="415600" y="1536633"/>
            <a:ext cx="11360700" cy="45216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marL="914400" lvl="1"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marL="1371600" lvl="2"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marL="1828800" lvl="3"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marL="2286000" lvl="4"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marL="2743200" lvl="5"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marL="3200400" lvl="6"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marL="3657600" lvl="7" indent="-323850">
              <a:lnSpc>
                <a:spcPct val="115000"/>
              </a:lnSpc>
              <a:spcBef>
                <a:spcPts val="210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marL="4114800" lvl="8" indent="-323850">
              <a:lnSpc>
                <a:spcPct val="115000"/>
              </a:lnSpc>
              <a:spcBef>
                <a:spcPts val="2100"/>
              </a:spcBef>
              <a:spcAft>
                <a:spcPts val="2100"/>
              </a:spcAft>
              <a:buClr>
                <a:schemeClr val="dk2"/>
              </a:buClr>
              <a:buSzPts val="1500"/>
              <a:buFont typeface="Calibri"/>
              <a:buChar char="■"/>
              <a:defRPr sz="1500">
                <a:solidFill>
                  <a:schemeClr val="dk2"/>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1187645" y="6058224"/>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latin typeface="Nunito"/>
                <a:ea typeface="Nunito"/>
                <a:cs typeface="Nunito"/>
                <a:sym typeface="Nunito"/>
              </a:defRPr>
            </a:lvl1pPr>
            <a:lvl2pPr lvl="1" algn="r">
              <a:buNone/>
              <a:defRPr sz="1300">
                <a:solidFill>
                  <a:schemeClr val="dk2"/>
                </a:solidFill>
                <a:latin typeface="Nunito"/>
                <a:ea typeface="Nunito"/>
                <a:cs typeface="Nunito"/>
                <a:sym typeface="Nunito"/>
              </a:defRPr>
            </a:lvl2pPr>
            <a:lvl3pPr lvl="2" algn="r">
              <a:buNone/>
              <a:defRPr sz="1300">
                <a:solidFill>
                  <a:schemeClr val="dk2"/>
                </a:solidFill>
                <a:latin typeface="Nunito"/>
                <a:ea typeface="Nunito"/>
                <a:cs typeface="Nunito"/>
                <a:sym typeface="Nunito"/>
              </a:defRPr>
            </a:lvl3pPr>
            <a:lvl4pPr lvl="3" algn="r">
              <a:buNone/>
              <a:defRPr sz="1300">
                <a:solidFill>
                  <a:schemeClr val="dk2"/>
                </a:solidFill>
                <a:latin typeface="Nunito"/>
                <a:ea typeface="Nunito"/>
                <a:cs typeface="Nunito"/>
                <a:sym typeface="Nunito"/>
              </a:defRPr>
            </a:lvl4pPr>
            <a:lvl5pPr lvl="4" algn="r">
              <a:buNone/>
              <a:defRPr sz="1300">
                <a:solidFill>
                  <a:schemeClr val="dk2"/>
                </a:solidFill>
                <a:latin typeface="Nunito"/>
                <a:ea typeface="Nunito"/>
                <a:cs typeface="Nunito"/>
                <a:sym typeface="Nunito"/>
              </a:defRPr>
            </a:lvl5pPr>
            <a:lvl6pPr lvl="5" algn="r">
              <a:buNone/>
              <a:defRPr sz="1300">
                <a:solidFill>
                  <a:schemeClr val="dk2"/>
                </a:solidFill>
                <a:latin typeface="Nunito"/>
                <a:ea typeface="Nunito"/>
                <a:cs typeface="Nunito"/>
                <a:sym typeface="Nunito"/>
              </a:defRPr>
            </a:lvl6pPr>
            <a:lvl7pPr lvl="6" algn="r">
              <a:buNone/>
              <a:defRPr sz="1300">
                <a:solidFill>
                  <a:schemeClr val="dk2"/>
                </a:solidFill>
                <a:latin typeface="Nunito"/>
                <a:ea typeface="Nunito"/>
                <a:cs typeface="Nunito"/>
                <a:sym typeface="Nunito"/>
              </a:defRPr>
            </a:lvl7pPr>
            <a:lvl8pPr lvl="7" algn="r">
              <a:buNone/>
              <a:defRPr sz="1300">
                <a:solidFill>
                  <a:schemeClr val="dk2"/>
                </a:solidFill>
                <a:latin typeface="Nunito"/>
                <a:ea typeface="Nunito"/>
                <a:cs typeface="Nunito"/>
                <a:sym typeface="Nunito"/>
              </a:defRPr>
            </a:lvl8pPr>
            <a:lvl9pPr lvl="8" algn="r">
              <a:buNone/>
              <a:defRPr sz="13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guides.tricolib.brynmawr.edu/opiu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www.mercurynews.com/2017/01/27/cartoons-donald-trumps-wal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s://imgflip.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imgfli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ezgif.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ctrTitle"/>
          </p:nvPr>
        </p:nvSpPr>
        <p:spPr>
          <a:xfrm>
            <a:off x="2478271" y="1200669"/>
            <a:ext cx="7148400" cy="1930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b="1">
                <a:latin typeface="Catamaran"/>
                <a:ea typeface="Catamaran"/>
                <a:cs typeface="Catamaran"/>
                <a:sym typeface="Catamaran"/>
              </a:rPr>
              <a:t>Was the Opium War of 1840-42 a </a:t>
            </a:r>
            <a:r>
              <a:rPr lang="en-US" b="1" i="1">
                <a:latin typeface="Catamaran"/>
                <a:ea typeface="Catamaran"/>
                <a:cs typeface="Catamaran"/>
                <a:sym typeface="Catamaran"/>
              </a:rPr>
              <a:t>Just</a:t>
            </a:r>
            <a:r>
              <a:rPr lang="en-US" b="1">
                <a:latin typeface="Catamaran"/>
                <a:ea typeface="Catamaran"/>
                <a:cs typeface="Catamaran"/>
                <a:sym typeface="Catamaran"/>
              </a:rPr>
              <a:t> war?</a:t>
            </a:r>
            <a:endParaRPr b="1">
              <a:latin typeface="Catamaran"/>
              <a:ea typeface="Catamaran"/>
              <a:cs typeface="Catamaran"/>
              <a:sym typeface="Catamaran"/>
            </a:endParaRPr>
          </a:p>
        </p:txBody>
      </p:sp>
      <p:sp>
        <p:nvSpPr>
          <p:cNvPr id="139" name="Google Shape;139;p14"/>
          <p:cNvSpPr txBox="1">
            <a:spLocks noGrp="1"/>
          </p:cNvSpPr>
          <p:nvPr>
            <p:ph type="subTitle" idx="1"/>
          </p:nvPr>
        </p:nvSpPr>
        <p:spPr>
          <a:xfrm>
            <a:off x="2478267" y="3207678"/>
            <a:ext cx="7148400" cy="6969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latin typeface="Catamaran SemiBold"/>
                <a:ea typeface="Catamaran SemiBold"/>
                <a:cs typeface="Catamaran SemiBold"/>
                <a:sym typeface="Catamaran SemiBold"/>
              </a:rPr>
              <a:t>Peter Ward Fay</a:t>
            </a:r>
            <a:endParaRPr>
              <a:latin typeface="Catamaran SemiBold"/>
              <a:ea typeface="Catamaran SemiBold"/>
              <a:cs typeface="Catamaran SemiBold"/>
              <a:sym typeface="Catamaran SemiBold"/>
            </a:endParaRPr>
          </a:p>
        </p:txBody>
      </p:sp>
      <p:sp>
        <p:nvSpPr>
          <p:cNvPr id="140" name="Google Shape;140;p14"/>
          <p:cNvSpPr txBox="1"/>
          <p:nvPr/>
        </p:nvSpPr>
        <p:spPr>
          <a:xfrm>
            <a:off x="1603200" y="3904575"/>
            <a:ext cx="8985600" cy="23838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rgbClr val="000000"/>
              </a:buClr>
              <a:buSzPts val="6000"/>
              <a:buFont typeface="Calibri"/>
              <a:buNone/>
            </a:pPr>
            <a:r>
              <a:rPr lang="en-US" sz="3000">
                <a:solidFill>
                  <a:schemeClr val="lt1"/>
                </a:solidFill>
                <a:latin typeface="Catamaran SemiBold"/>
                <a:ea typeface="Catamaran SemiBold"/>
                <a:cs typeface="Catamaran SemiBold"/>
                <a:sym typeface="Catamaran SemiBold"/>
              </a:rPr>
              <a:t>Group 1</a:t>
            </a:r>
            <a:endParaRPr sz="3000">
              <a:solidFill>
                <a:schemeClr val="lt1"/>
              </a:solidFill>
              <a:latin typeface="Catamaran SemiBold"/>
              <a:ea typeface="Catamaran SemiBold"/>
              <a:cs typeface="Catamaran SemiBold"/>
              <a:sym typeface="Catamaran SemiBold"/>
            </a:endParaRPr>
          </a:p>
          <a:p>
            <a:pPr marL="0" lvl="0" indent="0" algn="ctr" rtl="0">
              <a:lnSpc>
                <a:spcPct val="90000"/>
              </a:lnSpc>
              <a:spcBef>
                <a:spcPts val="0"/>
              </a:spcBef>
              <a:spcAft>
                <a:spcPts val="0"/>
              </a:spcAft>
              <a:buClr>
                <a:srgbClr val="000000"/>
              </a:buClr>
              <a:buSzPts val="6000"/>
              <a:buFont typeface="Calibri"/>
              <a:buNone/>
            </a:pPr>
            <a:r>
              <a:rPr lang="en-US" sz="3000">
                <a:solidFill>
                  <a:schemeClr val="lt1"/>
                </a:solidFill>
                <a:latin typeface="Catamaran SemiBold"/>
                <a:ea typeface="Catamaran SemiBold"/>
                <a:cs typeface="Catamaran SemiBold"/>
                <a:sym typeface="Catamaran SemiBold"/>
              </a:rPr>
              <a:t>Laura Ong, Zwe Wint Naing, Wu Jiayue, Monica Saravana, Surabhi Athalye</a:t>
            </a:r>
            <a:endParaRPr sz="3000">
              <a:solidFill>
                <a:schemeClr val="lt1"/>
              </a:solidFill>
              <a:latin typeface="Catamaran SemiBold"/>
              <a:ea typeface="Catamaran SemiBold"/>
              <a:cs typeface="Catamaran SemiBold"/>
              <a:sym typeface="Catamaran SemiBold"/>
            </a:endParaRPr>
          </a:p>
          <a:p>
            <a:pPr marL="0" lvl="0" indent="0" algn="l" rtl="0">
              <a:spcBef>
                <a:spcPts val="0"/>
              </a:spcBef>
              <a:spcAft>
                <a:spcPts val="0"/>
              </a:spcAft>
              <a:buNone/>
            </a:pPr>
            <a:endParaRPr sz="3000">
              <a:latin typeface="Catamaran SemiBold"/>
              <a:ea typeface="Catamaran SemiBold"/>
              <a:cs typeface="Catamaran SemiBold"/>
              <a:sym typeface="Catamaran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body" idx="1"/>
          </p:nvPr>
        </p:nvSpPr>
        <p:spPr>
          <a:xfrm>
            <a:off x="605125" y="1641975"/>
            <a:ext cx="5490900" cy="2224500"/>
          </a:xfrm>
          <a:prstGeom prst="rect">
            <a:avLst/>
          </a:prstGeom>
          <a:noFill/>
          <a:ln>
            <a:noFill/>
          </a:ln>
        </p:spPr>
        <p:txBody>
          <a:bodyPr spcFirstLastPara="1" wrap="square" lIns="91425" tIns="45700" rIns="91425" bIns="45700" anchor="t" anchorCtr="0">
            <a:noAutofit/>
          </a:bodyPr>
          <a:lstStyle/>
          <a:p>
            <a:pPr marL="228600" lvl="0" indent="0" algn="just" rtl="0">
              <a:lnSpc>
                <a:spcPct val="80000"/>
              </a:lnSpc>
              <a:spcBef>
                <a:spcPts val="0"/>
              </a:spcBef>
              <a:spcAft>
                <a:spcPts val="0"/>
              </a:spcAft>
              <a:buNone/>
            </a:pPr>
            <a:r>
              <a:rPr lang="en-US" sz="2590">
                <a:latin typeface="Catamaran"/>
                <a:ea typeface="Catamaran"/>
                <a:cs typeface="Catamaran"/>
                <a:sym typeface="Catamaran"/>
              </a:rPr>
              <a:t>We have established that the British needed the opium trade for their deficit. However, </a:t>
            </a:r>
            <a:r>
              <a:rPr lang="en-US" sz="2590" i="1">
                <a:latin typeface="Catamaran"/>
                <a:ea typeface="Catamaran"/>
                <a:cs typeface="Catamaran"/>
                <a:sym typeface="Catamaran"/>
              </a:rPr>
              <a:t>“China, on the other hand, was not an eager buyer of anything English.”</a:t>
            </a:r>
            <a:r>
              <a:rPr lang="en-US" sz="2590">
                <a:latin typeface="Catamaran"/>
                <a:ea typeface="Catamaran"/>
                <a:cs typeface="Catamaran"/>
                <a:sym typeface="Catamaran"/>
              </a:rPr>
              <a:t> (Fay, p. 22)</a:t>
            </a:r>
            <a:endParaRPr>
              <a:latin typeface="Catamaran"/>
              <a:ea typeface="Catamaran"/>
              <a:cs typeface="Catamaran"/>
              <a:sym typeface="Catamaran"/>
            </a:endParaRPr>
          </a:p>
          <a:p>
            <a:pPr marL="685800" lvl="1" indent="-87630" algn="just" rtl="0">
              <a:lnSpc>
                <a:spcPct val="80000"/>
              </a:lnSpc>
              <a:spcBef>
                <a:spcPts val="500"/>
              </a:spcBef>
              <a:spcAft>
                <a:spcPts val="2100"/>
              </a:spcAft>
              <a:buClr>
                <a:schemeClr val="dk1"/>
              </a:buClr>
              <a:buSzPts val="2220"/>
              <a:buNone/>
            </a:pPr>
            <a:endParaRPr sz="2220" i="1">
              <a:latin typeface="Catamaran"/>
              <a:ea typeface="Catamaran"/>
              <a:cs typeface="Catamaran"/>
              <a:sym typeface="Catamaran"/>
            </a:endParaRPr>
          </a:p>
        </p:txBody>
      </p:sp>
      <p:sp>
        <p:nvSpPr>
          <p:cNvPr id="198" name="Google Shape;198;p23"/>
          <p:cNvSpPr txBox="1">
            <a:spLocks noGrp="1"/>
          </p:cNvSpPr>
          <p:nvPr>
            <p:ph type="title"/>
          </p:nvPr>
        </p:nvSpPr>
        <p:spPr>
          <a:xfrm>
            <a:off x="838200" y="16387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Opium was Vital!</a:t>
            </a:r>
            <a:endParaRPr>
              <a:latin typeface="Catamaran SemiBold"/>
              <a:ea typeface="Catamaran SemiBold"/>
              <a:cs typeface="Catamaran SemiBold"/>
              <a:sym typeface="Catamaran SemiBold"/>
            </a:endParaRPr>
          </a:p>
        </p:txBody>
      </p:sp>
      <p:pic>
        <p:nvPicPr>
          <p:cNvPr id="199" name="Google Shape;199;p23"/>
          <p:cNvPicPr preferRelativeResize="0"/>
          <p:nvPr/>
        </p:nvPicPr>
        <p:blipFill rotWithShape="1">
          <a:blip r:embed="rId3">
            <a:alphaModFix/>
          </a:blip>
          <a:srcRect l="3014" t="2217" r="3071" b="2217"/>
          <a:stretch/>
        </p:blipFill>
        <p:spPr>
          <a:xfrm>
            <a:off x="6900665" y="365125"/>
            <a:ext cx="4453135" cy="5797526"/>
          </a:xfrm>
          <a:prstGeom prst="rect">
            <a:avLst/>
          </a:prstGeom>
          <a:noFill/>
          <a:ln>
            <a:noFill/>
          </a:ln>
        </p:spPr>
      </p:pic>
      <p:sp>
        <p:nvSpPr>
          <p:cNvPr id="200" name="Google Shape;200;p23"/>
          <p:cNvSpPr txBox="1"/>
          <p:nvPr/>
        </p:nvSpPr>
        <p:spPr>
          <a:xfrm>
            <a:off x="6480188" y="6132175"/>
            <a:ext cx="5294100" cy="4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atamaran"/>
                <a:ea typeface="Catamaran"/>
                <a:cs typeface="Catamaran"/>
                <a:sym typeface="Catamaran"/>
              </a:rPr>
              <a:t>Fig courtesy: </a:t>
            </a:r>
            <a:r>
              <a:rPr lang="en-US" u="sng">
                <a:solidFill>
                  <a:schemeClr val="hlink"/>
                </a:solidFill>
                <a:latin typeface="Catamaran"/>
                <a:ea typeface="Catamaran"/>
                <a:cs typeface="Catamaran"/>
                <a:sym typeface="Catamaran"/>
                <a:hlinkClick r:id="rId4"/>
              </a:rPr>
              <a:t>https://guides.tricolib.brynmawr.edu/opium</a:t>
            </a:r>
            <a:endParaRPr>
              <a:latin typeface="Catamaran"/>
              <a:ea typeface="Catamaran"/>
              <a:cs typeface="Catamaran"/>
              <a:sym typeface="Catamaran"/>
            </a:endParaRPr>
          </a:p>
          <a:p>
            <a:pPr marL="0" lvl="0" indent="0" algn="ctr" rtl="0">
              <a:spcBef>
                <a:spcPts val="0"/>
              </a:spcBef>
              <a:spcAft>
                <a:spcPts val="0"/>
              </a:spcAft>
              <a:buNone/>
            </a:pPr>
            <a:endParaRPr>
              <a:latin typeface="Catamaran"/>
              <a:ea typeface="Catamaran"/>
              <a:cs typeface="Catamaran"/>
              <a:sym typeface="Catamaran"/>
            </a:endParaRPr>
          </a:p>
        </p:txBody>
      </p:sp>
      <p:sp>
        <p:nvSpPr>
          <p:cNvPr id="201" name="Google Shape;201;p23"/>
          <p:cNvSpPr txBox="1"/>
          <p:nvPr/>
        </p:nvSpPr>
        <p:spPr>
          <a:xfrm>
            <a:off x="832375" y="4036350"/>
            <a:ext cx="5294100" cy="158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a:latin typeface="Catamaran"/>
                <a:ea typeface="Catamaran"/>
                <a:cs typeface="Catamaran"/>
                <a:sym typeface="Catamaran"/>
              </a:rPr>
              <a:t>French political cartoon, 1840: Shows an Englishman ordering the emperor of China to buy opium. Another Chinese man lies dead on the ground with troops in the background. The text says: “ tell you to immediately buy this poison. We want you to poison yourself completely, because we need a lot of tea in order to digest our beefsteaks</a:t>
            </a:r>
            <a:r>
              <a:rPr lang="en-US">
                <a:solidFill>
                  <a:srgbClr val="333333"/>
                </a:solidFill>
                <a:highlight>
                  <a:srgbClr val="F9F9F9"/>
                </a:highlight>
                <a:latin typeface="Catamaran"/>
                <a:ea typeface="Catamaran"/>
                <a:cs typeface="Catamaran"/>
                <a:sym typeface="Catamaran"/>
              </a:rPr>
              <a:t>.”</a:t>
            </a:r>
            <a:endParaRPr>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Opium was Vital!</a:t>
            </a:r>
            <a:endParaRPr>
              <a:latin typeface="Catamaran SemiBold"/>
              <a:ea typeface="Catamaran SemiBold"/>
              <a:cs typeface="Catamaran SemiBold"/>
              <a:sym typeface="Catamaran SemiBold"/>
            </a:endParaRPr>
          </a:p>
        </p:txBody>
      </p:sp>
      <p:sp>
        <p:nvSpPr>
          <p:cNvPr id="208" name="Google Shape;208;p24"/>
          <p:cNvSpPr txBox="1">
            <a:spLocks noGrp="1"/>
          </p:cNvSpPr>
          <p:nvPr>
            <p:ph type="body" idx="1"/>
          </p:nvPr>
        </p:nvSpPr>
        <p:spPr>
          <a:xfrm>
            <a:off x="838200" y="1478150"/>
            <a:ext cx="10515600" cy="3980400"/>
          </a:xfrm>
          <a:prstGeom prst="rect">
            <a:avLst/>
          </a:prstGeom>
        </p:spPr>
        <p:txBody>
          <a:bodyPr spcFirstLastPara="1" wrap="square" lIns="91425" tIns="45700" rIns="91425" bIns="45700" anchor="t" anchorCtr="0">
            <a:noAutofit/>
          </a:bodyPr>
          <a:lstStyle/>
          <a:p>
            <a:pPr marL="228600" lvl="0" indent="-278765" algn="just" rtl="0">
              <a:lnSpc>
                <a:spcPct val="80000"/>
              </a:lnSpc>
              <a:spcBef>
                <a:spcPts val="1000"/>
              </a:spcBef>
              <a:spcAft>
                <a:spcPts val="0"/>
              </a:spcAft>
              <a:buClr>
                <a:schemeClr val="lt1"/>
              </a:buClr>
              <a:buSzPts val="2590"/>
              <a:buFont typeface="Catamaran"/>
              <a:buChar char="●"/>
            </a:pPr>
            <a:r>
              <a:rPr lang="en-US" sz="2590">
                <a:latin typeface="Catamaran"/>
                <a:ea typeface="Catamaran"/>
                <a:cs typeface="Catamaran"/>
                <a:sym typeface="Catamaran"/>
              </a:rPr>
              <a:t>We know that the immediate beneficiaries, that is, the EIC, and later, the local Board controlling the trade between India and China, knew the importance of the Opium trade.</a:t>
            </a:r>
            <a:endParaRPr>
              <a:latin typeface="Catamaran"/>
              <a:ea typeface="Catamaran"/>
              <a:cs typeface="Catamaran"/>
              <a:sym typeface="Catamaran"/>
            </a:endParaRPr>
          </a:p>
          <a:p>
            <a:pPr marL="685800" lvl="1" indent="-255269" algn="just" rtl="0">
              <a:lnSpc>
                <a:spcPct val="80000"/>
              </a:lnSpc>
              <a:spcBef>
                <a:spcPts val="2100"/>
              </a:spcBef>
              <a:spcAft>
                <a:spcPts val="0"/>
              </a:spcAft>
              <a:buSzPts val="2220"/>
              <a:buFont typeface="Catamaran"/>
              <a:buChar char="○"/>
            </a:pPr>
            <a:r>
              <a:rPr lang="en-US" sz="2220" i="1">
                <a:latin typeface="Catamaran"/>
                <a:ea typeface="Catamaran"/>
                <a:cs typeface="Catamaran"/>
                <a:sym typeface="Catamaran"/>
              </a:rPr>
              <a:t>“Lord Macartney… revealed himself to be quite precisely informed about the quantity and value of what he called the ‘Contraband trade’ in opium” </a:t>
            </a:r>
            <a:r>
              <a:rPr lang="en-US" sz="2220">
                <a:latin typeface="Catamaran"/>
                <a:ea typeface="Catamaran"/>
                <a:cs typeface="Catamaran"/>
                <a:sym typeface="Catamaran"/>
              </a:rPr>
              <a:t>(Blue, p. 3)</a:t>
            </a:r>
            <a:endParaRPr sz="2220" i="1">
              <a:latin typeface="Catamaran"/>
              <a:ea typeface="Catamaran"/>
              <a:cs typeface="Catamaran"/>
              <a:sym typeface="Catamaran"/>
            </a:endParaRPr>
          </a:p>
          <a:p>
            <a:pPr marL="228600" lvl="0" indent="-228600" algn="just" rtl="0">
              <a:lnSpc>
                <a:spcPct val="80000"/>
              </a:lnSpc>
              <a:spcBef>
                <a:spcPts val="2100"/>
              </a:spcBef>
              <a:spcAft>
                <a:spcPts val="0"/>
              </a:spcAft>
              <a:buClr>
                <a:schemeClr val="lt1"/>
              </a:buClr>
              <a:buSzPts val="2590"/>
              <a:buFont typeface="Catamaran"/>
              <a:buChar char="●"/>
            </a:pPr>
            <a:r>
              <a:rPr lang="en-US" sz="2590">
                <a:latin typeface="Catamaran"/>
                <a:ea typeface="Catamaran"/>
                <a:cs typeface="Catamaran"/>
                <a:sym typeface="Catamaran"/>
              </a:rPr>
              <a:t>The British government </a:t>
            </a:r>
            <a:r>
              <a:rPr lang="en-US" sz="2590" i="1">
                <a:latin typeface="Catamaran"/>
                <a:ea typeface="Catamaran"/>
                <a:cs typeface="Catamaran"/>
                <a:sym typeface="Catamaran"/>
              </a:rPr>
              <a:t>“Must previously have entertained that the flow of opium from Calcutta and Bombay to the Gulf of Canton and the coastal stations to its east and west would continue and grow” </a:t>
            </a:r>
            <a:r>
              <a:rPr lang="en-US" sz="2590">
                <a:latin typeface="Catamaran"/>
                <a:ea typeface="Catamaran"/>
                <a:cs typeface="Catamaran"/>
                <a:sym typeface="Catamaran"/>
              </a:rPr>
              <a:t>(Fay, p. 21)</a:t>
            </a:r>
            <a:endParaRPr sz="2590" i="1">
              <a:latin typeface="Catamaran"/>
              <a:ea typeface="Catamaran"/>
              <a:cs typeface="Catamaran"/>
              <a:sym typeface="Catamaran"/>
            </a:endParaRPr>
          </a:p>
          <a:p>
            <a:pPr marL="228600" lvl="0" indent="-228600" algn="just" rtl="0">
              <a:lnSpc>
                <a:spcPct val="80000"/>
              </a:lnSpc>
              <a:spcBef>
                <a:spcPts val="2100"/>
              </a:spcBef>
              <a:spcAft>
                <a:spcPts val="0"/>
              </a:spcAft>
              <a:buClr>
                <a:schemeClr val="lt1"/>
              </a:buClr>
              <a:buSzPts val="2590"/>
              <a:buFont typeface="Catamaran"/>
              <a:buChar char="●"/>
            </a:pPr>
            <a:r>
              <a:rPr lang="en-US" sz="2590">
                <a:latin typeface="Catamaran"/>
                <a:ea typeface="Catamaran"/>
                <a:cs typeface="Catamaran"/>
                <a:sym typeface="Catamaran"/>
              </a:rPr>
              <a:t>With the fear that the Chinese would interrupt that flow.</a:t>
            </a:r>
            <a:endParaRPr>
              <a:latin typeface="Catamaran"/>
              <a:ea typeface="Catamaran"/>
              <a:cs typeface="Catamaran"/>
              <a:sym typeface="Catamaran"/>
            </a:endParaRPr>
          </a:p>
          <a:p>
            <a:pPr marL="0" lvl="0" indent="0" algn="l" rtl="0">
              <a:spcBef>
                <a:spcPts val="2100"/>
              </a:spcBef>
              <a:spcAft>
                <a:spcPts val="2100"/>
              </a:spcAft>
              <a:buNone/>
            </a:pPr>
            <a:endParaRPr>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So, the Main Thesis… ?</a:t>
            </a:r>
            <a:endParaRPr>
              <a:latin typeface="Catamaran SemiBold"/>
              <a:ea typeface="Catamaran SemiBold"/>
              <a:cs typeface="Catamaran SemiBold"/>
              <a:sym typeface="Catamaran SemiBold"/>
            </a:endParaRPr>
          </a:p>
        </p:txBody>
      </p:sp>
      <p:sp>
        <p:nvSpPr>
          <p:cNvPr id="214" name="Google Shape;214;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England went to war for compensation: </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So, England went to war </a:t>
            </a:r>
            <a:r>
              <a:rPr lang="en-US" sz="2550" u="sng">
                <a:latin typeface="Catamaran"/>
                <a:ea typeface="Catamaran"/>
                <a:cs typeface="Catamaran"/>
                <a:sym typeface="Catamaran"/>
              </a:rPr>
              <a:t>over</a:t>
            </a:r>
            <a:r>
              <a:rPr lang="en-US" sz="2550">
                <a:latin typeface="Catamaran"/>
                <a:ea typeface="Catamaran"/>
                <a:cs typeface="Catamaran"/>
                <a:sym typeface="Catamaran"/>
              </a:rPr>
              <a:t> opium, but </a:t>
            </a:r>
            <a:r>
              <a:rPr lang="en-US" sz="2550" i="1">
                <a:latin typeface="Catamaran"/>
                <a:ea typeface="Catamaran"/>
                <a:cs typeface="Catamaran"/>
                <a:sym typeface="Catamaran"/>
              </a:rPr>
              <a:t>not </a:t>
            </a:r>
            <a:r>
              <a:rPr lang="en-US" sz="2550">
                <a:latin typeface="Catamaran"/>
                <a:ea typeface="Catamaran"/>
                <a:cs typeface="Catamaran"/>
                <a:sym typeface="Catamaran"/>
              </a:rPr>
              <a:t>to </a:t>
            </a:r>
            <a:r>
              <a:rPr lang="en-US" sz="2550" i="1">
                <a:latin typeface="Catamaran"/>
                <a:ea typeface="Catamaran"/>
                <a:cs typeface="Catamaran"/>
                <a:sym typeface="Catamaran"/>
              </a:rPr>
              <a:t>“Fasten the opium habit upon the Chinese Empire.”</a:t>
            </a:r>
            <a:r>
              <a:rPr lang="en-US" sz="2550">
                <a:latin typeface="Catamaran"/>
                <a:ea typeface="Catamaran"/>
                <a:cs typeface="Catamaran"/>
                <a:sym typeface="Catamaran"/>
              </a:rPr>
              <a:t> (Fay, p. 24)</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Palmerston, gunboat extraordinaire: Uses the lobby of Jardine and Co. to decide how to wage war with China. Does not read actual plea that Jardine sent. </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a:latin typeface="Catamaran"/>
                <a:ea typeface="Catamaran"/>
                <a:cs typeface="Catamaran"/>
                <a:sym typeface="Catamaran"/>
              </a:rPr>
              <a:t>They ignored the merchants, ignored the ban, because </a:t>
            </a:r>
            <a:r>
              <a:rPr lang="en-US" sz="2550" i="1">
                <a:latin typeface="Catamaran"/>
                <a:ea typeface="Catamaran"/>
                <a:cs typeface="Catamaran"/>
                <a:sym typeface="Catamaran"/>
              </a:rPr>
              <a:t>“She had her share.” </a:t>
            </a:r>
            <a:r>
              <a:rPr lang="en-US" sz="2550">
                <a:latin typeface="Catamaran"/>
                <a:ea typeface="Catamaran"/>
                <a:cs typeface="Catamaran"/>
                <a:sym typeface="Catamaran"/>
              </a:rPr>
              <a:t>(Fay, p. 24)</a:t>
            </a:r>
            <a:endParaRPr sz="2550">
              <a:latin typeface="Catamaran"/>
              <a:ea typeface="Catamaran"/>
              <a:cs typeface="Catamaran"/>
              <a:sym typeface="Catamar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More on Palmerston’s government: Not the PM, still in charge, somehow… ?</a:t>
            </a:r>
            <a:endParaRPr>
              <a:latin typeface="Catamaran SemiBold"/>
              <a:ea typeface="Catamaran SemiBold"/>
              <a:cs typeface="Catamaran SemiBold"/>
              <a:sym typeface="Catamaran SemiBold"/>
            </a:endParaRPr>
          </a:p>
        </p:txBody>
      </p:sp>
      <p:sp>
        <p:nvSpPr>
          <p:cNvPr id="221" name="Google Shape;22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Palmerston, to Parliament: Why should we help enforce the Chinese prohibition as opposed to free trade? And spend money putting gunboats opposed to our disposal of opium to Chinese consumers?</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i="1">
                <a:latin typeface="Catamaran"/>
                <a:ea typeface="Catamaran"/>
                <a:cs typeface="Catamaran"/>
                <a:sym typeface="Catamaran"/>
              </a:rPr>
              <a:t>“But what, Palmerston asked, would Parliament have said had he come to it with “a large naval estimate for a number of revenue cruisers to be employed in the preventative service from the river at Canton to the Yellow Sea, for the purpose of preserving the morals of the Chinese people, who were disposed to buy what other people were disposed to sell them? </a:t>
            </a:r>
            <a:r>
              <a:rPr lang="en-US" sz="2550">
                <a:latin typeface="Catamaran"/>
                <a:ea typeface="Catamaran"/>
                <a:cs typeface="Catamaran"/>
                <a:sym typeface="Catamaran"/>
              </a:rPr>
              <a:t>(</a:t>
            </a:r>
            <a:r>
              <a:rPr lang="en-US" sz="2550" i="0">
                <a:latin typeface="Catamaran"/>
                <a:ea typeface="Catamaran"/>
                <a:cs typeface="Catamaran"/>
                <a:sym typeface="Catamaran"/>
              </a:rPr>
              <a:t>Fay, </a:t>
            </a:r>
            <a:r>
              <a:rPr lang="en-US" sz="2550">
                <a:latin typeface="Catamaran"/>
                <a:ea typeface="Catamaran"/>
                <a:cs typeface="Catamaran"/>
                <a:sym typeface="Catamaran"/>
              </a:rPr>
              <a:t>pp</a:t>
            </a:r>
            <a:r>
              <a:rPr lang="en-US" sz="2550" i="0">
                <a:latin typeface="Catamaran"/>
                <a:ea typeface="Catamaran"/>
                <a:cs typeface="Catamaran"/>
                <a:sym typeface="Catamaran"/>
              </a:rPr>
              <a:t>. </a:t>
            </a:r>
            <a:r>
              <a:rPr lang="en-US" sz="2550">
                <a:latin typeface="Catamaran"/>
                <a:ea typeface="Catamaran"/>
                <a:cs typeface="Catamaran"/>
                <a:sym typeface="Catamaran"/>
              </a:rPr>
              <a:t>25</a:t>
            </a:r>
            <a:r>
              <a:rPr lang="en-US" sz="2550" i="0">
                <a:latin typeface="Catamaran"/>
                <a:ea typeface="Catamaran"/>
                <a:cs typeface="Catamaran"/>
                <a:sym typeface="Catamaran"/>
              </a:rPr>
              <a:t>-</a:t>
            </a:r>
            <a:r>
              <a:rPr lang="en-US" sz="2550">
                <a:latin typeface="Catamaran"/>
                <a:ea typeface="Catamaran"/>
                <a:cs typeface="Catamaran"/>
                <a:sym typeface="Catamaran"/>
              </a:rPr>
              <a:t>26</a:t>
            </a:r>
            <a:r>
              <a:rPr lang="en-US" sz="2550" i="0">
                <a:latin typeface="Catamaran"/>
                <a:ea typeface="Catamaran"/>
                <a:cs typeface="Catamaran"/>
                <a:sym typeface="Catamaran"/>
              </a:rPr>
              <a:t>)</a:t>
            </a:r>
            <a:endParaRPr sz="2550" i="1">
              <a:latin typeface="Catamaran"/>
              <a:ea typeface="Catamaran"/>
              <a:cs typeface="Catamaran"/>
              <a:sym typeface="Catamaran"/>
            </a:endParaRPr>
          </a:p>
          <a:p>
            <a:pPr marL="228600" lvl="0" indent="-50800" algn="just" rtl="0">
              <a:lnSpc>
                <a:spcPct val="90000"/>
              </a:lnSpc>
              <a:spcBef>
                <a:spcPts val="1000"/>
              </a:spcBef>
              <a:spcAft>
                <a:spcPts val="2100"/>
              </a:spcAft>
              <a:buClr>
                <a:schemeClr val="dk1"/>
              </a:buClr>
              <a:buSzPts val="2800"/>
              <a:buNone/>
            </a:pPr>
            <a:endParaRPr sz="2550">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Enforcement of the Ban would have led to Illicit Trade instead!</a:t>
            </a:r>
            <a:endParaRPr>
              <a:latin typeface="Catamaran SemiBold"/>
              <a:ea typeface="Catamaran SemiBold"/>
              <a:cs typeface="Catamaran SemiBold"/>
              <a:sym typeface="Catamaran SemiBold"/>
            </a:endParaRPr>
          </a:p>
        </p:txBody>
      </p:sp>
      <p:sp>
        <p:nvSpPr>
          <p:cNvPr id="227" name="Google Shape;227;p27"/>
          <p:cNvSpPr txBox="1">
            <a:spLocks noGrp="1"/>
          </p:cNvSpPr>
          <p:nvPr>
            <p:ph type="body" idx="1"/>
          </p:nvPr>
        </p:nvSpPr>
        <p:spPr>
          <a:xfrm>
            <a:off x="838200" y="2067675"/>
            <a:ext cx="10515600" cy="4351200"/>
          </a:xfrm>
          <a:prstGeom prst="rect">
            <a:avLst/>
          </a:prstGeom>
          <a:noFill/>
          <a:ln>
            <a:noFill/>
          </a:ln>
        </p:spPr>
        <p:txBody>
          <a:bodyPr spcFirstLastPara="1" wrap="square" lIns="91425" tIns="45700" rIns="91425" bIns="45700" anchor="t" anchorCtr="0">
            <a:noAutofit/>
          </a:bodyPr>
          <a:lstStyle/>
          <a:p>
            <a:pPr marL="228600" lvl="0" indent="-212725" algn="just" rtl="0">
              <a:lnSpc>
                <a:spcPct val="8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Fay argues that rather than the British government, third party providers would have met up for the shortage, thus reducing the income that they generated. </a:t>
            </a:r>
            <a:endParaRPr sz="2550">
              <a:latin typeface="Catamaran"/>
              <a:ea typeface="Catamaran"/>
              <a:cs typeface="Catamaran"/>
              <a:sym typeface="Catamaran"/>
            </a:endParaRPr>
          </a:p>
          <a:p>
            <a:pPr marL="228600" lvl="0" indent="-212725" algn="just" rtl="0">
              <a:lnSpc>
                <a:spcPct val="80000"/>
              </a:lnSpc>
              <a:spcBef>
                <a:spcPts val="1000"/>
              </a:spcBef>
              <a:spcAft>
                <a:spcPts val="0"/>
              </a:spcAft>
              <a:buClr>
                <a:schemeClr val="lt1"/>
              </a:buClr>
              <a:buSzPts val="2550"/>
              <a:buFont typeface="Catamaran"/>
              <a:buChar char="●"/>
            </a:pPr>
            <a:r>
              <a:rPr lang="en-US" sz="2550" i="1">
                <a:latin typeface="Catamaran"/>
                <a:ea typeface="Catamaran"/>
                <a:cs typeface="Catamaran"/>
                <a:sym typeface="Catamaran"/>
              </a:rPr>
              <a:t>“But the ready availability of opium in places other than Bengal and the existence of abundant tonnage not under British service was sure to reverse that decline before long unless a preventative service was put down.” </a:t>
            </a:r>
            <a:r>
              <a:rPr lang="en-US" sz="2550">
                <a:latin typeface="Catamaran"/>
                <a:ea typeface="Catamaran"/>
                <a:cs typeface="Catamaran"/>
                <a:sym typeface="Catamaran"/>
              </a:rPr>
              <a:t>(Fay, p. 25)</a:t>
            </a:r>
            <a:endParaRPr sz="2550">
              <a:latin typeface="Catamaran"/>
              <a:ea typeface="Catamaran"/>
              <a:cs typeface="Catamaran"/>
              <a:sym typeface="Catamaran"/>
            </a:endParaRPr>
          </a:p>
          <a:p>
            <a:pPr marL="228600" lvl="0" indent="0" algn="just" rtl="0">
              <a:lnSpc>
                <a:spcPct val="80000"/>
              </a:lnSpc>
              <a:spcBef>
                <a:spcPts val="1000"/>
              </a:spcBef>
              <a:spcAft>
                <a:spcPts val="2100"/>
              </a:spcAft>
              <a:buNone/>
            </a:pPr>
            <a:endParaRPr sz="2550">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228600" lvl="0" indent="0" algn="ctr" rtl="0">
              <a:lnSpc>
                <a:spcPct val="80000"/>
              </a:lnSpc>
              <a:spcBef>
                <a:spcPts val="1000"/>
              </a:spcBef>
              <a:spcAft>
                <a:spcPts val="0"/>
              </a:spcAft>
              <a:buClr>
                <a:schemeClr val="dk1"/>
              </a:buClr>
              <a:buSzPts val="1100"/>
              <a:buFont typeface="Arial"/>
              <a:buNone/>
            </a:pPr>
            <a:r>
              <a:rPr lang="en-US" sz="3000">
                <a:latin typeface="Catamaran SemiBold"/>
                <a:ea typeface="Catamaran SemiBold"/>
                <a:cs typeface="Catamaran SemiBold"/>
                <a:sym typeface="Catamaran SemiBold"/>
              </a:rPr>
              <a:t>Palmerston: Do you want to pay for a police to prevent opium smuggling? I won’t!</a:t>
            </a:r>
            <a:endParaRPr>
              <a:latin typeface="Catamaran SemiBold"/>
              <a:ea typeface="Catamaran SemiBold"/>
              <a:cs typeface="Catamaran SemiBold"/>
              <a:sym typeface="Catamaran SemiBold"/>
            </a:endParaRPr>
          </a:p>
        </p:txBody>
      </p:sp>
      <p:pic>
        <p:nvPicPr>
          <p:cNvPr id="233" name="Google Shape;233;p28"/>
          <p:cNvPicPr preferRelativeResize="0"/>
          <p:nvPr/>
        </p:nvPicPr>
        <p:blipFill>
          <a:blip r:embed="rId3">
            <a:alphaModFix/>
          </a:blip>
          <a:stretch>
            <a:fillRect/>
          </a:stretch>
        </p:blipFill>
        <p:spPr>
          <a:xfrm>
            <a:off x="2475571" y="1690825"/>
            <a:ext cx="7240858" cy="4823300"/>
          </a:xfrm>
          <a:prstGeom prst="rect">
            <a:avLst/>
          </a:prstGeom>
          <a:noFill/>
          <a:ln>
            <a:noFill/>
          </a:ln>
        </p:spPr>
      </p:pic>
      <p:sp>
        <p:nvSpPr>
          <p:cNvPr id="234" name="Google Shape;234;p28"/>
          <p:cNvSpPr txBox="1"/>
          <p:nvPr/>
        </p:nvSpPr>
        <p:spPr>
          <a:xfrm>
            <a:off x="2518679" y="6437100"/>
            <a:ext cx="7154700" cy="4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atamaran"/>
                <a:ea typeface="Catamaran"/>
                <a:cs typeface="Catamaran"/>
                <a:sym typeface="Catamaran"/>
              </a:rPr>
              <a:t>Fig courtesy: </a:t>
            </a:r>
            <a:r>
              <a:rPr lang="en-US" u="sng">
                <a:solidFill>
                  <a:schemeClr val="hlink"/>
                </a:solidFill>
                <a:latin typeface="Catamaran"/>
                <a:ea typeface="Catamaran"/>
                <a:cs typeface="Catamaran"/>
                <a:sym typeface="Catamaran"/>
                <a:hlinkClick r:id="rId4"/>
              </a:rPr>
              <a:t>https://www.mercurynews.com/2017/01/27/cartoons-donald-trumps-wall/</a:t>
            </a:r>
            <a:endParaRPr>
              <a:latin typeface="Catamaran"/>
              <a:ea typeface="Catamaran"/>
              <a:cs typeface="Catamaran"/>
              <a:sym typeface="Catamaran"/>
            </a:endParaRPr>
          </a:p>
          <a:p>
            <a:pPr marL="0" lvl="0" indent="0" algn="ctr" rtl="0">
              <a:spcBef>
                <a:spcPts val="0"/>
              </a:spcBef>
              <a:spcAft>
                <a:spcPts val="0"/>
              </a:spcAft>
              <a:buNone/>
            </a:pPr>
            <a:endParaRPr>
              <a:latin typeface="Catamaran"/>
              <a:ea typeface="Catamaran"/>
              <a:cs typeface="Catamaran"/>
              <a:sym typeface="Catamaran"/>
            </a:endParaRPr>
          </a:p>
          <a:p>
            <a:pPr marL="0" lvl="0" indent="0" algn="ctr" rtl="0">
              <a:spcBef>
                <a:spcPts val="0"/>
              </a:spcBef>
              <a:spcAft>
                <a:spcPts val="0"/>
              </a:spcAft>
              <a:buNone/>
            </a:pPr>
            <a:endParaRPr>
              <a:latin typeface="Catamaran"/>
              <a:ea typeface="Catamaran"/>
              <a:cs typeface="Catamaran"/>
              <a:sym typeface="Catamar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838200" y="944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i="1">
                <a:latin typeface="Catamaran SemiBold"/>
                <a:ea typeface="Catamaran SemiBold"/>
                <a:cs typeface="Catamaran SemiBold"/>
                <a:sym typeface="Catamaran SemiBold"/>
              </a:rPr>
              <a:t>O Tempora, O Mores… !</a:t>
            </a:r>
            <a:endParaRPr>
              <a:latin typeface="Catamaran SemiBold"/>
              <a:ea typeface="Catamaran SemiBold"/>
              <a:cs typeface="Catamaran SemiBold"/>
              <a:sym typeface="Catamaran SemiBold"/>
            </a:endParaRPr>
          </a:p>
        </p:txBody>
      </p:sp>
      <p:sp>
        <p:nvSpPr>
          <p:cNvPr id="241" name="Google Shape;241;p29"/>
          <p:cNvSpPr txBox="1">
            <a:spLocks noGrp="1"/>
          </p:cNvSpPr>
          <p:nvPr>
            <p:ph type="body" idx="1"/>
          </p:nvPr>
        </p:nvSpPr>
        <p:spPr>
          <a:xfrm>
            <a:off x="838200" y="1405725"/>
            <a:ext cx="10748100" cy="5551800"/>
          </a:xfrm>
          <a:prstGeom prst="rect">
            <a:avLst/>
          </a:prstGeom>
          <a:noFill/>
          <a:ln>
            <a:noFill/>
          </a:ln>
        </p:spPr>
        <p:txBody>
          <a:bodyPr spcFirstLastPara="1" wrap="square" lIns="91425" tIns="45700" rIns="91425" bIns="45700" anchor="t" anchorCtr="0">
            <a:noAutofit/>
          </a:bodyPr>
          <a:lstStyle/>
          <a:p>
            <a:pPr marL="228600" lvl="0" indent="-226059" algn="just" rtl="0">
              <a:lnSpc>
                <a:spcPct val="7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The British navy was already involved in a smuggling ban: that of the Atlantic Slave Trade. Palmerston (and the Whigs) were in support of the ban. </a:t>
            </a:r>
            <a:endParaRPr sz="2550">
              <a:latin typeface="Catamaran"/>
              <a:ea typeface="Catamaran"/>
              <a:cs typeface="Catamaran"/>
              <a:sym typeface="Catamaran"/>
            </a:endParaRPr>
          </a:p>
          <a:p>
            <a:pPr marL="228600" lvl="0" indent="-226059" algn="just" rtl="0">
              <a:lnSpc>
                <a:spcPct val="70000"/>
              </a:lnSpc>
              <a:spcBef>
                <a:spcPts val="1000"/>
              </a:spcBef>
              <a:spcAft>
                <a:spcPts val="0"/>
              </a:spcAft>
              <a:buClr>
                <a:schemeClr val="lt1"/>
              </a:buClr>
              <a:buSzPts val="2550"/>
              <a:buFont typeface="Catamaran"/>
              <a:buChar char="●"/>
            </a:pPr>
            <a:r>
              <a:rPr lang="en-US" sz="2550" i="1">
                <a:latin typeface="Catamaran"/>
                <a:ea typeface="Catamaran"/>
                <a:cs typeface="Catamaran"/>
                <a:sym typeface="Catamaran"/>
              </a:rPr>
              <a:t>“Slavery and slave trade were proscribed in places governed from Westminster because Englishmen came to perceive them as sinful. </a:t>
            </a:r>
            <a:r>
              <a:rPr lang="en-US" sz="2550">
                <a:latin typeface="Catamaran"/>
                <a:ea typeface="Catamaran"/>
                <a:cs typeface="Catamaran"/>
                <a:sym typeface="Catamaran"/>
              </a:rPr>
              <a:t>(Fay, p. 26)</a:t>
            </a:r>
            <a:endParaRPr sz="2550">
              <a:latin typeface="Catamaran"/>
              <a:ea typeface="Catamaran"/>
              <a:cs typeface="Catamaran"/>
              <a:sym typeface="Catamaran"/>
            </a:endParaRPr>
          </a:p>
          <a:p>
            <a:pPr marL="228600" lvl="0" indent="-226059" algn="just" rtl="0">
              <a:lnSpc>
                <a:spcPct val="7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Both are sinful, but…</a:t>
            </a:r>
            <a:endParaRPr sz="2550">
              <a:latin typeface="Catamaran"/>
              <a:ea typeface="Catamaran"/>
              <a:cs typeface="Catamaran"/>
              <a:sym typeface="Catamaran"/>
            </a:endParaRPr>
          </a:p>
          <a:p>
            <a:pPr marL="685800" lvl="1" indent="-249555" algn="just" rtl="0">
              <a:lnSpc>
                <a:spcPct val="70000"/>
              </a:lnSpc>
              <a:spcBef>
                <a:spcPts val="500"/>
              </a:spcBef>
              <a:spcAft>
                <a:spcPts val="0"/>
              </a:spcAft>
              <a:buClr>
                <a:schemeClr val="lt1"/>
              </a:buClr>
              <a:buSzPts val="2550"/>
              <a:buFont typeface="Catamaran"/>
              <a:buChar char="○"/>
            </a:pPr>
            <a:r>
              <a:rPr lang="en-US" sz="2550">
                <a:latin typeface="Catamaran"/>
                <a:ea typeface="Catamaran"/>
                <a:cs typeface="Catamaran"/>
                <a:sym typeface="Catamaran"/>
              </a:rPr>
              <a:t>Familiarity? </a:t>
            </a:r>
            <a:r>
              <a:rPr lang="en-US" sz="2550" i="1">
                <a:latin typeface="Catamaran"/>
                <a:ea typeface="Catamaran"/>
                <a:cs typeface="Catamaran"/>
                <a:sym typeface="Catamaran"/>
              </a:rPr>
              <a:t>They had a drug problem, but it was not much of a drug problem. </a:t>
            </a:r>
            <a:r>
              <a:rPr lang="en-US" sz="2550">
                <a:latin typeface="Catamaran"/>
                <a:ea typeface="Catamaran"/>
                <a:cs typeface="Catamaran"/>
                <a:sym typeface="Catamaran"/>
              </a:rPr>
              <a:t>(Fay, p. 26)</a:t>
            </a:r>
            <a:endParaRPr sz="2550">
              <a:latin typeface="Catamaran"/>
              <a:ea typeface="Catamaran"/>
              <a:cs typeface="Catamaran"/>
              <a:sym typeface="Catamaran"/>
            </a:endParaRPr>
          </a:p>
          <a:p>
            <a:pPr marL="685800" lvl="1" indent="-249555" algn="just" rtl="0">
              <a:lnSpc>
                <a:spcPct val="70000"/>
              </a:lnSpc>
              <a:spcBef>
                <a:spcPts val="500"/>
              </a:spcBef>
              <a:spcAft>
                <a:spcPts val="0"/>
              </a:spcAft>
              <a:buClr>
                <a:schemeClr val="lt1"/>
              </a:buClr>
              <a:buSzPts val="2550"/>
              <a:buFont typeface="Catamaran"/>
              <a:buChar char="○"/>
            </a:pPr>
            <a:r>
              <a:rPr lang="en-US" sz="2550">
                <a:latin typeface="Catamaran"/>
                <a:ea typeface="Catamaran"/>
                <a:cs typeface="Catamaran"/>
                <a:sym typeface="Catamaran"/>
              </a:rPr>
              <a:t>Unfamiliarity? </a:t>
            </a:r>
            <a:r>
              <a:rPr lang="en-US" sz="2550" i="1">
                <a:latin typeface="Catamaran"/>
                <a:ea typeface="Catamaran"/>
                <a:cs typeface="Catamaran"/>
                <a:sym typeface="Catamaran"/>
              </a:rPr>
              <a:t>It will always be difficult to concentrate upon drugs as powerful a current or moral disapproval as can be summoned to play upon certain other things – slavery, child labor, capital punishment.</a:t>
            </a:r>
            <a:endParaRPr sz="2550">
              <a:latin typeface="Catamaran"/>
              <a:ea typeface="Catamaran"/>
              <a:cs typeface="Catamaran"/>
              <a:sym typeface="Catamaran"/>
            </a:endParaRPr>
          </a:p>
          <a:p>
            <a:pPr marL="685800" lvl="1" indent="-249555" algn="just" rtl="0">
              <a:lnSpc>
                <a:spcPct val="70000"/>
              </a:lnSpc>
              <a:spcBef>
                <a:spcPts val="500"/>
              </a:spcBef>
              <a:spcAft>
                <a:spcPts val="2100"/>
              </a:spcAft>
              <a:buClr>
                <a:schemeClr val="lt1"/>
              </a:buClr>
              <a:buSzPts val="2550"/>
              <a:buFont typeface="Catamaran"/>
              <a:buChar char="○"/>
            </a:pPr>
            <a:r>
              <a:rPr lang="en-US" sz="2550">
                <a:latin typeface="Catamaran"/>
                <a:ea typeface="Catamaran"/>
                <a:cs typeface="Catamaran"/>
                <a:sym typeface="Catamaran"/>
              </a:rPr>
              <a:t>Furthermore, they smoked it! </a:t>
            </a:r>
            <a:endParaRPr sz="2550">
              <a:latin typeface="Catamaran"/>
              <a:ea typeface="Catamaran"/>
              <a:cs typeface="Catamaran"/>
              <a:sym typeface="Catamar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So, it was just a War then?</a:t>
            </a:r>
            <a:endParaRPr>
              <a:latin typeface="Catamaran SemiBold"/>
              <a:ea typeface="Catamaran SemiBold"/>
              <a:cs typeface="Catamaran SemiBold"/>
              <a:sym typeface="Catamaran SemiBold"/>
            </a:endParaRPr>
          </a:p>
        </p:txBody>
      </p:sp>
      <p:sp>
        <p:nvSpPr>
          <p:cNvPr id="247" name="Google Shape;247;p30"/>
          <p:cNvSpPr txBox="1">
            <a:spLocks noGrp="1"/>
          </p:cNvSpPr>
          <p:nvPr>
            <p:ph type="body" idx="1"/>
          </p:nvPr>
        </p:nvSpPr>
        <p:spPr>
          <a:xfrm>
            <a:off x="838200" y="1578650"/>
            <a:ext cx="5280300" cy="28065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i="1">
                <a:latin typeface="Catamaran"/>
                <a:ea typeface="Catamaran"/>
                <a:cs typeface="Catamaran"/>
                <a:sym typeface="Catamaran"/>
              </a:rPr>
              <a:t>“England went to war to protest the arbitrary confiscation of, and recover the value of, certain goods the private property of British subjects.”</a:t>
            </a:r>
            <a:r>
              <a:rPr lang="en-US" sz="2550">
                <a:latin typeface="Catamaran"/>
                <a:ea typeface="Catamaran"/>
                <a:cs typeface="Catamaran"/>
                <a:sym typeface="Catamaran"/>
              </a:rPr>
              <a:t> (Fay, p. 27). That is the reason for war. </a:t>
            </a:r>
            <a:endParaRPr sz="2550">
              <a:latin typeface="Catamaran"/>
              <a:ea typeface="Catamaran"/>
              <a:cs typeface="Catamaran"/>
              <a:sym typeface="Catamaran"/>
            </a:endParaRPr>
          </a:p>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Because the property in question was opium, and the injured persons men who for a part of each business day dealt in opium, it follows that England went to war over opium”</a:t>
            </a:r>
            <a:r>
              <a:rPr lang="en-US" sz="2550">
                <a:latin typeface="Catamaran"/>
                <a:ea typeface="Catamaran"/>
                <a:cs typeface="Catamaran"/>
                <a:sym typeface="Catamaran"/>
              </a:rPr>
              <a:t> (Fay, p. 24)</a:t>
            </a:r>
            <a:endParaRPr sz="2550">
              <a:latin typeface="Catamaran"/>
              <a:ea typeface="Catamaran"/>
              <a:cs typeface="Catamaran"/>
              <a:sym typeface="Catamaran"/>
            </a:endParaRPr>
          </a:p>
          <a:p>
            <a:pPr marL="228600" lvl="0" indent="0" algn="just" rtl="0">
              <a:lnSpc>
                <a:spcPct val="90000"/>
              </a:lnSpc>
              <a:spcBef>
                <a:spcPts val="1000"/>
              </a:spcBef>
              <a:spcAft>
                <a:spcPts val="2100"/>
              </a:spcAft>
              <a:buNone/>
            </a:pPr>
            <a:endParaRPr sz="2550">
              <a:latin typeface="Catamaran"/>
              <a:ea typeface="Catamaran"/>
              <a:cs typeface="Catamaran"/>
              <a:sym typeface="Catamaran"/>
            </a:endParaRPr>
          </a:p>
        </p:txBody>
      </p:sp>
      <p:pic>
        <p:nvPicPr>
          <p:cNvPr id="248" name="Google Shape;248;p30"/>
          <p:cNvPicPr preferRelativeResize="0"/>
          <p:nvPr/>
        </p:nvPicPr>
        <p:blipFill>
          <a:blip r:embed="rId3">
            <a:alphaModFix/>
          </a:blip>
          <a:stretch>
            <a:fillRect/>
          </a:stretch>
        </p:blipFill>
        <p:spPr>
          <a:xfrm>
            <a:off x="6496950" y="2000225"/>
            <a:ext cx="5294099" cy="3122409"/>
          </a:xfrm>
          <a:prstGeom prst="rect">
            <a:avLst/>
          </a:prstGeom>
          <a:noFill/>
          <a:ln>
            <a:noFill/>
          </a:ln>
        </p:spPr>
      </p:pic>
      <p:sp>
        <p:nvSpPr>
          <p:cNvPr id="249" name="Google Shape;249;p30"/>
          <p:cNvSpPr txBox="1"/>
          <p:nvPr/>
        </p:nvSpPr>
        <p:spPr>
          <a:xfrm>
            <a:off x="6496938" y="5122625"/>
            <a:ext cx="5294100" cy="4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atamaran"/>
                <a:ea typeface="Catamaran"/>
                <a:cs typeface="Catamaran"/>
                <a:sym typeface="Catamaran"/>
              </a:rPr>
              <a:t>Fig courtesy: </a:t>
            </a:r>
            <a:r>
              <a:rPr lang="en-US" u="sng">
                <a:solidFill>
                  <a:schemeClr val="hlink"/>
                </a:solidFill>
                <a:latin typeface="Catamaran"/>
                <a:ea typeface="Catamaran"/>
                <a:cs typeface="Catamaran"/>
                <a:sym typeface="Catamaran"/>
                <a:hlinkClick r:id="rId4"/>
              </a:rPr>
              <a:t>https://imgflip.com/</a:t>
            </a:r>
            <a:endParaRPr>
              <a:latin typeface="Catamaran"/>
              <a:ea typeface="Catamaran"/>
              <a:cs typeface="Catamaran"/>
              <a:sym typeface="Catamaran"/>
            </a:endParaRPr>
          </a:p>
          <a:p>
            <a:pPr marL="0" lvl="0" indent="0" algn="ctr" rtl="0">
              <a:spcBef>
                <a:spcPts val="0"/>
              </a:spcBef>
              <a:spcAft>
                <a:spcPts val="0"/>
              </a:spcAft>
              <a:buNone/>
            </a:pPr>
            <a:endParaRPr>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So, it was just a War then?</a:t>
            </a:r>
            <a:endParaRPr>
              <a:latin typeface="Catamaran SemiBold"/>
              <a:ea typeface="Catamaran SemiBold"/>
              <a:cs typeface="Catamaran SemiBold"/>
              <a:sym typeface="Catamaran SemiBold"/>
            </a:endParaRPr>
          </a:p>
        </p:txBody>
      </p:sp>
      <p:sp>
        <p:nvSpPr>
          <p:cNvPr id="255" name="Google Shape;255;p31"/>
          <p:cNvSpPr txBox="1">
            <a:spLocks noGrp="1"/>
          </p:cNvSpPr>
          <p:nvPr>
            <p:ph type="body" idx="1"/>
          </p:nvPr>
        </p:nvSpPr>
        <p:spPr>
          <a:xfrm>
            <a:off x="419100" y="1690825"/>
            <a:ext cx="11353800" cy="37479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1000"/>
              </a:spcBef>
              <a:spcAft>
                <a:spcPts val="0"/>
              </a:spcAft>
              <a:buClr>
                <a:schemeClr val="lt1"/>
              </a:buClr>
              <a:buSzPts val="2550"/>
              <a:buFont typeface="Catamaran"/>
              <a:buChar char="●"/>
            </a:pPr>
            <a:r>
              <a:rPr lang="en-US" sz="2550" i="1">
                <a:latin typeface="Catamaran"/>
                <a:ea typeface="Catamaran"/>
                <a:cs typeface="Catamaran"/>
                <a:sym typeface="Catamaran"/>
              </a:rPr>
              <a:t>“That, </a:t>
            </a:r>
            <a:r>
              <a:rPr lang="en-US" sz="2550">
                <a:latin typeface="Catamaran"/>
                <a:ea typeface="Catamaran"/>
                <a:cs typeface="Catamaran"/>
                <a:sym typeface="Catamaran"/>
              </a:rPr>
              <a:t>(recovery of confiscated of private British property)</a:t>
            </a:r>
            <a:r>
              <a:rPr lang="en-US" sz="2550" i="1">
                <a:latin typeface="Catamaran"/>
                <a:ea typeface="Catamaran"/>
                <a:cs typeface="Catamaran"/>
                <a:sym typeface="Catamaran"/>
              </a:rPr>
              <a:t> in the 19th century , was a legitimate reason for war”</a:t>
            </a:r>
            <a:r>
              <a:rPr lang="en-US" sz="2550">
                <a:latin typeface="Catamaran"/>
                <a:ea typeface="Catamaran"/>
                <a:cs typeface="Catamaran"/>
                <a:sym typeface="Catamaran"/>
              </a:rPr>
              <a:t> (Fay, p. 27). Therefore, this was a </a:t>
            </a:r>
            <a:r>
              <a:rPr lang="en-US" sz="2550" i="1">
                <a:latin typeface="Catamaran"/>
                <a:ea typeface="Catamaran"/>
                <a:cs typeface="Catamaran"/>
                <a:sym typeface="Catamaran"/>
              </a:rPr>
              <a:t>just </a:t>
            </a:r>
            <a:r>
              <a:rPr lang="en-US" sz="2550">
                <a:latin typeface="Catamaran"/>
                <a:ea typeface="Catamaran"/>
                <a:cs typeface="Catamaran"/>
                <a:sym typeface="Catamaran"/>
              </a:rPr>
              <a:t>war in 19</a:t>
            </a:r>
            <a:r>
              <a:rPr lang="en-US" sz="2550" baseline="30000">
                <a:latin typeface="Catamaran"/>
                <a:ea typeface="Catamaran"/>
                <a:cs typeface="Catamaran"/>
                <a:sym typeface="Catamaran"/>
              </a:rPr>
              <a:t>th</a:t>
            </a:r>
            <a:r>
              <a:rPr lang="en-US" sz="2550">
                <a:latin typeface="Catamaran"/>
                <a:ea typeface="Catamaran"/>
                <a:cs typeface="Catamaran"/>
                <a:sym typeface="Catamaran"/>
              </a:rPr>
              <a:t> century terms. </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a:latin typeface="Catamaran"/>
                <a:ea typeface="Catamaran"/>
                <a:cs typeface="Catamaran"/>
                <a:sym typeface="Catamaran"/>
              </a:rPr>
              <a:t>In the Footnotes: </a:t>
            </a:r>
            <a:r>
              <a:rPr lang="en-US" sz="2550" i="1">
                <a:latin typeface="Catamaran"/>
                <a:ea typeface="Catamaran"/>
                <a:cs typeface="Catamaran"/>
                <a:sym typeface="Catamaran"/>
              </a:rPr>
              <a:t>“It is probably safe to say that in the 19</a:t>
            </a:r>
            <a:r>
              <a:rPr lang="en-US" sz="2550" i="1" baseline="30000">
                <a:latin typeface="Catamaran"/>
                <a:ea typeface="Catamaran"/>
                <a:cs typeface="Catamaran"/>
                <a:sym typeface="Catamaran"/>
              </a:rPr>
              <a:t>th</a:t>
            </a:r>
            <a:r>
              <a:rPr lang="en-US" sz="2550" i="1">
                <a:latin typeface="Catamaran"/>
                <a:ea typeface="Catamaran"/>
                <a:cs typeface="Catamaran"/>
                <a:sym typeface="Catamaran"/>
              </a:rPr>
              <a:t> century, though not today, a state was considered to have the right to resort to force not only to defend the state’s self but also as a measure of legitimate self-help taken in response to other injuries… injuries in response to which alternative means of self-redress prove unavailing and unsatisfactory.” </a:t>
            </a:r>
            <a:r>
              <a:rPr lang="en-US" sz="2550">
                <a:latin typeface="Catamaran"/>
                <a:ea typeface="Catamaran"/>
                <a:cs typeface="Catamaran"/>
                <a:sym typeface="Catamaran"/>
              </a:rPr>
              <a:t>(Fay, p. 31)</a:t>
            </a:r>
            <a:endParaRPr sz="2550">
              <a:latin typeface="Catamaran"/>
              <a:ea typeface="Catamaran"/>
              <a:cs typeface="Catamaran"/>
              <a:sym typeface="Catamar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838200" y="2619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Important Takeaway</a:t>
            </a:r>
            <a:endParaRPr>
              <a:latin typeface="Catamaran SemiBold"/>
              <a:ea typeface="Catamaran SemiBold"/>
              <a:cs typeface="Catamaran SemiBold"/>
              <a:sym typeface="Catamaran SemiBold"/>
            </a:endParaRPr>
          </a:p>
        </p:txBody>
      </p:sp>
      <p:pic>
        <p:nvPicPr>
          <p:cNvPr id="262" name="Google Shape;262;p32"/>
          <p:cNvPicPr preferRelativeResize="0"/>
          <p:nvPr/>
        </p:nvPicPr>
        <p:blipFill>
          <a:blip r:embed="rId3">
            <a:alphaModFix/>
          </a:blip>
          <a:stretch>
            <a:fillRect/>
          </a:stretch>
        </p:blipFill>
        <p:spPr>
          <a:xfrm>
            <a:off x="3226252" y="1435275"/>
            <a:ext cx="5739495" cy="5016325"/>
          </a:xfrm>
          <a:prstGeom prst="rect">
            <a:avLst/>
          </a:prstGeom>
          <a:noFill/>
          <a:ln>
            <a:noFill/>
          </a:ln>
        </p:spPr>
      </p:pic>
      <p:sp>
        <p:nvSpPr>
          <p:cNvPr id="263" name="Google Shape;263;p32"/>
          <p:cNvSpPr txBox="1"/>
          <p:nvPr/>
        </p:nvSpPr>
        <p:spPr>
          <a:xfrm>
            <a:off x="3448938" y="6451600"/>
            <a:ext cx="5294100" cy="4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atamaran"/>
                <a:ea typeface="Catamaran"/>
                <a:cs typeface="Catamaran"/>
                <a:sym typeface="Catamaran"/>
              </a:rPr>
              <a:t>Fig courtesy: </a:t>
            </a:r>
            <a:r>
              <a:rPr lang="en-US" u="sng">
                <a:solidFill>
                  <a:schemeClr val="hlink"/>
                </a:solidFill>
                <a:latin typeface="Catamaran"/>
                <a:ea typeface="Catamaran"/>
                <a:cs typeface="Catamaran"/>
                <a:sym typeface="Catamaran"/>
                <a:hlinkClick r:id="rId4"/>
              </a:rPr>
              <a:t>https://imgflip.com/</a:t>
            </a:r>
            <a:endParaRPr>
              <a:latin typeface="Catamaran"/>
              <a:ea typeface="Catamaran"/>
              <a:cs typeface="Catamaran"/>
              <a:sym typeface="Catamaran"/>
            </a:endParaRPr>
          </a:p>
          <a:p>
            <a:pPr marL="0" lvl="0" indent="0" algn="ctr" rtl="0">
              <a:spcBef>
                <a:spcPts val="0"/>
              </a:spcBef>
              <a:spcAft>
                <a:spcPts val="0"/>
              </a:spcAft>
              <a:buNone/>
            </a:pPr>
            <a:endParaRPr>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Why call it the “Opium War”</a:t>
            </a:r>
            <a:endParaRPr>
              <a:latin typeface="Catamaran SemiBold"/>
              <a:ea typeface="Catamaran SemiBold"/>
              <a:cs typeface="Catamaran SemiBold"/>
              <a:sym typeface="Catamaran SemiBold"/>
            </a:endParaRPr>
          </a:p>
        </p:txBody>
      </p:sp>
      <p:sp>
        <p:nvSpPr>
          <p:cNvPr id="146" name="Google Shape;14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It was definitely a ‘war’: </a:t>
            </a:r>
            <a:r>
              <a:rPr lang="en-US" sz="2550" i="1">
                <a:latin typeface="Catamaran"/>
                <a:ea typeface="Catamaran"/>
                <a:cs typeface="Catamaran"/>
                <a:sym typeface="Catamaran"/>
              </a:rPr>
              <a:t>“ships and regiments went out to China, swept bays and rivers, occupied towns… and desisted from these enterprises only when the Chinese government agreed to negotiate a settlement of certain matters at issue.”</a:t>
            </a:r>
            <a:r>
              <a:rPr lang="en-US" sz="2550">
                <a:latin typeface="Catamaran"/>
                <a:ea typeface="Catamaran"/>
                <a:cs typeface="Catamaran"/>
                <a:sym typeface="Catamaran"/>
              </a:rPr>
              <a:t> (Fay, Pg. 18)</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We saw military action and the invasion of one country by another. </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a:latin typeface="Catamaran"/>
                <a:ea typeface="Catamaran"/>
                <a:cs typeface="Catamaran"/>
                <a:sym typeface="Catamaran"/>
              </a:rPr>
              <a:t>However, the so-called root cause for the war was not mentioned in the Nanking treaty: the reimbursement for the opium burnt was there, but not the prohibition or the control of trade. </a:t>
            </a:r>
            <a:endParaRPr sz="2550" i="1">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200" y="26197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Takeaways - Different Views on Opium</a:t>
            </a:r>
            <a:endParaRPr>
              <a:latin typeface="Catamaran SemiBold"/>
              <a:ea typeface="Catamaran SemiBold"/>
              <a:cs typeface="Catamaran SemiBold"/>
              <a:sym typeface="Catamaran SemiBold"/>
            </a:endParaRPr>
          </a:p>
        </p:txBody>
      </p:sp>
      <p:sp>
        <p:nvSpPr>
          <p:cNvPr id="270" name="Google Shape;270;p33"/>
          <p:cNvSpPr txBox="1">
            <a:spLocks noGrp="1"/>
          </p:cNvSpPr>
          <p:nvPr>
            <p:ph type="body" idx="1"/>
          </p:nvPr>
        </p:nvSpPr>
        <p:spPr>
          <a:xfrm>
            <a:off x="838200" y="1387325"/>
            <a:ext cx="10515600" cy="4914900"/>
          </a:xfrm>
          <a:prstGeom prst="rect">
            <a:avLst/>
          </a:prstGeom>
        </p:spPr>
        <p:txBody>
          <a:bodyPr spcFirstLastPara="1" wrap="square" lIns="91425" tIns="45700" rIns="91425" bIns="45700" anchor="t" anchorCtr="0">
            <a:noAutofit/>
          </a:bodyPr>
          <a:lstStyle/>
          <a:p>
            <a:pPr marL="457200" lvl="0" indent="-390525" algn="just" rtl="0">
              <a:lnSpc>
                <a:spcPct val="115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Opium was treated as a disease and an evil.</a:t>
            </a:r>
            <a:endParaRPr sz="2550">
              <a:latin typeface="Catamaran"/>
              <a:ea typeface="Catamaran"/>
              <a:cs typeface="Catamaran"/>
              <a:sym typeface="Catamaran"/>
            </a:endParaRPr>
          </a:p>
          <a:p>
            <a:pPr marL="91440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the wide-spreading and baneful influence of opium, when regarded simply as injurious to property, is of inferior importance; but when regarded as hurtful to the people, it demands most anxious consideration: for in the people lies the very foundation of the empire.</a:t>
            </a:r>
            <a:r>
              <a:rPr lang="en-US" sz="2550">
                <a:latin typeface="Catamaran"/>
                <a:ea typeface="Catamaran"/>
                <a:cs typeface="Catamaran"/>
                <a:sym typeface="Catamaran"/>
              </a:rPr>
              <a:t>” (“The First Clash with the West”, pg. 117)</a:t>
            </a:r>
            <a:endParaRPr sz="2550">
              <a:latin typeface="Catamaran"/>
              <a:ea typeface="Catamaran"/>
              <a:cs typeface="Catamaran"/>
              <a:sym typeface="Catamaran"/>
            </a:endParaRPr>
          </a:p>
          <a:p>
            <a:pPr marL="457200" lvl="0"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The view above was contrasted by Frank Dikötter, i.e. self-control.</a:t>
            </a:r>
            <a:endParaRPr sz="2550">
              <a:latin typeface="Catamaran"/>
              <a:ea typeface="Catamaran"/>
              <a:cs typeface="Catamaran"/>
              <a:sym typeface="Catamaran"/>
            </a:endParaRPr>
          </a:p>
          <a:p>
            <a:pPr marL="91440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Opium smokers, in short, could moderate their use for personal and social reasons and even cease taking it altogether without help.</a:t>
            </a:r>
            <a:r>
              <a:rPr lang="en-US" sz="2550">
                <a:latin typeface="Catamaran"/>
                <a:ea typeface="Catamaran"/>
                <a:cs typeface="Catamaran"/>
                <a:sym typeface="Catamaran"/>
              </a:rPr>
              <a:t>” (Dikötter, pg. 4)</a:t>
            </a:r>
            <a:endParaRPr sz="2550">
              <a:latin typeface="Catamaran"/>
              <a:ea typeface="Catamaran"/>
              <a:cs typeface="Catamaran"/>
              <a:sym typeface="Catamar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title"/>
          </p:nvPr>
        </p:nvSpPr>
        <p:spPr>
          <a:xfrm>
            <a:off x="838200" y="24910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Takeaways</a:t>
            </a:r>
            <a:endParaRPr>
              <a:latin typeface="Catamaran SemiBold"/>
              <a:ea typeface="Catamaran SemiBold"/>
              <a:cs typeface="Catamaran SemiBold"/>
              <a:sym typeface="Catamaran SemiBold"/>
            </a:endParaRPr>
          </a:p>
        </p:txBody>
      </p:sp>
      <p:sp>
        <p:nvSpPr>
          <p:cNvPr id="277" name="Google Shape;277;p34"/>
          <p:cNvSpPr txBox="1">
            <a:spLocks noGrp="1"/>
          </p:cNvSpPr>
          <p:nvPr>
            <p:ph type="body" idx="1"/>
          </p:nvPr>
        </p:nvSpPr>
        <p:spPr>
          <a:xfrm>
            <a:off x="419100" y="1194525"/>
            <a:ext cx="11353800" cy="5573700"/>
          </a:xfrm>
          <a:prstGeom prst="rect">
            <a:avLst/>
          </a:prstGeom>
        </p:spPr>
        <p:txBody>
          <a:bodyPr spcFirstLastPara="1" wrap="square" lIns="91425" tIns="45700" rIns="91425" bIns="45700" anchor="t" anchorCtr="0">
            <a:noAutofit/>
          </a:bodyPr>
          <a:lstStyle/>
          <a:p>
            <a:pPr marL="457200" marR="0" lvl="0" indent="-390525" algn="just" rtl="0">
              <a:lnSpc>
                <a:spcPct val="115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Harsh laws on Opium usage and selling amongst the own populace.</a:t>
            </a:r>
            <a:endParaRPr sz="2550">
              <a:latin typeface="Catamaran"/>
              <a:ea typeface="Catamaran"/>
              <a:cs typeface="Catamaran"/>
              <a:sym typeface="Catamaran"/>
            </a:endParaRPr>
          </a:p>
          <a:p>
            <a:pPr marL="914400" marR="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Whoever shall hereafter open a “furnace”, and connive with and secretly buy opium of the outside barbarians, storing it up for sale, if he be the principal, be decapitated immediately on conviction.</a:t>
            </a:r>
            <a:r>
              <a:rPr lang="en-US" sz="2550">
                <a:latin typeface="Catamaran"/>
                <a:ea typeface="Catamaran"/>
                <a:cs typeface="Catamaran"/>
                <a:sym typeface="Catamaran"/>
              </a:rPr>
              <a:t>” (“The First Clash with the West”, p. 120)</a:t>
            </a:r>
            <a:endParaRPr sz="2550">
              <a:latin typeface="Catamaran"/>
              <a:ea typeface="Catamaran"/>
              <a:cs typeface="Catamaran"/>
              <a:sym typeface="Catamaran"/>
            </a:endParaRPr>
          </a:p>
          <a:p>
            <a:pPr marL="914400" marR="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Additionally not allowed to grow opium on own land.</a:t>
            </a:r>
            <a:endParaRPr sz="2550">
              <a:latin typeface="Catamaran"/>
              <a:ea typeface="Catamaran"/>
              <a:cs typeface="Catamaran"/>
              <a:sym typeface="Catamaran"/>
            </a:endParaRPr>
          </a:p>
          <a:p>
            <a:pPr marL="1371600" marR="0" lvl="2" indent="-390525" algn="just" rtl="0">
              <a:lnSpc>
                <a:spcPct val="115000"/>
              </a:lnSpc>
              <a:spcBef>
                <a:spcPts val="0"/>
              </a:spcBef>
              <a:spcAft>
                <a:spcPts val="0"/>
              </a:spcAft>
              <a:buSzPts val="2550"/>
              <a:buFont typeface="Catamaran"/>
              <a:buChar char="●"/>
            </a:pPr>
            <a:r>
              <a:rPr lang="en-US" sz="2550">
                <a:latin typeface="Catamaran"/>
                <a:ea typeface="Catamaran"/>
                <a:cs typeface="Catamaran"/>
                <a:sym typeface="Catamaran"/>
              </a:rPr>
              <a:t>Not only was it a matter of drug trade, but also a matter of opium being a social illness.</a:t>
            </a:r>
            <a:endParaRPr sz="2550">
              <a:latin typeface="Catamaran"/>
              <a:ea typeface="Catamaran"/>
              <a:cs typeface="Catamaran"/>
              <a:sym typeface="Catamaran"/>
            </a:endParaRPr>
          </a:p>
          <a:p>
            <a:pPr marL="457200" marR="0" lvl="0"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Lack of cooperation by the British.</a:t>
            </a:r>
            <a:endParaRPr sz="2550">
              <a:latin typeface="Catamaran"/>
              <a:ea typeface="Catamaran"/>
              <a:cs typeface="Catamaran"/>
              <a:sym typeface="Catamaran"/>
            </a:endParaRPr>
          </a:p>
          <a:p>
            <a:pPr marL="914400" marR="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 failure to extract a permanent guarantee of no further involvement in the trade, ... a bellicose last-minute embargo on all British trade and provisioning.</a:t>
            </a:r>
            <a:r>
              <a:rPr lang="en-US" sz="2550">
                <a:latin typeface="Catamaran"/>
                <a:ea typeface="Catamaran"/>
                <a:cs typeface="Catamaran"/>
                <a:sym typeface="Catamaran"/>
              </a:rPr>
              <a:t>” (Polachek, 1991, p. 151)</a:t>
            </a:r>
            <a:endParaRPr sz="2550">
              <a:latin typeface="Catamaran"/>
              <a:ea typeface="Catamaran"/>
              <a:cs typeface="Catamaran"/>
              <a:sym typeface="Catamar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Takeaways</a:t>
            </a:r>
            <a:endParaRPr>
              <a:latin typeface="Catamaran SemiBold"/>
              <a:ea typeface="Catamaran SemiBold"/>
              <a:cs typeface="Catamaran SemiBold"/>
              <a:sym typeface="Catamaran SemiBold"/>
            </a:endParaRPr>
          </a:p>
        </p:txBody>
      </p:sp>
      <p:sp>
        <p:nvSpPr>
          <p:cNvPr id="284" name="Google Shape;284;p35"/>
          <p:cNvSpPr txBox="1">
            <a:spLocks noGrp="1"/>
          </p:cNvSpPr>
          <p:nvPr>
            <p:ph type="body" idx="1"/>
          </p:nvPr>
        </p:nvSpPr>
        <p:spPr>
          <a:xfrm>
            <a:off x="260250" y="1249500"/>
            <a:ext cx="11671500" cy="5818800"/>
          </a:xfrm>
          <a:prstGeom prst="rect">
            <a:avLst/>
          </a:prstGeom>
        </p:spPr>
        <p:txBody>
          <a:bodyPr spcFirstLastPara="1" wrap="square" lIns="91425" tIns="45700" rIns="91425" bIns="45700" anchor="t" anchorCtr="0">
            <a:noAutofit/>
          </a:bodyPr>
          <a:lstStyle/>
          <a:p>
            <a:pPr marL="457200" marR="0" lvl="0" indent="-390525" algn="just" rtl="0">
              <a:lnSpc>
                <a:spcPct val="115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Palmerston generally being intolerable towards the Chinese.</a:t>
            </a:r>
            <a:endParaRPr sz="2550">
              <a:latin typeface="Catamaran"/>
              <a:ea typeface="Catamaran"/>
              <a:cs typeface="Catamaran"/>
              <a:sym typeface="Catamaran"/>
            </a:endParaRPr>
          </a:p>
          <a:p>
            <a:pPr marL="914400" marR="0" lvl="1" indent="-368300" algn="just" rtl="0">
              <a:lnSpc>
                <a:spcPct val="115000"/>
              </a:lnSpc>
              <a:spcBef>
                <a:spcPts val="0"/>
              </a:spcBef>
              <a:spcAft>
                <a:spcPts val="0"/>
              </a:spcAft>
              <a:buClr>
                <a:schemeClr val="lt1"/>
              </a:buClr>
              <a:buSzPts val="2200"/>
              <a:buFont typeface="Catamaran"/>
              <a:buChar char="◆"/>
            </a:pPr>
            <a:r>
              <a:rPr lang="en-US" sz="2200">
                <a:latin typeface="Catamaran"/>
                <a:ea typeface="Catamaran"/>
                <a:cs typeface="Catamaran"/>
                <a:sym typeface="Catamaran"/>
              </a:rPr>
              <a:t>They acted out in violence, but at the same time, they cannot punished with violence.</a:t>
            </a:r>
            <a:endParaRPr sz="2200">
              <a:latin typeface="Catamaran"/>
              <a:ea typeface="Catamaran"/>
              <a:cs typeface="Catamaran"/>
              <a:sym typeface="Catamaran"/>
            </a:endParaRPr>
          </a:p>
          <a:p>
            <a:pPr marL="1371600" marR="0" lvl="2" indent="-368300" algn="just" rtl="0">
              <a:lnSpc>
                <a:spcPct val="115000"/>
              </a:lnSpc>
              <a:spcBef>
                <a:spcPts val="0"/>
              </a:spcBef>
              <a:spcAft>
                <a:spcPts val="0"/>
              </a:spcAft>
              <a:buClr>
                <a:schemeClr val="lt1"/>
              </a:buClr>
              <a:buSzPts val="2200"/>
              <a:buFont typeface="Catamaran"/>
              <a:buChar char="●"/>
            </a:pPr>
            <a:r>
              <a:rPr lang="en-US" sz="2200">
                <a:latin typeface="Catamaran"/>
                <a:ea typeface="Catamaran"/>
                <a:cs typeface="Catamaran"/>
                <a:sym typeface="Catamaran"/>
              </a:rPr>
              <a:t>“</a:t>
            </a:r>
            <a:r>
              <a:rPr lang="en-US" sz="2200" i="1">
                <a:latin typeface="Catamaran"/>
                <a:ea typeface="Catamaran"/>
                <a:cs typeface="Catamaran"/>
                <a:sym typeface="Catamaran"/>
              </a:rPr>
              <a:t>... certain officers, acting under the Authority of The Emperor of China, have committed violent outrages against the British Residents at Canton, who were living peaceably in that City... Her Majesty cannot permit that Her Subjects residing abroad should be treated with violence.</a:t>
            </a:r>
            <a:r>
              <a:rPr lang="en-US" sz="2200">
                <a:latin typeface="Catamaran"/>
                <a:ea typeface="Catamaran"/>
                <a:cs typeface="Catamaran"/>
                <a:sym typeface="Catamaran"/>
              </a:rPr>
              <a:t>” (“The First Clash with the West”, p. 124)</a:t>
            </a:r>
            <a:endParaRPr sz="2200">
              <a:latin typeface="Catamaran"/>
              <a:ea typeface="Catamaran"/>
              <a:cs typeface="Catamaran"/>
              <a:sym typeface="Catamaran"/>
            </a:endParaRPr>
          </a:p>
          <a:p>
            <a:pPr marL="914400" marR="0" lvl="1" indent="-390525" algn="just" rtl="0">
              <a:lnSpc>
                <a:spcPct val="115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Blockade of Chinese ports, as well as going up a short distance to threaten the Imperial Cabinet. Due to this expedition, the British Government expected them to pay for the cost of the expedition itself.</a:t>
            </a:r>
            <a:endParaRPr sz="2550">
              <a:latin typeface="Catamaran"/>
              <a:ea typeface="Catamaran"/>
              <a:cs typeface="Catamaran"/>
              <a:sym typeface="Catamaran"/>
            </a:endParaRPr>
          </a:p>
          <a:p>
            <a:pPr marL="1371600" marR="0" lvl="2" indent="-368300" algn="just" rtl="0">
              <a:lnSpc>
                <a:spcPct val="115000"/>
              </a:lnSpc>
              <a:spcBef>
                <a:spcPts val="0"/>
              </a:spcBef>
              <a:spcAft>
                <a:spcPts val="0"/>
              </a:spcAft>
              <a:buClr>
                <a:schemeClr val="lt1"/>
              </a:buClr>
              <a:buSzPts val="2200"/>
              <a:buFont typeface="Catamaran"/>
              <a:buChar char="●"/>
            </a:pPr>
            <a:r>
              <a:rPr lang="en-US" sz="2200">
                <a:latin typeface="Catamaran"/>
                <a:ea typeface="Catamaran"/>
                <a:cs typeface="Catamaran"/>
                <a:sym typeface="Catamaran"/>
              </a:rPr>
              <a:t>“... </a:t>
            </a:r>
            <a:r>
              <a:rPr lang="en-US" sz="2200" i="1">
                <a:latin typeface="Catamaran"/>
                <a:ea typeface="Catamaran"/>
                <a:cs typeface="Catamaran"/>
                <a:sym typeface="Catamaran"/>
              </a:rPr>
              <a:t>the necessity for sending this Expedition to the Coast of China having been occasioned by the violent and unjustifiable acts of the Chinese Authorities, the British Government expects and demands, that the expenses incurred thereby shall be repaid to Great Britain by the Government of China</a:t>
            </a:r>
            <a:r>
              <a:rPr lang="en-US" sz="2200">
                <a:latin typeface="Catamaran"/>
                <a:ea typeface="Catamaran"/>
                <a:cs typeface="Catamaran"/>
                <a:sym typeface="Catamaran"/>
              </a:rPr>
              <a:t>.” (“The First Clash with the West”, p. 126)</a:t>
            </a:r>
            <a:endParaRPr sz="2200">
              <a:latin typeface="Catamaran"/>
              <a:ea typeface="Catamaran"/>
              <a:cs typeface="Catamaran"/>
              <a:sym typeface="Catamaran"/>
            </a:endParaRPr>
          </a:p>
          <a:p>
            <a:pPr marL="0" marR="0" lvl="0" indent="0" algn="just" rtl="0">
              <a:lnSpc>
                <a:spcPct val="115000"/>
              </a:lnSpc>
              <a:spcBef>
                <a:spcPts val="1000"/>
              </a:spcBef>
              <a:spcAft>
                <a:spcPts val="0"/>
              </a:spcAft>
              <a:buNone/>
            </a:pPr>
            <a:endParaRPr sz="2550">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References</a:t>
            </a:r>
            <a:endParaRPr>
              <a:latin typeface="Catamaran SemiBold"/>
              <a:ea typeface="Catamaran SemiBold"/>
              <a:cs typeface="Catamaran SemiBold"/>
              <a:sym typeface="Catamaran SemiBold"/>
            </a:endParaRPr>
          </a:p>
        </p:txBody>
      </p:sp>
      <p:sp>
        <p:nvSpPr>
          <p:cNvPr id="290" name="Google Shape;290;p36"/>
          <p:cNvSpPr txBox="1">
            <a:spLocks noGrp="1"/>
          </p:cNvSpPr>
          <p:nvPr>
            <p:ph type="body" idx="1"/>
          </p:nvPr>
        </p:nvSpPr>
        <p:spPr>
          <a:xfrm>
            <a:off x="711300" y="1690825"/>
            <a:ext cx="10769400" cy="47784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AutoNum type="arabicPeriod"/>
            </a:pPr>
            <a:r>
              <a:rPr lang="en-US" sz="2550">
                <a:latin typeface="Catamaran"/>
                <a:ea typeface="Catamaran"/>
                <a:cs typeface="Catamaran"/>
                <a:sym typeface="Catamaran"/>
              </a:rPr>
              <a:t> Fay, P. W. (1977). Was the Opium War of 1840-42 a Just War. In </a:t>
            </a:r>
            <a:r>
              <a:rPr lang="en-US" sz="2550" i="1">
                <a:latin typeface="Catamaran"/>
                <a:ea typeface="Catamaran"/>
                <a:cs typeface="Catamaran"/>
                <a:sym typeface="Catamaran"/>
              </a:rPr>
              <a:t>Late Imperial China</a:t>
            </a:r>
            <a:r>
              <a:rPr lang="en-US" sz="2550">
                <a:latin typeface="Catamaran"/>
                <a:ea typeface="Catamaran"/>
                <a:cs typeface="Catamaran"/>
                <a:sym typeface="Catamaran"/>
              </a:rPr>
              <a:t>, pp 17-31.</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AutoNum type="arabicPeriod"/>
            </a:pPr>
            <a:r>
              <a:rPr lang="en-US" sz="2550">
                <a:latin typeface="Catamaran"/>
                <a:ea typeface="Catamaran"/>
                <a:cs typeface="Catamaran"/>
                <a:sym typeface="Catamaran"/>
              </a:rPr>
              <a:t> Blue, G. (2000). Opium for China: The British Connection. In </a:t>
            </a:r>
            <a:r>
              <a:rPr lang="en-US" sz="2550" i="1">
                <a:latin typeface="Catamaran"/>
                <a:ea typeface="Catamaran"/>
                <a:cs typeface="Catamaran"/>
                <a:sym typeface="Catamaran"/>
              </a:rPr>
              <a:t>Opium Regimes: China, Britain, and Japan, 1839-1952. </a:t>
            </a:r>
            <a:r>
              <a:rPr lang="en-US" sz="2550">
                <a:latin typeface="Catamaran"/>
                <a:ea typeface="Catamaran"/>
                <a:cs typeface="Catamaran"/>
                <a:sym typeface="Catamaran"/>
              </a:rPr>
              <a:t>Berkeley: University of California Press pp. 31-54.</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AutoNum type="arabicPeriod"/>
            </a:pPr>
            <a:r>
              <a:rPr lang="en-US" sz="2550">
                <a:latin typeface="Catamaran"/>
                <a:ea typeface="Catamaran"/>
                <a:cs typeface="Catamaran"/>
                <a:sym typeface="Catamaran"/>
              </a:rPr>
              <a:t> The First Clash with the West. Cheng P., &amp; Lestz M. (Eds). In </a:t>
            </a:r>
            <a:r>
              <a:rPr lang="en-US" sz="2550" i="1">
                <a:latin typeface="Catamaran"/>
                <a:ea typeface="Catamaran"/>
                <a:cs typeface="Catamaran"/>
                <a:sym typeface="Catamaran"/>
              </a:rPr>
              <a:t>The Search for Modern China: A Documentary Collection,</a:t>
            </a:r>
            <a:r>
              <a:rPr lang="en-US" sz="2550">
                <a:latin typeface="Catamaran"/>
                <a:ea typeface="Catamaran"/>
                <a:cs typeface="Catamaran"/>
                <a:sym typeface="Catamaran"/>
              </a:rPr>
              <a:t> pp. 110-119.</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AutoNum type="arabicPeriod"/>
            </a:pPr>
            <a:r>
              <a:rPr lang="en-US" sz="2550">
                <a:latin typeface="Catamaran"/>
                <a:ea typeface="Catamaran"/>
                <a:cs typeface="Catamaran"/>
                <a:sym typeface="Catamaran"/>
              </a:rPr>
              <a:t> Dikötter, F. (2003). ‘Patient Zero’: China and the Myth of the ‘Opium Plague’. In </a:t>
            </a:r>
            <a:r>
              <a:rPr lang="en-US" sz="2550" i="1">
                <a:latin typeface="Catamaran"/>
                <a:ea typeface="Catamaran"/>
                <a:cs typeface="Catamaran"/>
                <a:sym typeface="Catamaran"/>
              </a:rPr>
              <a:t>Inaugural Lecture Series: School of Oriental and African Studies</a:t>
            </a:r>
            <a:r>
              <a:rPr lang="en-US" sz="2550">
                <a:latin typeface="Catamaran"/>
                <a:ea typeface="Catamaran"/>
                <a:cs typeface="Catamaran"/>
                <a:sym typeface="Catamaran"/>
              </a:rPr>
              <a:t>.</a:t>
            </a:r>
            <a:r>
              <a:rPr lang="en-US" sz="2550" i="1">
                <a:latin typeface="Catamaran"/>
                <a:ea typeface="Catamaran"/>
                <a:cs typeface="Catamaran"/>
                <a:sym typeface="Catamaran"/>
              </a:rPr>
              <a:t> </a:t>
            </a:r>
            <a:r>
              <a:rPr lang="en-US" sz="2550">
                <a:latin typeface="Catamaran"/>
                <a:ea typeface="Catamaran"/>
                <a:cs typeface="Catamaran"/>
                <a:sym typeface="Catamaran"/>
              </a:rPr>
              <a:t>London (22 pp.)</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AutoNum type="arabicPeriod"/>
            </a:pPr>
            <a:r>
              <a:rPr lang="en-US" sz="2550">
                <a:latin typeface="Catamaran"/>
                <a:ea typeface="Catamaran"/>
                <a:cs typeface="Catamaran"/>
                <a:sym typeface="Catamaran"/>
              </a:rPr>
              <a:t> Polachek, J. (1991). In </a:t>
            </a:r>
            <a:r>
              <a:rPr lang="en-US" sz="2550" i="1">
                <a:latin typeface="Catamaran"/>
                <a:ea typeface="Catamaran"/>
                <a:cs typeface="Catamaran"/>
                <a:sym typeface="Catamaran"/>
              </a:rPr>
              <a:t>The Inner Opium War</a:t>
            </a:r>
            <a:r>
              <a:rPr lang="en-US" sz="2550">
                <a:latin typeface="Catamaran"/>
                <a:ea typeface="Catamaran"/>
                <a:cs typeface="Catamaran"/>
                <a:sym typeface="Catamaran"/>
              </a:rPr>
              <a:t>. Harvard, pp. 1-16; 137-203; 273-287.</a:t>
            </a:r>
            <a:endParaRPr sz="2550">
              <a:latin typeface="Catamaran"/>
              <a:ea typeface="Catamaran"/>
              <a:cs typeface="Catamaran"/>
              <a:sym typeface="Catamaran"/>
            </a:endParaRPr>
          </a:p>
          <a:p>
            <a:pPr marL="228600" lvl="0" indent="0" algn="just" rtl="0">
              <a:lnSpc>
                <a:spcPct val="90000"/>
              </a:lnSpc>
              <a:spcBef>
                <a:spcPts val="1000"/>
              </a:spcBef>
              <a:spcAft>
                <a:spcPts val="0"/>
              </a:spcAft>
              <a:buNone/>
            </a:pPr>
            <a:endParaRPr sz="2550">
              <a:latin typeface="Catamaran"/>
              <a:ea typeface="Catamaran"/>
              <a:cs typeface="Catamaran"/>
              <a:sym typeface="Catamar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The war was </a:t>
            </a:r>
            <a:r>
              <a:rPr lang="en-US" i="1">
                <a:latin typeface="Catamaran SemiBold"/>
                <a:ea typeface="Catamaran SemiBold"/>
                <a:cs typeface="Catamaran SemiBold"/>
                <a:sym typeface="Catamaran SemiBold"/>
              </a:rPr>
              <a:t>not </a:t>
            </a:r>
            <a:r>
              <a:rPr lang="en-US">
                <a:latin typeface="Catamaran SemiBold"/>
                <a:ea typeface="Catamaran SemiBold"/>
                <a:cs typeface="Catamaran SemiBold"/>
                <a:sym typeface="Catamaran SemiBold"/>
              </a:rPr>
              <a:t>fought over Opium?</a:t>
            </a:r>
            <a:endParaRPr>
              <a:latin typeface="Catamaran SemiBold"/>
              <a:ea typeface="Catamaran SemiBold"/>
              <a:cs typeface="Catamaran SemiBold"/>
              <a:sym typeface="Catamaran SemiBold"/>
            </a:endParaRPr>
          </a:p>
        </p:txBody>
      </p:sp>
      <p:sp>
        <p:nvSpPr>
          <p:cNvPr id="152" name="Google Shape;15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i="1">
                <a:latin typeface="Catamaran"/>
                <a:ea typeface="Catamaran"/>
                <a:cs typeface="Catamaran"/>
                <a:sym typeface="Catamaran"/>
              </a:rPr>
              <a:t>“As England went to war over the opium traffic, the opium traffic has to be in the treaty, and as it is not, something is funny.” </a:t>
            </a:r>
            <a:r>
              <a:rPr lang="en-US" sz="2550">
                <a:latin typeface="Catamaran"/>
                <a:ea typeface="Catamaran"/>
                <a:cs typeface="Catamaran"/>
                <a:sym typeface="Catamaran"/>
              </a:rPr>
              <a:t>(Fay, p. 19)</a:t>
            </a:r>
            <a:endParaRPr sz="2550" i="1">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To save face? </a:t>
            </a:r>
            <a:r>
              <a:rPr lang="en-US" sz="2550" i="1">
                <a:latin typeface="Catamaran"/>
                <a:ea typeface="Catamaran"/>
                <a:cs typeface="Catamaran"/>
                <a:sym typeface="Catamaran"/>
              </a:rPr>
              <a:t>“Nothing fundamental had changed in the way the western barbarians were going to be managed.” </a:t>
            </a:r>
            <a:r>
              <a:rPr lang="en-US" sz="2550">
                <a:latin typeface="Catamaran"/>
                <a:ea typeface="Catamaran"/>
                <a:cs typeface="Catamaran"/>
                <a:sym typeface="Catamaran"/>
              </a:rPr>
              <a:t>(Fay, p. 20)</a:t>
            </a:r>
            <a:endParaRPr sz="2550" i="1">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The Victors had obtained what they were planning to obtain: “</a:t>
            </a:r>
            <a:r>
              <a:rPr lang="en-US" sz="2550" i="1">
                <a:latin typeface="Catamaran"/>
                <a:ea typeface="Catamaran"/>
                <a:cs typeface="Catamaran"/>
                <a:sym typeface="Catamaran"/>
              </a:rPr>
              <a:t>Article 4 stipulates that six million dollars in silver is to be paid over as compensation for the twenty thousand chests extorted.” </a:t>
            </a:r>
            <a:r>
              <a:rPr lang="en-US" sz="2550">
                <a:latin typeface="Catamaran"/>
                <a:ea typeface="Catamaran"/>
                <a:cs typeface="Catamaran"/>
                <a:sym typeface="Catamaran"/>
              </a:rPr>
              <a:t>(Fay, p.20)</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a:latin typeface="Catamaran"/>
                <a:ea typeface="Catamaran"/>
                <a:cs typeface="Catamaran"/>
                <a:sym typeface="Catamaran"/>
              </a:rPr>
              <a:t>So Opium was only mentioned indirectly with regards to the reimbursement!</a:t>
            </a:r>
            <a:endParaRPr sz="2550">
              <a:latin typeface="Catamaran"/>
              <a:ea typeface="Catamaran"/>
              <a:cs typeface="Catamaran"/>
              <a:sym typeface="Catamar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Catamaran SemiBold"/>
                <a:ea typeface="Catamaran SemiBold"/>
                <a:cs typeface="Catamaran SemiBold"/>
                <a:sym typeface="Catamaran SemiBold"/>
              </a:rPr>
              <a:t>Why did England go to War?</a:t>
            </a:r>
            <a:endParaRPr>
              <a:latin typeface="Catamaran SemiBold"/>
              <a:ea typeface="Catamaran SemiBold"/>
              <a:cs typeface="Catamaran SemiBold"/>
              <a:sym typeface="Catamaran SemiBold"/>
            </a:endParaRPr>
          </a:p>
        </p:txBody>
      </p:sp>
      <p:sp>
        <p:nvSpPr>
          <p:cNvPr id="159" name="Google Shape;159;p17"/>
          <p:cNvSpPr txBox="1">
            <a:spLocks noGrp="1"/>
          </p:cNvSpPr>
          <p:nvPr>
            <p:ph type="body" idx="1"/>
          </p:nvPr>
        </p:nvSpPr>
        <p:spPr>
          <a:xfrm>
            <a:off x="838200" y="1580700"/>
            <a:ext cx="10515600" cy="4943700"/>
          </a:xfrm>
          <a:prstGeom prst="rect">
            <a:avLst/>
          </a:prstGeom>
        </p:spPr>
        <p:txBody>
          <a:bodyPr spcFirstLastPara="1" wrap="square" lIns="91425" tIns="45700" rIns="91425" bIns="45700" anchor="t" anchorCtr="0">
            <a:noAutofit/>
          </a:bodyPr>
          <a:lstStyle/>
          <a:p>
            <a:pPr marL="457200" lvl="0" indent="-390525" algn="just" rtl="0">
              <a:spcBef>
                <a:spcPts val="100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If we operate on the reasonable supposition that the victors were obtaining what they went to war to obtain, and if we notice that what the treaty gave them was not a legalized opium traffic but a sum of money for a certain number of chests, then perhaps we have to think more carefully about what we mean when we say that opium precipitated the war.”</a:t>
            </a:r>
            <a:r>
              <a:rPr lang="en-US" sz="2550">
                <a:latin typeface="Catamaran"/>
                <a:ea typeface="Catamaran"/>
                <a:cs typeface="Catamaran"/>
                <a:sym typeface="Catamaran"/>
              </a:rPr>
              <a:t> (Fay, p. 20)</a:t>
            </a:r>
            <a:endParaRPr sz="2550">
              <a:latin typeface="Catamaran"/>
              <a:ea typeface="Catamaran"/>
              <a:cs typeface="Catamaran"/>
              <a:sym typeface="Catamaran"/>
            </a:endParaRPr>
          </a:p>
          <a:p>
            <a:pPr marL="457200" lvl="0" indent="-390525" algn="just" rtl="0">
              <a:spcBef>
                <a:spcPts val="0"/>
              </a:spcBef>
              <a:spcAft>
                <a:spcPts val="0"/>
              </a:spcAft>
              <a:buClr>
                <a:schemeClr val="lt1"/>
              </a:buClr>
              <a:buSzPts val="2550"/>
              <a:buFont typeface="Catamaran"/>
              <a:buChar char="●"/>
            </a:pPr>
            <a:r>
              <a:rPr lang="en-US" sz="2550">
                <a:latin typeface="Catamaran"/>
                <a:ea typeface="Catamaran"/>
                <a:cs typeface="Catamaran"/>
                <a:sym typeface="Catamaran"/>
              </a:rPr>
              <a:t>“</a:t>
            </a:r>
            <a:r>
              <a:rPr lang="en-US" sz="2550" i="1">
                <a:latin typeface="Catamaran"/>
                <a:ea typeface="Catamaran"/>
                <a:cs typeface="Catamaran"/>
                <a:sym typeface="Catamaran"/>
              </a:rPr>
              <a:t>... England had more disturbing matters on her domestic doorstep—you cannot help feeling that England knew very little and cared very little about China.” </a:t>
            </a:r>
            <a:r>
              <a:rPr lang="en-US" sz="2550">
                <a:latin typeface="Catamaran"/>
                <a:ea typeface="Catamaran"/>
                <a:cs typeface="Catamaran"/>
                <a:sym typeface="Catamaran"/>
              </a:rPr>
              <a:t>(Fay, p. 20)</a:t>
            </a:r>
            <a:endParaRPr sz="2550">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Lead up to War </a:t>
            </a:r>
            <a:endParaRPr>
              <a:latin typeface="Catamaran SemiBold"/>
              <a:ea typeface="Catamaran SemiBold"/>
              <a:cs typeface="Catamaran SemiBold"/>
              <a:sym typeface="Catamaran SemiBold"/>
            </a:endParaRPr>
          </a:p>
        </p:txBody>
      </p:sp>
      <p:sp>
        <p:nvSpPr>
          <p:cNvPr id="165" name="Google Shape;165;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1773: EIC secured a monopoly in the production and sale of opium grown in India</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Between 1710 and 1760, Britain paid 104 million taels of silver, or 26 million pounds of silver. </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EIC started to flood the market with opium, such that by 1838, 40,000 chests of opium went from India to China</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a:latin typeface="Catamaran"/>
                <a:ea typeface="Catamaran"/>
                <a:cs typeface="Catamaran"/>
                <a:sym typeface="Catamaran"/>
              </a:rPr>
              <a:t>Lin Zexu took drastic action by confiscating and burning more than 20,000 chests of opium and locked up British traders in Canton. </a:t>
            </a:r>
            <a:endParaRPr sz="2550">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Lead up to War </a:t>
            </a:r>
            <a:endParaRPr>
              <a:latin typeface="Catamaran SemiBold"/>
              <a:ea typeface="Catamaran SemiBold"/>
              <a:cs typeface="Catamaran SemiBold"/>
              <a:sym typeface="Catamaran SemiBold"/>
            </a:endParaRPr>
          </a:p>
        </p:txBody>
      </p:sp>
      <p:sp>
        <p:nvSpPr>
          <p:cNvPr id="171" name="Google Shape;171;p19"/>
          <p:cNvSpPr txBox="1">
            <a:spLocks noGrp="1"/>
          </p:cNvSpPr>
          <p:nvPr>
            <p:ph type="body" idx="1"/>
          </p:nvPr>
        </p:nvSpPr>
        <p:spPr>
          <a:xfrm>
            <a:off x="621900" y="1556700"/>
            <a:ext cx="10948200" cy="43515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The British were ambivalent about going to war on behalf of opium traders</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But chose war to “open up” a weak China and its huge market for the benefit of British interests</a:t>
            </a:r>
            <a:endParaRPr sz="2550">
              <a:latin typeface="Catamaran"/>
              <a:ea typeface="Catamaran"/>
              <a:cs typeface="Catamaran"/>
              <a:sym typeface="Catamaran"/>
            </a:endParaRPr>
          </a:p>
          <a:p>
            <a:pPr marL="0" lvl="0" indent="0" algn="just" rtl="0">
              <a:lnSpc>
                <a:spcPct val="90000"/>
              </a:lnSpc>
              <a:spcBef>
                <a:spcPts val="1000"/>
              </a:spcBef>
              <a:spcAft>
                <a:spcPts val="2100"/>
              </a:spcAft>
              <a:buNone/>
            </a:pPr>
            <a:endParaRPr sz="2550" i="1">
              <a:latin typeface="Catamaran"/>
              <a:ea typeface="Catamaran"/>
              <a:cs typeface="Catamaran"/>
              <a:sym typeface="Catamaran"/>
            </a:endParaRPr>
          </a:p>
        </p:txBody>
      </p:sp>
      <p:pic>
        <p:nvPicPr>
          <p:cNvPr id="172" name="Google Shape;172;p19"/>
          <p:cNvPicPr preferRelativeResize="0"/>
          <p:nvPr/>
        </p:nvPicPr>
        <p:blipFill>
          <a:blip r:embed="rId3">
            <a:alphaModFix/>
          </a:blip>
          <a:stretch>
            <a:fillRect/>
          </a:stretch>
        </p:blipFill>
        <p:spPr>
          <a:xfrm>
            <a:off x="2631975" y="3163300"/>
            <a:ext cx="6928050" cy="3186925"/>
          </a:xfrm>
          <a:prstGeom prst="rect">
            <a:avLst/>
          </a:prstGeom>
          <a:noFill/>
          <a:ln>
            <a:noFill/>
          </a:ln>
        </p:spPr>
      </p:pic>
      <p:sp>
        <p:nvSpPr>
          <p:cNvPr id="173" name="Google Shape;173;p19"/>
          <p:cNvSpPr txBox="1"/>
          <p:nvPr/>
        </p:nvSpPr>
        <p:spPr>
          <a:xfrm>
            <a:off x="2631979" y="6350225"/>
            <a:ext cx="6927900" cy="49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Catamaran"/>
                <a:ea typeface="Catamaran"/>
                <a:cs typeface="Catamaran"/>
                <a:sym typeface="Catamaran"/>
              </a:rPr>
              <a:t>Fig courtesy:  Buzzfeed, </a:t>
            </a:r>
            <a:r>
              <a:rPr lang="en-US" u="sng">
                <a:solidFill>
                  <a:schemeClr val="hlink"/>
                </a:solidFill>
                <a:latin typeface="Catamaran"/>
                <a:ea typeface="Catamaran"/>
                <a:cs typeface="Catamaran"/>
                <a:sym typeface="Catamaran"/>
                <a:hlinkClick r:id="rId4"/>
              </a:rPr>
              <a:t>https://ezgif.com/</a:t>
            </a:r>
            <a:endParaRPr>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Lead up to War </a:t>
            </a:r>
            <a:endParaRPr>
              <a:latin typeface="Catamaran SemiBold"/>
              <a:ea typeface="Catamaran SemiBold"/>
              <a:cs typeface="Catamaran SemiBold"/>
              <a:sym typeface="Catamaran SemiBold"/>
            </a:endParaRPr>
          </a:p>
        </p:txBody>
      </p:sp>
      <p:sp>
        <p:nvSpPr>
          <p:cNvPr id="179" name="Google Shape;179;p20"/>
          <p:cNvSpPr txBox="1">
            <a:spLocks noGrp="1"/>
          </p:cNvSpPr>
          <p:nvPr>
            <p:ph type="body" idx="1"/>
          </p:nvPr>
        </p:nvSpPr>
        <p:spPr>
          <a:xfrm>
            <a:off x="405600" y="2115450"/>
            <a:ext cx="11380800" cy="26271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Charles Elliot, Chief Superintendent of Trade and England’s official representative on the China coast received ‘instructions’ as to how relations with the Chinese were to be conducted.</a:t>
            </a:r>
            <a:endParaRPr sz="2550">
              <a:latin typeface="Catamaran"/>
              <a:ea typeface="Catamaran"/>
              <a:cs typeface="Catamaran"/>
              <a:sym typeface="Catamaran"/>
            </a:endParaRPr>
          </a:p>
          <a:p>
            <a:pPr marL="228600" lvl="0" indent="-212725" algn="just" rtl="0">
              <a:lnSpc>
                <a:spcPct val="90000"/>
              </a:lnSpc>
              <a:spcBef>
                <a:spcPts val="1000"/>
              </a:spcBef>
              <a:spcAft>
                <a:spcPts val="2100"/>
              </a:spcAft>
              <a:buClr>
                <a:schemeClr val="lt1"/>
              </a:buClr>
              <a:buSzPts val="2550"/>
              <a:buFont typeface="Catamaran"/>
              <a:buChar char="●"/>
            </a:pPr>
            <a:r>
              <a:rPr lang="en-US" sz="2550" i="1">
                <a:latin typeface="Catamaran"/>
                <a:ea typeface="Catamaran"/>
                <a:cs typeface="Catamaran"/>
                <a:sym typeface="Catamaran"/>
              </a:rPr>
              <a:t>“... no stooping, no catering to mandarin susceptibilities.” </a:t>
            </a:r>
            <a:r>
              <a:rPr lang="en-US" sz="2550">
                <a:latin typeface="Catamaran"/>
                <a:ea typeface="Catamaran"/>
                <a:cs typeface="Catamaran"/>
                <a:sym typeface="Catamaran"/>
              </a:rPr>
              <a:t>(Fay, p. 21). That’s it. He has no idea as to what to do with the opium trade!</a:t>
            </a:r>
            <a:endParaRPr sz="2550" i="1">
              <a:latin typeface="Catamaran"/>
              <a:ea typeface="Catamaran"/>
              <a:cs typeface="Catamaran"/>
              <a:sym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Was the Opium Trade vital?</a:t>
            </a:r>
            <a:endParaRPr>
              <a:latin typeface="Catamaran SemiBold"/>
              <a:ea typeface="Catamaran SemiBold"/>
              <a:cs typeface="Catamaran SemiBold"/>
              <a:sym typeface="Catamaran SemiBold"/>
            </a:endParaRPr>
          </a:p>
        </p:txBody>
      </p:sp>
      <p:sp>
        <p:nvSpPr>
          <p:cNvPr id="185" name="Google Shape;185;p21"/>
          <p:cNvSpPr txBox="1">
            <a:spLocks noGrp="1"/>
          </p:cNvSpPr>
          <p:nvPr>
            <p:ph type="body" idx="1"/>
          </p:nvPr>
        </p:nvSpPr>
        <p:spPr>
          <a:xfrm>
            <a:off x="838200" y="2105075"/>
            <a:ext cx="10515600" cy="4351200"/>
          </a:xfrm>
          <a:prstGeom prst="rect">
            <a:avLst/>
          </a:prstGeom>
          <a:noFill/>
          <a:ln>
            <a:noFill/>
          </a:ln>
        </p:spPr>
        <p:txBody>
          <a:bodyPr spcFirstLastPara="1" wrap="square" lIns="91425" tIns="45700" rIns="91425" bIns="45700" anchor="t" anchorCtr="0">
            <a:noAutofit/>
          </a:bodyPr>
          <a:lstStyle/>
          <a:p>
            <a:pPr marL="228600" lvl="0" indent="-212725" algn="just" rtl="0">
              <a:lnSpc>
                <a:spcPct val="90000"/>
              </a:lnSpc>
              <a:spcBef>
                <a:spcPts val="0"/>
              </a:spcBef>
              <a:spcAft>
                <a:spcPts val="0"/>
              </a:spcAft>
              <a:buClr>
                <a:schemeClr val="lt1"/>
              </a:buClr>
              <a:buSzPts val="2550"/>
              <a:buFont typeface="Catamaran"/>
              <a:buChar char="●"/>
            </a:pPr>
            <a:r>
              <a:rPr lang="en-US" sz="2550">
                <a:latin typeface="Catamaran"/>
                <a:ea typeface="Catamaran"/>
                <a:cs typeface="Catamaran"/>
                <a:sym typeface="Catamaran"/>
              </a:rPr>
              <a:t>For the EIC, yes!</a:t>
            </a:r>
            <a:endParaRPr sz="2550">
              <a:latin typeface="Catamaran"/>
              <a:ea typeface="Catamaran"/>
              <a:cs typeface="Catamaran"/>
              <a:sym typeface="Catamaran"/>
            </a:endParaRPr>
          </a:p>
          <a:p>
            <a:pPr marL="228600" lvl="0" indent="-212725" algn="just" rtl="0">
              <a:lnSpc>
                <a:spcPct val="9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Opium </a:t>
            </a:r>
            <a:r>
              <a:rPr lang="en-US" sz="2550" i="1">
                <a:latin typeface="Catamaran"/>
                <a:ea typeface="Catamaran"/>
                <a:cs typeface="Catamaran"/>
                <a:sym typeface="Catamaran"/>
              </a:rPr>
              <a:t>“remained essential to the company not only as its major commodity saleable at Canton for offsetting the increasingly massive purchases of tea but also its key means for acquiring the bills of exchange that allow company officials to remit the wealth they accumulated in India back to Britain” </a:t>
            </a:r>
            <a:r>
              <a:rPr lang="en-US" sz="2550">
                <a:latin typeface="Catamaran"/>
                <a:ea typeface="Catamaran"/>
                <a:cs typeface="Catamaran"/>
                <a:sym typeface="Catamaran"/>
              </a:rPr>
              <a:t>(Blue, p. 3)</a:t>
            </a:r>
            <a:endParaRPr sz="2550">
              <a:latin typeface="Catamaran"/>
              <a:ea typeface="Catamaran"/>
              <a:cs typeface="Catamaran"/>
              <a:sym typeface="Catamaran"/>
            </a:endParaRPr>
          </a:p>
          <a:p>
            <a:pPr marL="228600" lvl="0" indent="0" algn="just" rtl="0">
              <a:lnSpc>
                <a:spcPct val="90000"/>
              </a:lnSpc>
              <a:spcBef>
                <a:spcPts val="1000"/>
              </a:spcBef>
              <a:spcAft>
                <a:spcPts val="0"/>
              </a:spcAft>
              <a:buNone/>
            </a:pPr>
            <a:endParaRPr sz="2550">
              <a:latin typeface="Catamaran"/>
              <a:ea typeface="Catamaran"/>
              <a:cs typeface="Catamaran"/>
              <a:sym typeface="Catamaran"/>
            </a:endParaRPr>
          </a:p>
          <a:p>
            <a:pPr marL="0" lvl="0" indent="0" algn="just" rtl="0">
              <a:lnSpc>
                <a:spcPct val="90000"/>
              </a:lnSpc>
              <a:spcBef>
                <a:spcPts val="1000"/>
              </a:spcBef>
              <a:spcAft>
                <a:spcPts val="2100"/>
              </a:spcAft>
              <a:buClr>
                <a:schemeClr val="dk1"/>
              </a:buClr>
              <a:buSzPts val="2800"/>
              <a:buNone/>
            </a:pPr>
            <a:endParaRPr sz="2550">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latin typeface="Catamaran SemiBold"/>
                <a:ea typeface="Catamaran SemiBold"/>
                <a:cs typeface="Catamaran SemiBold"/>
                <a:sym typeface="Catamaran SemiBold"/>
              </a:rPr>
              <a:t>Was the Opium Trade vital?</a:t>
            </a:r>
            <a:endParaRPr>
              <a:latin typeface="Catamaran SemiBold"/>
              <a:ea typeface="Catamaran SemiBold"/>
              <a:cs typeface="Catamaran SemiBold"/>
              <a:sym typeface="Catamaran SemiBold"/>
            </a:endParaRPr>
          </a:p>
        </p:txBody>
      </p:sp>
      <p:sp>
        <p:nvSpPr>
          <p:cNvPr id="192" name="Google Shape;192;p22"/>
          <p:cNvSpPr txBox="1">
            <a:spLocks noGrp="1"/>
          </p:cNvSpPr>
          <p:nvPr>
            <p:ph type="body" idx="1"/>
          </p:nvPr>
        </p:nvSpPr>
        <p:spPr>
          <a:xfrm>
            <a:off x="838200" y="1690700"/>
            <a:ext cx="10515600" cy="4619400"/>
          </a:xfrm>
          <a:prstGeom prst="rect">
            <a:avLst/>
          </a:prstGeom>
          <a:noFill/>
          <a:ln>
            <a:noFill/>
          </a:ln>
        </p:spPr>
        <p:txBody>
          <a:bodyPr spcFirstLastPara="1" wrap="square" lIns="91425" tIns="45700" rIns="91425" bIns="45700" anchor="t" anchorCtr="0">
            <a:noAutofit/>
          </a:bodyPr>
          <a:lstStyle/>
          <a:p>
            <a:pPr marL="228600" lvl="0" indent="0" algn="just" rtl="0">
              <a:lnSpc>
                <a:spcPct val="80000"/>
              </a:lnSpc>
              <a:spcBef>
                <a:spcPts val="0"/>
              </a:spcBef>
              <a:spcAft>
                <a:spcPts val="0"/>
              </a:spcAft>
              <a:buNone/>
            </a:pPr>
            <a:endParaRPr sz="2550">
              <a:latin typeface="Catamaran"/>
              <a:ea typeface="Catamaran"/>
              <a:cs typeface="Catamaran"/>
              <a:sym typeface="Catamaran"/>
            </a:endParaRPr>
          </a:p>
          <a:p>
            <a:pPr marL="228600" lvl="0" indent="-276225" algn="just" rtl="0">
              <a:spcBef>
                <a:spcPts val="1000"/>
              </a:spcBef>
              <a:spcAft>
                <a:spcPts val="0"/>
              </a:spcAft>
              <a:buClr>
                <a:schemeClr val="lt1"/>
              </a:buClr>
              <a:buSzPts val="2550"/>
              <a:buFont typeface="Catamaran"/>
              <a:buChar char="●"/>
            </a:pPr>
            <a:r>
              <a:rPr lang="en-US" sz="2550">
                <a:latin typeface="Catamaran"/>
                <a:ea typeface="Catamaran"/>
                <a:cs typeface="Catamaran"/>
                <a:sym typeface="Catamaran"/>
              </a:rPr>
              <a:t>1797: </a:t>
            </a:r>
            <a:r>
              <a:rPr lang="en-US" sz="2550" i="1">
                <a:latin typeface="Catamaran"/>
                <a:ea typeface="Catamaran"/>
                <a:cs typeface="Catamaran"/>
                <a:sym typeface="Catamaran"/>
              </a:rPr>
              <a:t>The company initiated a new phase of the opium trade when it extended its monopoly over the production as well as sale of the drug in those parts of India under direct British rule. </a:t>
            </a:r>
            <a:r>
              <a:rPr lang="en-US" sz="2550">
                <a:latin typeface="Catamaran"/>
                <a:ea typeface="Catamaran"/>
                <a:cs typeface="Catamaran"/>
                <a:sym typeface="Catamaran"/>
              </a:rPr>
              <a:t>(Blue, p. 3)</a:t>
            </a:r>
            <a:endParaRPr sz="2550">
              <a:latin typeface="Catamaran"/>
              <a:ea typeface="Catamaran"/>
              <a:cs typeface="Catamaran"/>
              <a:sym typeface="Catamaran"/>
            </a:endParaRPr>
          </a:p>
          <a:p>
            <a:pPr marL="685800" lvl="1" indent="-276225" algn="just" rtl="0">
              <a:lnSpc>
                <a:spcPct val="80000"/>
              </a:lnSpc>
              <a:spcBef>
                <a:spcPts val="0"/>
              </a:spcBef>
              <a:spcAft>
                <a:spcPts val="0"/>
              </a:spcAft>
              <a:buSzPts val="2550"/>
              <a:buFont typeface="Catamaran"/>
              <a:buChar char="○"/>
            </a:pPr>
            <a:r>
              <a:rPr lang="en-US" sz="2550">
                <a:latin typeface="Catamaran"/>
                <a:ea typeface="Catamaran"/>
                <a:cs typeface="Catamaran"/>
                <a:sym typeface="Catamaran"/>
              </a:rPr>
              <a:t>It provided revenue necessary for the military campaigns by which British rule in India was extended. (Blue, Pg. 4)</a:t>
            </a:r>
            <a:endParaRPr sz="2550">
              <a:latin typeface="Catamaran"/>
              <a:ea typeface="Catamaran"/>
              <a:cs typeface="Catamaran"/>
              <a:sym typeface="Catamaran"/>
            </a:endParaRPr>
          </a:p>
          <a:p>
            <a:pPr marL="228600" lvl="0" indent="-212725" algn="just" rtl="0">
              <a:lnSpc>
                <a:spcPct val="80000"/>
              </a:lnSpc>
              <a:spcBef>
                <a:spcPts val="1000"/>
              </a:spcBef>
              <a:spcAft>
                <a:spcPts val="0"/>
              </a:spcAft>
              <a:buClr>
                <a:schemeClr val="lt1"/>
              </a:buClr>
              <a:buSzPts val="2550"/>
              <a:buFont typeface="Catamaran"/>
              <a:buChar char="●"/>
            </a:pPr>
            <a:r>
              <a:rPr lang="en-US" sz="2550">
                <a:latin typeface="Catamaran"/>
                <a:ea typeface="Catamaran"/>
                <a:cs typeface="Catamaran"/>
                <a:sym typeface="Catamaran"/>
              </a:rPr>
              <a:t>1833-1834: The Whig government ends the company’s monopoly on direct trade between China and Britain. </a:t>
            </a:r>
            <a:endParaRPr sz="2550">
              <a:latin typeface="Catamaran"/>
              <a:ea typeface="Catamaran"/>
              <a:cs typeface="Catamaran"/>
              <a:sym typeface="Catamaran"/>
            </a:endParaRPr>
          </a:p>
          <a:p>
            <a:pPr marL="228600" marR="0" lvl="0" indent="0" algn="just" rtl="0">
              <a:lnSpc>
                <a:spcPct val="80000"/>
              </a:lnSpc>
              <a:spcBef>
                <a:spcPts val="1000"/>
              </a:spcBef>
              <a:spcAft>
                <a:spcPts val="0"/>
              </a:spcAft>
              <a:buNone/>
            </a:pPr>
            <a:endParaRPr sz="255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2453</Words>
  <Application>Microsoft Macintosh PowerPoint</Application>
  <PresentationFormat>Widescreen</PresentationFormat>
  <Paragraphs>114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Catamaran</vt:lpstr>
      <vt:lpstr>Catamaran SemiBold</vt:lpstr>
      <vt:lpstr>Nunito</vt:lpstr>
      <vt:lpstr>Shift</vt:lpstr>
      <vt:lpstr>Was the Opium War of 1840-42 a Just war?</vt:lpstr>
      <vt:lpstr>Why call it the “Opium War”</vt:lpstr>
      <vt:lpstr>The war was not fought over Opium?</vt:lpstr>
      <vt:lpstr>Why did England go to War?</vt:lpstr>
      <vt:lpstr>Lead up to War </vt:lpstr>
      <vt:lpstr>Lead up to War </vt:lpstr>
      <vt:lpstr>Lead up to War </vt:lpstr>
      <vt:lpstr>Was the Opium Trade vital?</vt:lpstr>
      <vt:lpstr>Was the Opium Trade vital?</vt:lpstr>
      <vt:lpstr>Opium was Vital!</vt:lpstr>
      <vt:lpstr>Opium was Vital!</vt:lpstr>
      <vt:lpstr>So, the Main Thesis… ?</vt:lpstr>
      <vt:lpstr>More on Palmerston’s government: Not the PM, still in charge, somehow… ?</vt:lpstr>
      <vt:lpstr>Enforcement of the Ban would have led to Illicit Trade instead!</vt:lpstr>
      <vt:lpstr>Palmerston: Do you want to pay for a police to prevent opium smuggling? I won’t!</vt:lpstr>
      <vt:lpstr>O Tempora, O Mores… !</vt:lpstr>
      <vt:lpstr>So, it was just a War then?</vt:lpstr>
      <vt:lpstr>So, it was just a War then?</vt:lpstr>
      <vt:lpstr>Important Takeaway</vt:lpstr>
      <vt:lpstr>Takeaways - Different Views on Opium</vt:lpstr>
      <vt:lpstr>Takeaways</vt:lpstr>
      <vt:lpstr>Takeaways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 the Opium War of 1840-42 a Just war?</dc:title>
  <cp:lastModifiedBy>Student - Karthic Harish Ragupathy</cp:lastModifiedBy>
  <cp:revision>1</cp:revision>
  <dcterms:modified xsi:type="dcterms:W3CDTF">2018-11-09T02:13:09Z</dcterms:modified>
</cp:coreProperties>
</file>