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2" r:id="rId7"/>
    <p:sldId id="261" r:id="rId8"/>
    <p:sldId id="260" r:id="rId9"/>
    <p:sldId id="264" r:id="rId10"/>
    <p:sldId id="263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0853-2E05-4143-918A-B46D00844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6A62E-7E32-4DAA-ADE8-638B452DF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19C9B-BBBC-4F93-BC60-0B930575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16B-21FF-4923-A58B-52A90EBD16DC}" type="datetimeFigureOut">
              <a:rPr lang="en-CA" smtClean="0"/>
              <a:t>2018-07-29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F4D5E-C326-4A7F-B771-E161E92E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A3A7B-CBDD-49BD-92AD-AC4E128C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91BB-885B-4439-AF15-D589FFD53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053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4B05-DBF3-4412-86C1-5B0E88331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68675-6DFC-4C3D-AB64-F6AFC4D4C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9E2AF-7613-48F5-97B9-CE3A0030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16B-21FF-4923-A58B-52A90EBD16DC}" type="datetimeFigureOut">
              <a:rPr lang="en-CA" smtClean="0"/>
              <a:t>2018-07-29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026D1-F3DC-455B-B164-1FAF6458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25A61-ABA2-4859-A171-6EAA4C61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91BB-885B-4439-AF15-D589FFD53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83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78E92-3AE6-46B8-83E2-6042B6AD8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15129-F82B-4748-9046-36419D189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2E21D-0AEE-4019-8D24-59D1386B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16B-21FF-4923-A58B-52A90EBD16DC}" type="datetimeFigureOut">
              <a:rPr lang="en-CA" smtClean="0"/>
              <a:t>2018-07-29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A5BED-7F4E-40E6-B52C-C8546368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72BAA-C68A-4E8A-A60F-E7CBDCD8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91BB-885B-4439-AF15-D589FFD53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391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D5E6-6667-4AA4-BBA1-7451EDC8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48367-94A1-4C5A-BAF6-A63CB1446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D6EE1-1114-4938-843D-63A6EE457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16B-21FF-4923-A58B-52A90EBD16DC}" type="datetimeFigureOut">
              <a:rPr lang="en-CA" smtClean="0"/>
              <a:t>2018-07-29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30B03-3799-4219-8992-4321D154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393FA-6417-4A29-8D21-5529AB2B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91BB-885B-4439-AF15-D589FFD53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857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1785-B399-48EF-BF81-ED1ED471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29B62-D633-499A-BB0E-11C0009DD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B3393-E393-4914-A756-D37FB3E1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16B-21FF-4923-A58B-52A90EBD16DC}" type="datetimeFigureOut">
              <a:rPr lang="en-CA" smtClean="0"/>
              <a:t>2018-07-29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FF3AD-18FC-4A55-B6C1-9B47FA17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F9DD1-874E-4688-BC42-3A29CE15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91BB-885B-4439-AF15-D589FFD53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994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44DE-E7E7-40AC-94F3-A85A907DE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0E29-0E02-488C-A077-B4F762892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C5249-0762-41C8-9A94-8601482F7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4B69A-76B8-4991-A317-3121E0B4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16B-21FF-4923-A58B-52A90EBD16DC}" type="datetimeFigureOut">
              <a:rPr lang="en-CA" smtClean="0"/>
              <a:t>2018-07-29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5C180-0AD3-4673-8C54-A3CC8390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C4504-5A6E-467E-9733-8BAC8692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91BB-885B-4439-AF15-D589FFD53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8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86453-D447-445E-88D1-CDD46D2C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1B0-A36F-4D72-9902-2AC97B0CF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AEB6D-E705-4D84-B04F-7FF94FF82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78F92-A763-41D9-A461-A7ACADE47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08AB8-6B89-4690-8CF0-0DC82927D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C9279-6353-4283-9766-52062D53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16B-21FF-4923-A58B-52A90EBD16DC}" type="datetimeFigureOut">
              <a:rPr lang="en-CA" smtClean="0"/>
              <a:t>2018-07-29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BEFC3-749F-4887-B8EB-A766EE2C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FA747-C765-4A3E-8930-41192193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91BB-885B-4439-AF15-D589FFD53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501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3B0A-3B93-4AA7-8A5C-28ED78B8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643231-2E9A-4913-8041-6A42D9FF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16B-21FF-4923-A58B-52A90EBD16DC}" type="datetimeFigureOut">
              <a:rPr lang="en-CA" smtClean="0"/>
              <a:t>2018-07-29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F30AE-5C95-44FE-9062-45B9CBA3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2FC98-3B9A-433E-8712-EC9FB8E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91BB-885B-4439-AF15-D589FFD53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54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EBD9E-AE6F-4018-A6BE-7019D6F2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16B-21FF-4923-A58B-52A90EBD16DC}" type="datetimeFigureOut">
              <a:rPr lang="en-CA" smtClean="0"/>
              <a:t>2018-07-29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4DF99-1A6B-49AD-9AC3-F933EF70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B355-A1CD-47C4-A322-2FE4B53B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91BB-885B-4439-AF15-D589FFD53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146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C582-90E3-40DD-8AA4-F08C2B7E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5EE74-137D-43F5-804C-58773D53B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259AD-124C-464E-982F-9E4DCA2E3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0E500-F2F7-4B1A-9F5D-C00250BD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16B-21FF-4923-A58B-52A90EBD16DC}" type="datetimeFigureOut">
              <a:rPr lang="en-CA" smtClean="0"/>
              <a:t>2018-07-29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FD7BA-6154-4DD7-9828-21E6F5A0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6F7D7-5C39-4F62-A030-C05BEBD0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91BB-885B-4439-AF15-D589FFD53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198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230D-288F-4E72-AFAC-76C4216C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BA420-73BB-4A27-9ACD-F7A9ADC3B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91CB7-C467-454F-8919-73330AC5D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0A4A8-6559-4555-BBDA-7B326CB8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16B-21FF-4923-A58B-52A90EBD16DC}" type="datetimeFigureOut">
              <a:rPr lang="en-CA" smtClean="0"/>
              <a:t>2018-07-29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A3FE1-A348-484F-85A6-2FC3C193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57855-720C-45A3-9EE7-6ABA71A0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91BB-885B-4439-AF15-D589FFD53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80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A7585-8D9F-4E80-B568-09240E31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6188A-A2C4-4238-828C-BB53D0A18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40891-9777-47F1-95BC-2D033DDDE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A616B-21FF-4923-A58B-52A90EBD16DC}" type="datetimeFigureOut">
              <a:rPr lang="en-CA" smtClean="0"/>
              <a:t>2018-07-29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6B4DD-8614-4CCD-97DE-279F00356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8A957-BCBD-45C7-BB1F-415CF60C2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891BB-885B-4439-AF15-D589FFD53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52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697F0E-38EC-4FE1-B137-F3EEFCC5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 </a:t>
            </a:r>
            <a:r>
              <a:rPr lang="en-CA" b="1" dirty="0">
                <a:solidFill>
                  <a:schemeClr val="accent4">
                    <a:lumMod val="75000"/>
                  </a:schemeClr>
                </a:solidFill>
              </a:rPr>
              <a:t>ENERGY FORECAST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0673FE-1260-4CE9-8F89-619C8ED75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90599"/>
            <a:ext cx="5181600" cy="1845227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Suresh Gangumalla</a:t>
            </a:r>
          </a:p>
          <a:p>
            <a:pPr marL="0" indent="0">
              <a:buNone/>
            </a:pPr>
            <a:r>
              <a:rPr lang="en-CA" dirty="0"/>
              <a:t>B00789128</a:t>
            </a:r>
          </a:p>
          <a:p>
            <a:pPr marL="0" indent="0">
              <a:buNone/>
            </a:pPr>
            <a:r>
              <a:rPr lang="en-CA" i="1" dirty="0"/>
              <a:t>Data Engineer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8F030-678B-46D5-8406-EF2AE1EF0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3190599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Karthick Parameswaran</a:t>
            </a:r>
          </a:p>
          <a:p>
            <a:pPr marL="0" indent="0">
              <a:buNone/>
            </a:pPr>
            <a:r>
              <a:rPr lang="en-CA" dirty="0"/>
              <a:t>B0079224</a:t>
            </a:r>
          </a:p>
          <a:p>
            <a:pPr marL="0" indent="0">
              <a:buNone/>
            </a:pPr>
            <a:r>
              <a:rPr lang="en-CA" i="1" dirty="0"/>
              <a:t>Data Scientist</a:t>
            </a:r>
          </a:p>
        </p:txBody>
      </p:sp>
    </p:spTree>
    <p:extLst>
      <p:ext uri="{BB962C8B-B14F-4D97-AF65-F5344CB8AC3E}">
        <p14:creationId xmlns:p14="http://schemas.microsoft.com/office/powerpoint/2010/main" val="61107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2A096E-817C-4526-97C5-D6A7EE28B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30018" y="141702"/>
            <a:ext cx="9144000" cy="1170264"/>
          </a:xfrm>
        </p:spPr>
        <p:txBody>
          <a:bodyPr/>
          <a:lstStyle/>
          <a:p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Time as a factor: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C87FB0-E0BD-48E4-B98B-6C2D5E7EA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966"/>
            <a:ext cx="12192000" cy="1603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CC4D39-1F40-4756-BB24-CCC3AC30F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1496"/>
            <a:ext cx="12192000" cy="16035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C2BF40-DD5A-4882-83A0-9CDAC0BD5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1024"/>
            <a:ext cx="12192000" cy="196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9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F4A9-CB15-4E22-961C-DBFAEAF2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5942"/>
            <a:ext cx="10515600" cy="1325563"/>
          </a:xfrm>
        </p:spPr>
        <p:txBody>
          <a:bodyPr/>
          <a:lstStyle/>
          <a:p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Predictions: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DF399-383B-4128-AF9C-69175B1A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IESO and Kaggle dataset for prediction</a:t>
            </a:r>
          </a:p>
          <a:p>
            <a:r>
              <a:rPr lang="en-CA" dirty="0"/>
              <a:t>Variable relations between target and multiple features.</a:t>
            </a:r>
          </a:p>
          <a:p>
            <a:r>
              <a:rPr lang="en-CA" dirty="0"/>
              <a:t>Target – Average total power demand per hour for Toronto.</a:t>
            </a:r>
          </a:p>
          <a:p>
            <a:r>
              <a:rPr lang="en-CA" dirty="0"/>
              <a:t>Features – Temperature, Pressure and Humidity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sz="4400" dirty="0">
                <a:solidFill>
                  <a:schemeClr val="accent2">
                    <a:lumMod val="75000"/>
                  </a:schemeClr>
                </a:solidFill>
              </a:rPr>
              <a:t>Outliers:</a:t>
            </a:r>
          </a:p>
          <a:p>
            <a:r>
              <a:rPr lang="en-CA" dirty="0"/>
              <a:t>Holidays</a:t>
            </a:r>
          </a:p>
          <a:p>
            <a:r>
              <a:rPr lang="en-CA" dirty="0"/>
              <a:t>Natural calamities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0993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1C50-1152-40F3-8DFC-2EFA9686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Variable Dependency Analysis: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21C16F-5964-4B60-A958-C0860915D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943" y="1825625"/>
            <a:ext cx="5468113" cy="4351338"/>
          </a:xfrm>
        </p:spPr>
      </p:pic>
    </p:spTree>
    <p:extLst>
      <p:ext uri="{BB962C8B-B14F-4D97-AF65-F5344CB8AC3E}">
        <p14:creationId xmlns:p14="http://schemas.microsoft.com/office/powerpoint/2010/main" val="2232260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7C03B-E516-4A63-A48E-33793D60D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31" y="87146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4400" dirty="0">
                <a:solidFill>
                  <a:schemeClr val="accent2">
                    <a:lumMod val="75000"/>
                  </a:schemeClr>
                </a:solidFill>
              </a:rPr>
              <a:t>Algorithms used:</a:t>
            </a:r>
          </a:p>
          <a:p>
            <a:r>
              <a:rPr lang="en-CA" dirty="0"/>
              <a:t>Naïve Bayes</a:t>
            </a:r>
          </a:p>
          <a:p>
            <a:r>
              <a:rPr lang="en-CA" dirty="0"/>
              <a:t>Artificial Neural Networks</a:t>
            </a:r>
          </a:p>
          <a:p>
            <a:r>
              <a:rPr lang="en-CA" dirty="0"/>
              <a:t>Random Forest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sz="4400" dirty="0">
                <a:solidFill>
                  <a:schemeClr val="accent2">
                    <a:lumMod val="75000"/>
                  </a:schemeClr>
                </a:solidFill>
              </a:rPr>
              <a:t>Libraries:</a:t>
            </a:r>
          </a:p>
          <a:p>
            <a:r>
              <a:rPr lang="en-CA" dirty="0"/>
              <a:t>Python – Pandas, NumPy, </a:t>
            </a:r>
            <a:r>
              <a:rPr lang="en-CA" dirty="0" err="1"/>
              <a:t>Scikit</a:t>
            </a:r>
            <a:r>
              <a:rPr lang="en-CA" dirty="0"/>
              <a:t>, </a:t>
            </a:r>
            <a:r>
              <a:rPr lang="en-CA" dirty="0" err="1"/>
              <a:t>MatPlot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035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90D6-F5AD-412A-BFE1-6AB172EF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03" y="476985"/>
            <a:ext cx="10515600" cy="1325563"/>
          </a:xfrm>
        </p:spPr>
        <p:txBody>
          <a:bodyPr/>
          <a:lstStyle/>
          <a:p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Accuracy Comparison: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D63B1-3850-4BD8-BB6A-81281F07C2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1118"/>
            <a:ext cx="3143974" cy="241510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F30306-8477-44E9-BC5F-88F5A0B36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6178" y="4746656"/>
            <a:ext cx="10399643" cy="490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/>
              <a:t>Artificial Neural Networks(78%)                    Naïve Bayes (82%)                                            Random Forest (94%)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5E4EC5-AC06-40E8-BDF8-130FB32DD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799" y="2011117"/>
            <a:ext cx="3134503" cy="24151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EA32A7-0772-4715-A921-C211CE713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828" y="1962763"/>
            <a:ext cx="3336998" cy="256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71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2939-8B11-4751-A84A-99E6511A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81" y="616916"/>
            <a:ext cx="10515600" cy="1325563"/>
          </a:xfrm>
        </p:spPr>
        <p:txBody>
          <a:bodyPr/>
          <a:lstStyle/>
          <a:p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Forecasted Weather data (open weather API):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1163B64-5F91-4FD1-95E7-C0E9F27502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80" y="2065422"/>
            <a:ext cx="11430393" cy="3007996"/>
          </a:xfrm>
        </p:spPr>
      </p:pic>
    </p:spTree>
    <p:extLst>
      <p:ext uri="{BB962C8B-B14F-4D97-AF65-F5344CB8AC3E}">
        <p14:creationId xmlns:p14="http://schemas.microsoft.com/office/powerpoint/2010/main" val="3447373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E01D-050D-40DE-812D-3265A75D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05" y="245856"/>
            <a:ext cx="10515600" cy="1325563"/>
          </a:xfrm>
        </p:spPr>
        <p:txBody>
          <a:bodyPr/>
          <a:lstStyle/>
          <a:p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Forecasted Power Demand: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741AC3-3EE4-480B-B6D8-9F909CEBBB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5" y="1690688"/>
            <a:ext cx="8852452" cy="4784452"/>
          </a:xfrm>
        </p:spPr>
      </p:pic>
    </p:spTree>
    <p:extLst>
      <p:ext uri="{BB962C8B-B14F-4D97-AF65-F5344CB8AC3E}">
        <p14:creationId xmlns:p14="http://schemas.microsoft.com/office/powerpoint/2010/main" val="3889660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0215-D748-4496-849C-920675B8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Value Proposition: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4134-3F99-4BDD-AAB5-34C617912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91191" cy="4351338"/>
          </a:xfrm>
        </p:spPr>
        <p:txBody>
          <a:bodyPr/>
          <a:lstStyle/>
          <a:p>
            <a:r>
              <a:rPr lang="en-CA" dirty="0"/>
              <a:t>Efficient supply-demand power management.</a:t>
            </a:r>
          </a:p>
          <a:p>
            <a:r>
              <a:rPr lang="en-CA" dirty="0"/>
              <a:t>Efficient pre-computed job Scheduling.</a:t>
            </a:r>
          </a:p>
          <a:p>
            <a:r>
              <a:rPr lang="en-CA" dirty="0"/>
              <a:t>Logistics – Raw material, Storage.</a:t>
            </a:r>
          </a:p>
          <a:p>
            <a:r>
              <a:rPr lang="en-CA" dirty="0"/>
              <a:t>Cost Savings.</a:t>
            </a:r>
          </a:p>
        </p:txBody>
      </p:sp>
    </p:spTree>
    <p:extLst>
      <p:ext uri="{BB962C8B-B14F-4D97-AF65-F5344CB8AC3E}">
        <p14:creationId xmlns:p14="http://schemas.microsoft.com/office/powerpoint/2010/main" val="3567241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AA8C-943F-47F6-AFDF-41DCDF7E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966" y="1722781"/>
            <a:ext cx="3684104" cy="3070401"/>
          </a:xfrm>
        </p:spPr>
        <p:txBody>
          <a:bodyPr/>
          <a:lstStyle/>
          <a:p>
            <a:r>
              <a:rPr lang="en-CA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4031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70F1E8-7721-469A-927E-FCD4D00CF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896" y="675861"/>
            <a:ext cx="9144000" cy="1005302"/>
          </a:xfrm>
        </p:spPr>
        <p:txBody>
          <a:bodyPr/>
          <a:lstStyle/>
          <a:p>
            <a:pPr algn="l"/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Introduction: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B6AB5AB-B33C-49B1-B9E7-25AF59559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69" y="2303324"/>
            <a:ext cx="9144000" cy="16557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Importance of Electricity.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Power generation and Storage.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Costs involved.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Shortage and other logistics.</a:t>
            </a:r>
          </a:p>
        </p:txBody>
      </p:sp>
    </p:spTree>
    <p:extLst>
      <p:ext uri="{BB962C8B-B14F-4D97-AF65-F5344CB8AC3E}">
        <p14:creationId xmlns:p14="http://schemas.microsoft.com/office/powerpoint/2010/main" val="371995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7645-6EC0-4729-8324-3A5CD610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000" dirty="0">
                <a:solidFill>
                  <a:schemeClr val="accent2">
                    <a:lumMod val="75000"/>
                  </a:schemeClr>
                </a:solidFill>
              </a:rPr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06270-DBF5-476C-B2F6-9308B1858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Analyze the energy and weather datasets.</a:t>
            </a:r>
          </a:p>
          <a:p>
            <a:r>
              <a:rPr lang="en-CA" dirty="0"/>
              <a:t>Co-relating energy consumption with weather attributes.</a:t>
            </a:r>
          </a:p>
          <a:p>
            <a:r>
              <a:rPr lang="en-CA" dirty="0"/>
              <a:t>Power demand forecasting for Toronto region.</a:t>
            </a:r>
          </a:p>
        </p:txBody>
      </p:sp>
    </p:spTree>
    <p:extLst>
      <p:ext uri="{BB962C8B-B14F-4D97-AF65-F5344CB8AC3E}">
        <p14:creationId xmlns:p14="http://schemas.microsoft.com/office/powerpoint/2010/main" val="289067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CA93-0388-45BE-B94A-35216332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000" dirty="0">
                <a:solidFill>
                  <a:schemeClr val="accent2">
                    <a:lumMod val="75000"/>
                  </a:schemeClr>
                </a:solidFill>
              </a:rPr>
              <a:t>Factors involved: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4303-A0C8-482D-ADF5-E82E47999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Weather – Temperature, Humidity</a:t>
            </a:r>
          </a:p>
          <a:p>
            <a:r>
              <a:rPr lang="en-CA" dirty="0"/>
              <a:t>Energy Resources – Wind, Solar, Thermal, Nuclear, Hydro</a:t>
            </a:r>
          </a:p>
          <a:p>
            <a:r>
              <a:rPr lang="en-CA" dirty="0"/>
              <a:t>Time – Day vs Night</a:t>
            </a:r>
          </a:p>
          <a:p>
            <a:r>
              <a:rPr lang="en-CA" dirty="0"/>
              <a:t>Industries</a:t>
            </a:r>
          </a:p>
        </p:txBody>
      </p:sp>
    </p:spTree>
    <p:extLst>
      <p:ext uri="{BB962C8B-B14F-4D97-AF65-F5344CB8AC3E}">
        <p14:creationId xmlns:p14="http://schemas.microsoft.com/office/powerpoint/2010/main" val="257484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AC31-6E8D-4010-93F2-A0CFBDEE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000" dirty="0">
                <a:solidFill>
                  <a:schemeClr val="accent2">
                    <a:lumMod val="75000"/>
                  </a:schemeClr>
                </a:solidFill>
              </a:rPr>
              <a:t>Data Chosen: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A6B19-AB09-4AFE-A555-EA5A7BE7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Toronto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3E5E2-2224-443B-9710-B4F933568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009" y="1889446"/>
            <a:ext cx="8828606" cy="4538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5E4E78-70F2-49EC-8936-E229E608D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009" y="1889446"/>
            <a:ext cx="2293819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2372-9AAE-459D-99E9-9E05F32F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000" dirty="0">
                <a:solidFill>
                  <a:schemeClr val="accent2">
                    <a:lumMod val="75000"/>
                  </a:schemeClr>
                </a:solidFill>
              </a:rPr>
              <a:t>Technologies &amp; Tools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83A0-AF9C-4673-8030-7FF1C51A3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Python</a:t>
            </a:r>
          </a:p>
          <a:p>
            <a:r>
              <a:rPr lang="en-CA" dirty="0"/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17474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F44B5E-5584-4958-8AAD-2A8C041AA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617" y="1815548"/>
            <a:ext cx="9144000" cy="251791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Electricity Consumption </a:t>
            </a:r>
            <a:r>
              <a:rPr lang="en-CA" sz="4400" dirty="0">
                <a:solidFill>
                  <a:schemeClr val="accent2">
                    <a:lumMod val="75000"/>
                  </a:schemeClr>
                </a:solidFill>
              </a:rPr>
              <a:t>(Toronto)</a:t>
            </a:r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br>
              <a:rPr lang="en-CA" dirty="0"/>
            </a:b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A503D0-09A2-4DB6-8689-B21356394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3" y="1550503"/>
            <a:ext cx="10959547" cy="51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0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F2F35F-616C-4205-87C4-32E41AC1E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21" y="-139266"/>
            <a:ext cx="9144000" cy="1210020"/>
          </a:xfrm>
        </p:spPr>
        <p:txBody>
          <a:bodyPr>
            <a:normAutofit fontScale="90000"/>
          </a:bodyPr>
          <a:lstStyle/>
          <a:p>
            <a:pPr algn="l"/>
            <a:r>
              <a:rPr lang="en-CA" sz="4400" dirty="0">
                <a:solidFill>
                  <a:schemeClr val="accent2">
                    <a:lumMod val="75000"/>
                  </a:schemeClr>
                </a:solidFill>
              </a:rPr>
              <a:t>Power Consumption vs Weather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CBAF-FC16-47EC-810D-2269C2817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D5E9B6-D297-40E9-9D07-2847C3B52D0E}"/>
              </a:ext>
            </a:extLst>
          </p:cNvPr>
          <p:cNvSpPr/>
          <p:nvPr/>
        </p:nvSpPr>
        <p:spPr>
          <a:xfrm>
            <a:off x="437321" y="1065404"/>
            <a:ext cx="649358" cy="2162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8ED8E3-5480-4249-92E4-FAD5137A0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1" y="940561"/>
            <a:ext cx="11111635" cy="591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4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A137-9203-4359-BC38-FBDD18C5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Modes of Electricity produced: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A07369-0664-41C9-95EC-910925DF7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3840"/>
            <a:ext cx="10124660" cy="55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1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232</Words>
  <Application>Microsoft Office PowerPoint</Application>
  <PresentationFormat>Widescreen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 ENERGY FORECAST</vt:lpstr>
      <vt:lpstr>Introduction:</vt:lpstr>
      <vt:lpstr>Objective:</vt:lpstr>
      <vt:lpstr>Factors involved:</vt:lpstr>
      <vt:lpstr>Data Chosen:</vt:lpstr>
      <vt:lpstr>Technologies &amp; Tools used:</vt:lpstr>
      <vt:lpstr>Electricity Consumption (Toronto): </vt:lpstr>
      <vt:lpstr>Power Consumption vs Weather Attributes</vt:lpstr>
      <vt:lpstr>Modes of Electricity produced:</vt:lpstr>
      <vt:lpstr>Time as a factor:</vt:lpstr>
      <vt:lpstr>Predictions:</vt:lpstr>
      <vt:lpstr>Variable Dependency Analysis:</vt:lpstr>
      <vt:lpstr>PowerPoint Presentation</vt:lpstr>
      <vt:lpstr>Accuracy Comparison:</vt:lpstr>
      <vt:lpstr>Forecasted Weather data (open weather API):</vt:lpstr>
      <vt:lpstr>Forecasted Power Demand:</vt:lpstr>
      <vt:lpstr>Value Proposition: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FORECAST</dc:title>
  <dc:creator>sureshkumar gangumalla</dc:creator>
  <cp:lastModifiedBy>sureshkumar gangumalla</cp:lastModifiedBy>
  <cp:revision>40</cp:revision>
  <dcterms:created xsi:type="dcterms:W3CDTF">2018-07-29T18:08:03Z</dcterms:created>
  <dcterms:modified xsi:type="dcterms:W3CDTF">2018-07-30T23:08:55Z</dcterms:modified>
</cp:coreProperties>
</file>