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33"/>
  </p:notesMasterIdLst>
  <p:sldIdLst>
    <p:sldId id="271" r:id="rId2"/>
    <p:sldId id="272" r:id="rId3"/>
    <p:sldId id="273" r:id="rId4"/>
    <p:sldId id="282" r:id="rId5"/>
    <p:sldId id="287" r:id="rId6"/>
    <p:sldId id="297" r:id="rId7"/>
    <p:sldId id="289" r:id="rId8"/>
    <p:sldId id="262" r:id="rId9"/>
    <p:sldId id="290" r:id="rId10"/>
    <p:sldId id="265" r:id="rId11"/>
    <p:sldId id="298" r:id="rId12"/>
    <p:sldId id="296" r:id="rId13"/>
    <p:sldId id="267" r:id="rId14"/>
    <p:sldId id="268" r:id="rId15"/>
    <p:sldId id="269" r:id="rId16"/>
    <p:sldId id="270" r:id="rId17"/>
    <p:sldId id="256" r:id="rId18"/>
    <p:sldId id="257" r:id="rId19"/>
    <p:sldId id="258" r:id="rId20"/>
    <p:sldId id="259" r:id="rId21"/>
    <p:sldId id="260" r:id="rId22"/>
    <p:sldId id="294" r:id="rId23"/>
    <p:sldId id="286" r:id="rId24"/>
    <p:sldId id="284" r:id="rId25"/>
    <p:sldId id="283" r:id="rId26"/>
    <p:sldId id="285" r:id="rId27"/>
    <p:sldId id="300" r:id="rId28"/>
    <p:sldId id="299" r:id="rId29"/>
    <p:sldId id="292" r:id="rId30"/>
    <p:sldId id="293"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77BF85-309B-49E7-8874-822D0C74CEDD}">
          <p14:sldIdLst>
            <p14:sldId id="271"/>
            <p14:sldId id="272"/>
            <p14:sldId id="273"/>
            <p14:sldId id="282"/>
            <p14:sldId id="287"/>
            <p14:sldId id="297"/>
            <p14:sldId id="289"/>
            <p14:sldId id="262"/>
            <p14:sldId id="290"/>
            <p14:sldId id="265"/>
            <p14:sldId id="298"/>
            <p14:sldId id="296"/>
            <p14:sldId id="267"/>
            <p14:sldId id="268"/>
            <p14:sldId id="269"/>
            <p14:sldId id="270"/>
            <p14:sldId id="256"/>
            <p14:sldId id="257"/>
            <p14:sldId id="258"/>
            <p14:sldId id="259"/>
            <p14:sldId id="260"/>
            <p14:sldId id="294"/>
            <p14:sldId id="286"/>
            <p14:sldId id="284"/>
            <p14:sldId id="283"/>
            <p14:sldId id="285"/>
            <p14:sldId id="300"/>
            <p14:sldId id="299"/>
            <p14:sldId id="292"/>
            <p14:sldId id="293"/>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81" d="100"/>
          <a:sy n="81"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DC55-6AEB-4D75-A569-F3D80D0B0729}" type="datetimeFigureOut">
              <a:rPr lang="en-IN" smtClean="0"/>
              <a:t>23-09-2019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364EE-3BAB-41D4-AA46-814B6A373A44}" type="slidenum">
              <a:rPr lang="en-IN" smtClean="0"/>
              <a:t>‹#›</a:t>
            </a:fld>
            <a:endParaRPr lang="en-IN"/>
          </a:p>
        </p:txBody>
      </p:sp>
    </p:spTree>
    <p:extLst>
      <p:ext uri="{BB962C8B-B14F-4D97-AF65-F5344CB8AC3E}">
        <p14:creationId xmlns:p14="http://schemas.microsoft.com/office/powerpoint/2010/main" val="29922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364EE-3BAB-41D4-AA46-814B6A373A44}" type="slidenum">
              <a:rPr lang="en-IN" smtClean="0"/>
              <a:t>7</a:t>
            </a:fld>
            <a:endParaRPr lang="en-IN"/>
          </a:p>
        </p:txBody>
      </p:sp>
    </p:spTree>
    <p:extLst>
      <p:ext uri="{BB962C8B-B14F-4D97-AF65-F5344CB8AC3E}">
        <p14:creationId xmlns:p14="http://schemas.microsoft.com/office/powerpoint/2010/main" val="285757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S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66747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09298-77D5-431B-BE80-5862F44AF4EA}" type="datetimeFigureOut">
              <a:rPr lang="en-SG" smtClean="0"/>
              <a:t>23/9/2019</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21731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96805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374326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195278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F09298-77D5-431B-BE80-5862F44AF4EA}" type="datetimeFigureOut">
              <a:rPr lang="en-SG" smtClean="0"/>
              <a:t>23/9/2019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2369772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F09298-77D5-431B-BE80-5862F44AF4EA}" type="datetimeFigureOut">
              <a:rPr lang="en-SG" smtClean="0"/>
              <a:t>23/9/2019</a:t>
            </a:fld>
            <a:endParaRPr lang="en-SG"/>
          </a:p>
        </p:txBody>
      </p:sp>
      <p:sp>
        <p:nvSpPr>
          <p:cNvPr id="8" name="Footer Placeholder 7"/>
          <p:cNvSpPr>
            <a:spLocks noGrp="1"/>
          </p:cNvSpPr>
          <p:nvPr>
            <p:ph type="ftr" sz="quarter" idx="11"/>
          </p:nvPr>
        </p:nvSpPr>
        <p:spPr>
          <a:xfrm>
            <a:off x="561111" y="6391838"/>
            <a:ext cx="3644282" cy="304801"/>
          </a:xfrm>
        </p:spPr>
        <p:txBody>
          <a:bodyPr/>
          <a:lstStyle/>
          <a:p>
            <a:endParaRPr lang="en-SG"/>
          </a:p>
        </p:txBody>
      </p:sp>
      <p:sp>
        <p:nvSpPr>
          <p:cNvPr id="9" name="Slide Number Placeholder 8"/>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2632227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1341340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07579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08818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09298-77D5-431B-BE80-5862F44AF4EA}" type="datetimeFigureOut">
              <a:rPr lang="en-SG" smtClean="0"/>
              <a:t>23/9/2019</a:t>
            </a:fld>
            <a:endParaRPr lang="en-SG"/>
          </a:p>
        </p:txBody>
      </p:sp>
      <p:sp>
        <p:nvSpPr>
          <p:cNvPr id="5" name="Footer Placeholder 4"/>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421130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09298-77D5-431B-BE80-5862F44AF4EA}" type="datetimeFigureOut">
              <a:rPr lang="en-SG" smtClean="0"/>
              <a:t>23/9/2019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174210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09298-77D5-431B-BE80-5862F44AF4EA}" type="datetimeFigureOut">
              <a:rPr lang="en-SG" smtClean="0"/>
              <a:t>23/9/2019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190878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09298-77D5-431B-BE80-5862F44AF4EA}" type="datetimeFigureOut">
              <a:rPr lang="en-SG" smtClean="0"/>
              <a:t>23/9/2019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26661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09298-77D5-431B-BE80-5862F44AF4EA}" type="datetimeFigureOut">
              <a:rPr lang="en-SG" smtClean="0"/>
              <a:t>23/9/2019</a:t>
            </a:fld>
            <a:endParaRPr lang="en-SG"/>
          </a:p>
        </p:txBody>
      </p:sp>
      <p:sp>
        <p:nvSpPr>
          <p:cNvPr id="3" name="Footer Placeholder 2"/>
          <p:cNvSpPr>
            <a:spLocks noGrp="1"/>
          </p:cNvSpPr>
          <p:nvPr>
            <p:ph type="ftr" sz="quarter" idx="11"/>
          </p:nvPr>
        </p:nvSpPr>
        <p:spPr/>
        <p:txBody>
          <a:bodyPr/>
          <a:lstStyle/>
          <a:p>
            <a:endParaRPr lang="en-S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217444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09298-77D5-431B-BE80-5862F44AF4EA}" type="datetimeFigureOut">
              <a:rPr lang="en-SG" smtClean="0"/>
              <a:t>23/9/2019</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410914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09298-77D5-431B-BE80-5862F44AF4EA}" type="datetimeFigureOut">
              <a:rPr lang="en-SG" smtClean="0"/>
              <a:t>23/9/2019</a:t>
            </a:fld>
            <a:endParaRPr lang="en-SG"/>
          </a:p>
        </p:txBody>
      </p:sp>
      <p:sp>
        <p:nvSpPr>
          <p:cNvPr id="6" name="Footer Placeholder 5"/>
          <p:cNvSpPr>
            <a:spLocks noGrp="1"/>
          </p:cNvSpPr>
          <p:nvPr>
            <p:ph type="ftr" sz="quarter" idx="11"/>
          </p:nvPr>
        </p:nvSpPr>
        <p:spPr/>
        <p:txBody>
          <a:bodyPr/>
          <a:lstStyle/>
          <a:p>
            <a:endParaRPr lang="en-S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34DC6-6B1F-4E59-BC62-667205E21005}" type="slidenum">
              <a:rPr lang="en-SG" smtClean="0"/>
              <a:t>‹#›</a:t>
            </a:fld>
            <a:endParaRPr lang="en-SG"/>
          </a:p>
        </p:txBody>
      </p:sp>
    </p:spTree>
    <p:extLst>
      <p:ext uri="{BB962C8B-B14F-4D97-AF65-F5344CB8AC3E}">
        <p14:creationId xmlns:p14="http://schemas.microsoft.com/office/powerpoint/2010/main" val="32011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F09298-77D5-431B-BE80-5862F44AF4EA}" type="datetimeFigureOut">
              <a:rPr lang="en-SG" smtClean="0"/>
              <a:t>23/9/2019</a:t>
            </a:fld>
            <a:endParaRPr lang="en-S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S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334DC6-6B1F-4E59-BC62-667205E21005}" type="slidenum">
              <a:rPr lang="en-SG" smtClean="0"/>
              <a:t>‹#›</a:t>
            </a:fld>
            <a:endParaRPr lang="en-SG"/>
          </a:p>
        </p:txBody>
      </p:sp>
    </p:spTree>
    <p:extLst>
      <p:ext uri="{BB962C8B-B14F-4D97-AF65-F5344CB8AC3E}">
        <p14:creationId xmlns:p14="http://schemas.microsoft.com/office/powerpoint/2010/main" val="73588189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4896-0F98-4700-A96B-1C909D3BF0E7}"/>
              </a:ext>
            </a:extLst>
          </p:cNvPr>
          <p:cNvSpPr>
            <a:spLocks noGrp="1"/>
          </p:cNvSpPr>
          <p:nvPr>
            <p:ph type="title"/>
          </p:nvPr>
        </p:nvSpPr>
        <p:spPr/>
        <p:txBody>
          <a:bodyPr/>
          <a:lstStyle/>
          <a:p>
            <a:r>
              <a:rPr lang="en-SG" dirty="0"/>
              <a:t>Quality Management and Ariane 5 explosion </a:t>
            </a:r>
          </a:p>
        </p:txBody>
      </p:sp>
      <p:sp>
        <p:nvSpPr>
          <p:cNvPr id="3" name="Content Placeholder 2">
            <a:extLst>
              <a:ext uri="{FF2B5EF4-FFF2-40B4-BE49-F238E27FC236}">
                <a16:creationId xmlns:a16="http://schemas.microsoft.com/office/drawing/2014/main" id="{6689A93F-BF7F-4ACC-B2EC-3C245561B340}"/>
              </a:ext>
            </a:extLst>
          </p:cNvPr>
          <p:cNvSpPr>
            <a:spLocks noGrp="1"/>
          </p:cNvSpPr>
          <p:nvPr>
            <p:ph idx="1"/>
          </p:nvPr>
        </p:nvSpPr>
        <p:spPr>
          <a:xfrm>
            <a:off x="589626" y="3630967"/>
            <a:ext cx="10515600" cy="1893903"/>
          </a:xfrm>
        </p:spPr>
        <p:txBody>
          <a:bodyPr>
            <a:normAutofit fontScale="92500" lnSpcReduction="20000"/>
          </a:bodyPr>
          <a:lstStyle/>
          <a:p>
            <a:pPr marL="914400" lvl="2" indent="0" algn="ctr">
              <a:buNone/>
            </a:pPr>
            <a:r>
              <a:rPr lang="en-SG" sz="2800" dirty="0"/>
              <a:t>       </a:t>
            </a:r>
            <a:r>
              <a:rPr lang="en-SG" sz="2800" b="1" dirty="0"/>
              <a:t>Presented By</a:t>
            </a:r>
            <a:r>
              <a:rPr lang="en-SG" dirty="0"/>
              <a:t>		</a:t>
            </a:r>
          </a:p>
          <a:p>
            <a:pPr marL="914400" lvl="2" indent="0" algn="ctr">
              <a:buNone/>
            </a:pPr>
            <a:r>
              <a:rPr lang="en-SG" sz="2800" dirty="0"/>
              <a:t>      Manickam Ramalingam Priyanka</a:t>
            </a:r>
          </a:p>
          <a:p>
            <a:pPr marL="914400" lvl="2" indent="0" algn="ctr">
              <a:buNone/>
            </a:pPr>
            <a:r>
              <a:rPr lang="en-SG" sz="2800" dirty="0"/>
              <a:t>	   Ramakrishnan Sai Supraja</a:t>
            </a:r>
          </a:p>
          <a:p>
            <a:pPr marL="914400" lvl="2" indent="0" algn="ctr">
              <a:buNone/>
            </a:pPr>
            <a:r>
              <a:rPr lang="en-SG" sz="2800" dirty="0"/>
              <a:t>	   Vedapudi Kumar Karthick</a:t>
            </a:r>
          </a:p>
        </p:txBody>
      </p:sp>
    </p:spTree>
    <p:extLst>
      <p:ext uri="{BB962C8B-B14F-4D97-AF65-F5344CB8AC3E}">
        <p14:creationId xmlns:p14="http://schemas.microsoft.com/office/powerpoint/2010/main" val="370099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B171-644F-42E9-B096-335DCD456B34}"/>
              </a:ext>
            </a:extLst>
          </p:cNvPr>
          <p:cNvSpPr>
            <a:spLocks noGrp="1"/>
          </p:cNvSpPr>
          <p:nvPr>
            <p:ph type="title"/>
          </p:nvPr>
        </p:nvSpPr>
        <p:spPr>
          <a:xfrm>
            <a:off x="1154954" y="989814"/>
            <a:ext cx="9177766" cy="980388"/>
          </a:xfrm>
        </p:spPr>
        <p:txBody>
          <a:bodyPr/>
          <a:lstStyle/>
          <a:p>
            <a:r>
              <a:rPr lang="en-US" sz="2400" dirty="0"/>
              <a:t>2. Experience-Based Approach for Integrating Architecture and Requirements Engineering </a:t>
            </a:r>
            <a:r>
              <a:rPr lang="en-SG" sz="2400" dirty="0"/>
              <a:t>(</a:t>
            </a:r>
            <a:r>
              <a:rPr lang="en-IN" sz="2400" dirty="0" err="1"/>
              <a:t>Paech</a:t>
            </a:r>
            <a:r>
              <a:rPr lang="en-IN" sz="2400" dirty="0"/>
              <a:t> et al., 2003)</a:t>
            </a:r>
            <a:endParaRPr lang="en-SG" sz="2400" dirty="0"/>
          </a:p>
        </p:txBody>
      </p:sp>
      <p:sp>
        <p:nvSpPr>
          <p:cNvPr id="12" name="Content Placeholder 11">
            <a:extLst>
              <a:ext uri="{FF2B5EF4-FFF2-40B4-BE49-F238E27FC236}">
                <a16:creationId xmlns:a16="http://schemas.microsoft.com/office/drawing/2014/main" id="{E129CA59-2B74-4ACA-A6D1-9C9183D62F11}"/>
              </a:ext>
            </a:extLst>
          </p:cNvPr>
          <p:cNvSpPr>
            <a:spLocks noGrp="1"/>
          </p:cNvSpPr>
          <p:nvPr>
            <p:ph idx="1"/>
          </p:nvPr>
        </p:nvSpPr>
        <p:spPr/>
        <p:txBody>
          <a:bodyPr>
            <a:normAutofit/>
          </a:bodyPr>
          <a:lstStyle/>
          <a:p>
            <a:pPr algn="just"/>
            <a:r>
              <a:rPr lang="en-SG" dirty="0"/>
              <a:t>This model integrates the functional requirement, non-functional requirements and architectural design to refine the requirement document. </a:t>
            </a:r>
          </a:p>
          <a:p>
            <a:pPr algn="just"/>
            <a:r>
              <a:rPr lang="en-SG" dirty="0"/>
              <a:t>It considers the </a:t>
            </a:r>
            <a:r>
              <a:rPr lang="en-SG" b="1" dirty="0"/>
              <a:t>viewpoints of the stakeholders</a:t>
            </a:r>
            <a:r>
              <a:rPr lang="en-SG" dirty="0"/>
              <a:t> such as industrial architect, analysts, developers and testers. </a:t>
            </a:r>
            <a:r>
              <a:rPr lang="en-US" dirty="0"/>
              <a:t>During the performance of a project, experiences are collected and consolidated to improve the requirement.</a:t>
            </a:r>
            <a:endParaRPr lang="en-SG" dirty="0"/>
          </a:p>
          <a:p>
            <a:pPr algn="just"/>
            <a:r>
              <a:rPr lang="en-SG" dirty="0"/>
              <a:t>The drawback of this model is that after refining the requirement document, it doesn’t verify and validate the document with the overall system.  </a:t>
            </a:r>
          </a:p>
        </p:txBody>
      </p:sp>
    </p:spTree>
    <p:extLst>
      <p:ext uri="{BB962C8B-B14F-4D97-AF65-F5344CB8AC3E}">
        <p14:creationId xmlns:p14="http://schemas.microsoft.com/office/powerpoint/2010/main" val="169654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8BAF-38A6-4CEC-B8D1-C8A8D5F73C6C}"/>
              </a:ext>
            </a:extLst>
          </p:cNvPr>
          <p:cNvSpPr>
            <a:spLocks noGrp="1"/>
          </p:cNvSpPr>
          <p:nvPr>
            <p:ph type="title"/>
          </p:nvPr>
        </p:nvSpPr>
        <p:spPr>
          <a:xfrm>
            <a:off x="1154953" y="973667"/>
            <a:ext cx="10265521" cy="569383"/>
          </a:xfrm>
        </p:spPr>
        <p:txBody>
          <a:bodyPr/>
          <a:lstStyle/>
          <a:p>
            <a:r>
              <a:rPr lang="en-SG" sz="2400" dirty="0"/>
              <a:t>3. Role of Requirement Validation in Requirement development         </a:t>
            </a:r>
            <a:br>
              <a:rPr lang="en-SG" sz="2400" dirty="0"/>
            </a:br>
            <a:r>
              <a:rPr lang="en-SG" sz="2400" dirty="0"/>
              <a:t>    (Pandey et al., 2012)</a:t>
            </a:r>
          </a:p>
        </p:txBody>
      </p:sp>
      <p:sp>
        <p:nvSpPr>
          <p:cNvPr id="3" name="Content Placeholder 2">
            <a:extLst>
              <a:ext uri="{FF2B5EF4-FFF2-40B4-BE49-F238E27FC236}">
                <a16:creationId xmlns:a16="http://schemas.microsoft.com/office/drawing/2014/main" id="{3FAEEFF2-AA28-4FE5-A65F-E247C7DAF4C5}"/>
              </a:ext>
            </a:extLst>
          </p:cNvPr>
          <p:cNvSpPr>
            <a:spLocks noGrp="1"/>
          </p:cNvSpPr>
          <p:nvPr>
            <p:ph idx="1"/>
          </p:nvPr>
        </p:nvSpPr>
        <p:spPr/>
        <p:txBody>
          <a:bodyPr/>
          <a:lstStyle/>
          <a:p>
            <a:pPr algn="just"/>
            <a:r>
              <a:rPr lang="en-SG" dirty="0"/>
              <a:t>Validating requirements are the requirement reviews with the stakeholders. This needs to be performed against the system level requirements and the Software Requirement Specification(SRS).</a:t>
            </a:r>
          </a:p>
          <a:p>
            <a:pPr algn="just"/>
            <a:r>
              <a:rPr lang="en-SG" dirty="0"/>
              <a:t>Validation of requirements</a:t>
            </a:r>
            <a:r>
              <a:rPr lang="en-SG" b="1" dirty="0"/>
              <a:t> </a:t>
            </a:r>
            <a:r>
              <a:rPr lang="en-SG" dirty="0"/>
              <a:t>in the requirement development phase includes the correctness, consistency, unambiguousness and understandability.</a:t>
            </a:r>
          </a:p>
          <a:p>
            <a:pPr algn="just"/>
            <a:r>
              <a:rPr lang="en-US" dirty="0"/>
              <a:t>This model proposes the </a:t>
            </a:r>
            <a:r>
              <a:rPr lang="en-US" b="1" dirty="0"/>
              <a:t>requirement traceability</a:t>
            </a:r>
            <a:r>
              <a:rPr lang="en-US" dirty="0"/>
              <a:t> mechanism as an important aspect of the </a:t>
            </a:r>
            <a:r>
              <a:rPr lang="en-US" b="1" dirty="0"/>
              <a:t>requirement verification</a:t>
            </a:r>
            <a:r>
              <a:rPr lang="en-US" dirty="0"/>
              <a:t>. This is mainly used in order to generate an audit trail between the software requirements and the finally tested code.</a:t>
            </a:r>
            <a:endParaRPr lang="en-SG" dirty="0"/>
          </a:p>
        </p:txBody>
      </p:sp>
    </p:spTree>
    <p:extLst>
      <p:ext uri="{BB962C8B-B14F-4D97-AF65-F5344CB8AC3E}">
        <p14:creationId xmlns:p14="http://schemas.microsoft.com/office/powerpoint/2010/main" val="418520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1FB0-8A82-476C-B5C2-FF14F49743AB}"/>
              </a:ext>
            </a:extLst>
          </p:cNvPr>
          <p:cNvSpPr>
            <a:spLocks noGrp="1"/>
          </p:cNvSpPr>
          <p:nvPr>
            <p:ph type="title"/>
          </p:nvPr>
        </p:nvSpPr>
        <p:spPr/>
        <p:txBody>
          <a:bodyPr/>
          <a:lstStyle/>
          <a:p>
            <a:r>
              <a:rPr lang="en-US"/>
              <a:t>Proposed Model</a:t>
            </a:r>
            <a:endParaRPr lang="en-IN" dirty="0"/>
          </a:p>
        </p:txBody>
      </p:sp>
      <p:sp>
        <p:nvSpPr>
          <p:cNvPr id="3" name="Content Placeholder 2">
            <a:extLst>
              <a:ext uri="{FF2B5EF4-FFF2-40B4-BE49-F238E27FC236}">
                <a16:creationId xmlns:a16="http://schemas.microsoft.com/office/drawing/2014/main" id="{39F8D1E1-6D07-4E6A-90B1-46529DFAF16A}"/>
              </a:ext>
            </a:extLst>
          </p:cNvPr>
          <p:cNvSpPr>
            <a:spLocks noGrp="1"/>
          </p:cNvSpPr>
          <p:nvPr>
            <p:ph idx="1"/>
          </p:nvPr>
        </p:nvSpPr>
        <p:spPr/>
        <p:txBody>
          <a:bodyPr/>
          <a:lstStyle/>
          <a:p>
            <a:pPr algn="just"/>
            <a:r>
              <a:rPr lang="en-US" dirty="0"/>
              <a:t>We propose the following model based on literature review done. In this model, we first generate the checklist of metrics and goals </a:t>
            </a:r>
            <a:r>
              <a:rPr lang="en-IN" dirty="0"/>
              <a:t>which </a:t>
            </a:r>
            <a:r>
              <a:rPr lang="en-US" dirty="0"/>
              <a:t>would serve as a basis for the Quality Assurance (QA) team to conduct their </a:t>
            </a:r>
            <a:r>
              <a:rPr lang="en-IN" dirty="0"/>
              <a:t>assessment. </a:t>
            </a:r>
          </a:p>
          <a:p>
            <a:pPr algn="just"/>
            <a:r>
              <a:rPr lang="en-IN" dirty="0"/>
              <a:t>Then, viewpoints of stakeholders is considered to integrate the requirements and architecture which helps to refine and improve the clarity of the requirement document.</a:t>
            </a:r>
          </a:p>
          <a:p>
            <a:pPr algn="just"/>
            <a:r>
              <a:rPr lang="en-IN" dirty="0"/>
              <a:t>After requirement document is prepared, verification of the requirement document is done to ensure none of the requirements are missed in the subsequent phases.</a:t>
            </a:r>
          </a:p>
        </p:txBody>
      </p:sp>
    </p:spTree>
    <p:extLst>
      <p:ext uri="{BB962C8B-B14F-4D97-AF65-F5344CB8AC3E}">
        <p14:creationId xmlns:p14="http://schemas.microsoft.com/office/powerpoint/2010/main" val="40839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8DD4-E34D-46BB-B059-B7FC01E33DDA}"/>
              </a:ext>
            </a:extLst>
          </p:cNvPr>
          <p:cNvSpPr>
            <a:spLocks noGrp="1"/>
          </p:cNvSpPr>
          <p:nvPr>
            <p:ph type="title"/>
          </p:nvPr>
        </p:nvSpPr>
        <p:spPr/>
        <p:txBody>
          <a:bodyPr/>
          <a:lstStyle/>
          <a:p>
            <a:r>
              <a:rPr lang="en-US" dirty="0"/>
              <a:t>Proposed Model (Contd.)</a:t>
            </a:r>
            <a:endParaRPr lang="en-SG" dirty="0"/>
          </a:p>
        </p:txBody>
      </p:sp>
      <p:sp>
        <p:nvSpPr>
          <p:cNvPr id="6" name="Rectangle: Rounded Corners 5">
            <a:extLst>
              <a:ext uri="{FF2B5EF4-FFF2-40B4-BE49-F238E27FC236}">
                <a16:creationId xmlns:a16="http://schemas.microsoft.com/office/drawing/2014/main" id="{6FA99337-FB20-408A-A95E-86A694ED5238}"/>
              </a:ext>
            </a:extLst>
          </p:cNvPr>
          <p:cNvSpPr/>
          <p:nvPr/>
        </p:nvSpPr>
        <p:spPr>
          <a:xfrm>
            <a:off x="2831977" y="2334790"/>
            <a:ext cx="5159496" cy="999701"/>
          </a:xfrm>
          <a:prstGeom prst="roundRect">
            <a:avLst/>
          </a:prstGeom>
          <a:solidFill>
            <a:schemeClr val="accent6">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a:t>Generate </a:t>
            </a:r>
            <a:r>
              <a:rPr lang="en-IN" sz="2000" b="1" dirty="0"/>
              <a:t>checklist of metrics and goals</a:t>
            </a:r>
            <a:endParaRPr lang="en-US" sz="2000" b="1" dirty="0"/>
          </a:p>
          <a:p>
            <a:pPr algn="ctr"/>
            <a:r>
              <a:rPr lang="en-SG" sz="1400" dirty="0"/>
              <a:t>(</a:t>
            </a:r>
            <a:r>
              <a:rPr lang="en-IN" sz="1400" dirty="0"/>
              <a:t>Knauss &amp; El </a:t>
            </a:r>
            <a:r>
              <a:rPr lang="en-IN" sz="1400" dirty="0" err="1"/>
              <a:t>Boustani</a:t>
            </a:r>
            <a:r>
              <a:rPr lang="en-IN" sz="1400" dirty="0"/>
              <a:t>, 2008)</a:t>
            </a:r>
            <a:endParaRPr lang="en-SG" sz="1400" dirty="0"/>
          </a:p>
        </p:txBody>
      </p:sp>
      <p:sp>
        <p:nvSpPr>
          <p:cNvPr id="8" name="Rectangle: Rounded Corners 7">
            <a:extLst>
              <a:ext uri="{FF2B5EF4-FFF2-40B4-BE49-F238E27FC236}">
                <a16:creationId xmlns:a16="http://schemas.microsoft.com/office/drawing/2014/main" id="{1B012590-2851-4F4F-88F4-E85381A3ED62}"/>
              </a:ext>
            </a:extLst>
          </p:cNvPr>
          <p:cNvSpPr/>
          <p:nvPr/>
        </p:nvSpPr>
        <p:spPr>
          <a:xfrm>
            <a:off x="2831977" y="3851628"/>
            <a:ext cx="5159496" cy="999701"/>
          </a:xfrm>
          <a:prstGeom prst="roundRect">
            <a:avLst/>
          </a:prstGeom>
          <a:solidFill>
            <a:schemeClr val="accent6">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br>
              <a:rPr lang="en-US" dirty="0"/>
            </a:br>
            <a:r>
              <a:rPr lang="en-SG" sz="2000" b="1" dirty="0"/>
              <a:t>Integration of requirements based on viewpoints of stakeholders</a:t>
            </a:r>
            <a:endParaRPr lang="en-US" sz="2000" b="1" dirty="0"/>
          </a:p>
          <a:p>
            <a:pPr algn="ctr"/>
            <a:r>
              <a:rPr lang="en-SG" sz="1400" dirty="0"/>
              <a:t>(</a:t>
            </a:r>
            <a:r>
              <a:rPr lang="en-IN" sz="1400" dirty="0" err="1"/>
              <a:t>Paech</a:t>
            </a:r>
            <a:r>
              <a:rPr lang="en-IN" sz="1400" dirty="0"/>
              <a:t> et al., </a:t>
            </a:r>
            <a:r>
              <a:rPr lang="en-IN" dirty="0"/>
              <a:t>2003</a:t>
            </a:r>
            <a:r>
              <a:rPr lang="en-IN" sz="1400" dirty="0"/>
              <a:t>)</a:t>
            </a:r>
            <a:endParaRPr lang="en-US" sz="1400" dirty="0"/>
          </a:p>
          <a:p>
            <a:pPr algn="ctr"/>
            <a:endParaRPr lang="en-SG" dirty="0"/>
          </a:p>
        </p:txBody>
      </p:sp>
      <p:sp>
        <p:nvSpPr>
          <p:cNvPr id="9" name="Rectangle: Rounded Corners 8">
            <a:extLst>
              <a:ext uri="{FF2B5EF4-FFF2-40B4-BE49-F238E27FC236}">
                <a16:creationId xmlns:a16="http://schemas.microsoft.com/office/drawing/2014/main" id="{82F04C36-3133-4FD5-BDAF-CDD8EFFC9E8B}"/>
              </a:ext>
            </a:extLst>
          </p:cNvPr>
          <p:cNvSpPr/>
          <p:nvPr/>
        </p:nvSpPr>
        <p:spPr>
          <a:xfrm>
            <a:off x="2831977" y="5494383"/>
            <a:ext cx="5159496" cy="1297033"/>
          </a:xfrm>
          <a:prstGeom prst="roundRect">
            <a:avLst/>
          </a:prstGeom>
          <a:solidFill>
            <a:schemeClr val="accent6">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br>
              <a:rPr lang="en-US" dirty="0"/>
            </a:br>
            <a:r>
              <a:rPr lang="en-US" sz="2000" b="1" dirty="0"/>
              <a:t>Verification of the requirement document</a:t>
            </a:r>
            <a:br>
              <a:rPr lang="en-IN" sz="1400" dirty="0"/>
            </a:br>
            <a:r>
              <a:rPr lang="en-SG" sz="1400" dirty="0"/>
              <a:t>(Pandey et al, 2012)</a:t>
            </a:r>
            <a:endParaRPr lang="en-US" sz="1400" dirty="0"/>
          </a:p>
          <a:p>
            <a:pPr algn="ctr"/>
            <a:endParaRPr lang="en-US" dirty="0"/>
          </a:p>
          <a:p>
            <a:pPr algn="ctr"/>
            <a:endParaRPr lang="en-SG" dirty="0"/>
          </a:p>
        </p:txBody>
      </p:sp>
      <p:cxnSp>
        <p:nvCxnSpPr>
          <p:cNvPr id="12" name="Straight Arrow Connector 11">
            <a:extLst>
              <a:ext uri="{FF2B5EF4-FFF2-40B4-BE49-F238E27FC236}">
                <a16:creationId xmlns:a16="http://schemas.microsoft.com/office/drawing/2014/main" id="{0D0A5B00-8EB7-4B63-9DE6-85D1A4D1D3C9}"/>
              </a:ext>
            </a:extLst>
          </p:cNvPr>
          <p:cNvCxnSpPr>
            <a:cxnSpLocks/>
            <a:stCxn id="6" idx="2"/>
            <a:endCxn id="8" idx="0"/>
          </p:cNvCxnSpPr>
          <p:nvPr/>
        </p:nvCxnSpPr>
        <p:spPr>
          <a:xfrm>
            <a:off x="5411725" y="3334491"/>
            <a:ext cx="0" cy="51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BAA104-2584-4D9F-88DE-8F88A03CBD75}"/>
              </a:ext>
            </a:extLst>
          </p:cNvPr>
          <p:cNvCxnSpPr>
            <a:cxnSpLocks/>
            <a:stCxn id="8" idx="2"/>
            <a:endCxn id="9" idx="0"/>
          </p:cNvCxnSpPr>
          <p:nvPr/>
        </p:nvCxnSpPr>
        <p:spPr>
          <a:xfrm>
            <a:off x="5411725" y="4851329"/>
            <a:ext cx="0" cy="64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0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6FBF-F456-4A61-9614-2FE8A030AD85}"/>
              </a:ext>
            </a:extLst>
          </p:cNvPr>
          <p:cNvSpPr>
            <a:spLocks noGrp="1"/>
          </p:cNvSpPr>
          <p:nvPr>
            <p:ph type="title"/>
          </p:nvPr>
        </p:nvSpPr>
        <p:spPr/>
        <p:txBody>
          <a:bodyPr/>
          <a:lstStyle/>
          <a:p>
            <a:pPr algn="ctr"/>
            <a:r>
              <a:rPr lang="en-US" dirty="0"/>
              <a:t>Generate </a:t>
            </a:r>
            <a:r>
              <a:rPr lang="en-IN" dirty="0"/>
              <a:t>checklist of metrics and goals</a:t>
            </a:r>
            <a:endParaRPr lang="en-US" dirty="0"/>
          </a:p>
        </p:txBody>
      </p:sp>
      <p:sp>
        <p:nvSpPr>
          <p:cNvPr id="3" name="Content Placeholder 2">
            <a:extLst>
              <a:ext uri="{FF2B5EF4-FFF2-40B4-BE49-F238E27FC236}">
                <a16:creationId xmlns:a16="http://schemas.microsoft.com/office/drawing/2014/main" id="{B7618615-10E2-4A5A-A8B9-167661B7850E}"/>
              </a:ext>
            </a:extLst>
          </p:cNvPr>
          <p:cNvSpPr>
            <a:spLocks noGrp="1"/>
          </p:cNvSpPr>
          <p:nvPr>
            <p:ph idx="1"/>
          </p:nvPr>
        </p:nvSpPr>
        <p:spPr>
          <a:xfrm>
            <a:off x="863600" y="2490378"/>
            <a:ext cx="10596880" cy="3940902"/>
          </a:xfrm>
        </p:spPr>
        <p:txBody>
          <a:bodyPr>
            <a:noAutofit/>
          </a:bodyPr>
          <a:lstStyle/>
          <a:p>
            <a:pPr algn="just"/>
            <a:r>
              <a:rPr lang="en-US" dirty="0">
                <a:solidFill>
                  <a:schemeClr val="tx1"/>
                </a:solidFill>
              </a:rPr>
              <a:t>This is the first step of the requirement analysis phase of the proposed model. In this step, checklists of metrics and goals are generated to assess the quality of the functional and non- functional requirements. </a:t>
            </a:r>
          </a:p>
          <a:p>
            <a:pPr lvl="1" algn="just">
              <a:buFont typeface="Wingdings" panose="05000000000000000000" pitchFamily="2" charset="2"/>
              <a:buChar char="ü"/>
            </a:pPr>
            <a:r>
              <a:rPr lang="en-US" sz="1800" dirty="0">
                <a:solidFill>
                  <a:schemeClr val="tx1"/>
                </a:solidFill>
              </a:rPr>
              <a:t>Functional Requirements – They specify the behaviors the product will exhibit under specific conditions (</a:t>
            </a:r>
            <a:r>
              <a:rPr lang="en-US" sz="1800" dirty="0" err="1">
                <a:solidFill>
                  <a:schemeClr val="tx1"/>
                </a:solidFill>
              </a:rPr>
              <a:t>Wiegers</a:t>
            </a:r>
            <a:r>
              <a:rPr lang="en-US" sz="1800" dirty="0">
                <a:solidFill>
                  <a:schemeClr val="tx1"/>
                </a:solidFill>
              </a:rPr>
              <a:t> &amp; </a:t>
            </a:r>
            <a:r>
              <a:rPr lang="en-IN" sz="1800" dirty="0">
                <a:solidFill>
                  <a:schemeClr val="tx1"/>
                </a:solidFill>
              </a:rPr>
              <a:t>Beatty, 2013).</a:t>
            </a:r>
            <a:endParaRPr lang="en-US" sz="1800" dirty="0">
              <a:solidFill>
                <a:schemeClr val="tx1"/>
              </a:solidFill>
            </a:endParaRPr>
          </a:p>
          <a:p>
            <a:pPr lvl="1" algn="just">
              <a:buFont typeface="Wingdings" panose="05000000000000000000" pitchFamily="2" charset="2"/>
              <a:buChar char="ü"/>
            </a:pPr>
            <a:r>
              <a:rPr lang="en-US" sz="1800" dirty="0">
                <a:solidFill>
                  <a:schemeClr val="tx1"/>
                </a:solidFill>
              </a:rPr>
              <a:t>Non-Functional Requirements – Requirements which are not functional such as operational requirements, security requirements are non-functional requirements. They usually include quality attributes such as reliability, traceability, security, usability of the product (</a:t>
            </a:r>
            <a:r>
              <a:rPr lang="en-IN" sz="1800" dirty="0">
                <a:solidFill>
                  <a:schemeClr val="tx1"/>
                </a:solidFill>
              </a:rPr>
              <a:t>Chung et al., 2000).</a:t>
            </a:r>
          </a:p>
          <a:p>
            <a:pPr algn="just"/>
            <a:r>
              <a:rPr lang="en-IN" dirty="0"/>
              <a:t>The checklist is classified into two terms. First term is formal requirement quality which refers to verbalization rules. The second term is content related requirements quality which refers to goals that need interpretation to some extent (Knauss &amp; El </a:t>
            </a:r>
            <a:r>
              <a:rPr lang="en-IN" dirty="0" err="1"/>
              <a:t>Boustani</a:t>
            </a:r>
            <a:r>
              <a:rPr lang="en-IN" dirty="0"/>
              <a:t>, 2008)</a:t>
            </a:r>
          </a:p>
          <a:p>
            <a:pPr lvl="1" algn="just">
              <a:buFont typeface="Wingdings" panose="05000000000000000000" pitchFamily="2" charset="2"/>
              <a:buChar char="ü"/>
            </a:pPr>
            <a:endParaRPr lang="en-IN" sz="1800" dirty="0">
              <a:solidFill>
                <a:schemeClr val="tx1"/>
              </a:solidFill>
            </a:endParaRPr>
          </a:p>
        </p:txBody>
      </p:sp>
    </p:spTree>
    <p:extLst>
      <p:ext uri="{BB962C8B-B14F-4D97-AF65-F5344CB8AC3E}">
        <p14:creationId xmlns:p14="http://schemas.microsoft.com/office/powerpoint/2010/main" val="77426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D1B9-1CDF-46E8-8354-D7911C45AFAD}"/>
              </a:ext>
            </a:extLst>
          </p:cNvPr>
          <p:cNvSpPr>
            <a:spLocks noGrp="1"/>
          </p:cNvSpPr>
          <p:nvPr>
            <p:ph type="title"/>
          </p:nvPr>
        </p:nvSpPr>
        <p:spPr/>
        <p:txBody>
          <a:bodyPr/>
          <a:lstStyle/>
          <a:p>
            <a:pPr algn="ctr"/>
            <a:r>
              <a:rPr lang="en-SG" dirty="0"/>
              <a:t>Integration of requirements based on viewpoints of stakeholders</a:t>
            </a:r>
            <a:endParaRPr lang="en-US" dirty="0"/>
          </a:p>
        </p:txBody>
      </p:sp>
      <p:sp>
        <p:nvSpPr>
          <p:cNvPr id="3" name="Content Placeholder 2">
            <a:extLst>
              <a:ext uri="{FF2B5EF4-FFF2-40B4-BE49-F238E27FC236}">
                <a16:creationId xmlns:a16="http://schemas.microsoft.com/office/drawing/2014/main" id="{59AF4CC5-8C8C-4E0F-969B-C2A4243FDC6D}"/>
              </a:ext>
            </a:extLst>
          </p:cNvPr>
          <p:cNvSpPr>
            <a:spLocks noGrp="1"/>
          </p:cNvSpPr>
          <p:nvPr>
            <p:ph idx="1"/>
          </p:nvPr>
        </p:nvSpPr>
        <p:spPr/>
        <p:txBody>
          <a:bodyPr>
            <a:normAutofit/>
          </a:bodyPr>
          <a:lstStyle/>
          <a:p>
            <a:pPr algn="just"/>
            <a:r>
              <a:rPr lang="en-US" dirty="0"/>
              <a:t>A group of expertise should be set up by the QA personnel to create requirement document. This group of expertise should include analysts eliciting requirements and the </a:t>
            </a:r>
            <a:r>
              <a:rPr lang="en-IN" dirty="0"/>
              <a:t>architects designing the system </a:t>
            </a:r>
            <a:r>
              <a:rPr lang="en-SG" dirty="0"/>
              <a:t>(</a:t>
            </a:r>
            <a:r>
              <a:rPr lang="pl-PL" dirty="0"/>
              <a:t>Ejaz</a:t>
            </a:r>
            <a:r>
              <a:rPr lang="en-IN" dirty="0"/>
              <a:t> et al., 2010).</a:t>
            </a:r>
          </a:p>
          <a:p>
            <a:pPr algn="just"/>
            <a:r>
              <a:rPr lang="en-US" dirty="0"/>
              <a:t>The close collaboration of these different types of specialists would share knowledge, for example, in the form of different views on the non-functional, functional requirements and architecture </a:t>
            </a:r>
            <a:r>
              <a:rPr lang="en-IN" dirty="0"/>
              <a:t>(</a:t>
            </a:r>
            <a:r>
              <a:rPr lang="en-US" dirty="0" err="1"/>
              <a:t>Paech</a:t>
            </a:r>
            <a:r>
              <a:rPr lang="en-US" dirty="0"/>
              <a:t> et al., 2002).</a:t>
            </a:r>
          </a:p>
          <a:p>
            <a:pPr algn="just"/>
            <a:r>
              <a:rPr lang="en-SG" dirty="0"/>
              <a:t>In this process, conflicts between the stakeholders are addressed and requirements which affect the architectural decision are captured. For example, reusing the requirements of the past project might affect the architecture of the current project (</a:t>
            </a:r>
            <a:r>
              <a:rPr lang="en-US" dirty="0" err="1"/>
              <a:t>Paech</a:t>
            </a:r>
            <a:r>
              <a:rPr lang="en-US" dirty="0"/>
              <a:t> et al., 2003).</a:t>
            </a:r>
            <a:endParaRPr lang="en-SG" dirty="0"/>
          </a:p>
        </p:txBody>
      </p:sp>
    </p:spTree>
    <p:extLst>
      <p:ext uri="{BB962C8B-B14F-4D97-AF65-F5344CB8AC3E}">
        <p14:creationId xmlns:p14="http://schemas.microsoft.com/office/powerpoint/2010/main" val="339997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C0B-B43D-4213-B530-CDBE1499F871}"/>
              </a:ext>
            </a:extLst>
          </p:cNvPr>
          <p:cNvSpPr>
            <a:spLocks noGrp="1"/>
          </p:cNvSpPr>
          <p:nvPr>
            <p:ph type="title"/>
          </p:nvPr>
        </p:nvSpPr>
        <p:spPr/>
        <p:txBody>
          <a:bodyPr>
            <a:normAutofit fontScale="90000"/>
          </a:bodyPr>
          <a:lstStyle/>
          <a:p>
            <a:r>
              <a:rPr lang="en-US" dirty="0"/>
              <a:t>Verification of the requirement document</a:t>
            </a:r>
            <a:br>
              <a:rPr lang="en-US" dirty="0"/>
            </a:br>
            <a:endParaRPr lang="en-SG" dirty="0"/>
          </a:p>
        </p:txBody>
      </p:sp>
      <p:sp>
        <p:nvSpPr>
          <p:cNvPr id="3" name="Content Placeholder 2">
            <a:extLst>
              <a:ext uri="{FF2B5EF4-FFF2-40B4-BE49-F238E27FC236}">
                <a16:creationId xmlns:a16="http://schemas.microsoft.com/office/drawing/2014/main" id="{2EBC7CF6-3546-47E0-A54B-85229D8412B5}"/>
              </a:ext>
            </a:extLst>
          </p:cNvPr>
          <p:cNvSpPr>
            <a:spLocks noGrp="1"/>
          </p:cNvSpPr>
          <p:nvPr>
            <p:ph idx="1"/>
          </p:nvPr>
        </p:nvSpPr>
        <p:spPr>
          <a:xfrm>
            <a:off x="1154954" y="2603499"/>
            <a:ext cx="9513046" cy="4149725"/>
          </a:xfrm>
        </p:spPr>
        <p:txBody>
          <a:bodyPr>
            <a:normAutofit/>
          </a:bodyPr>
          <a:lstStyle/>
          <a:p>
            <a:pPr algn="just"/>
            <a:r>
              <a:rPr lang="en-US" dirty="0"/>
              <a:t>The  requirement analysis phase produces two kinds of outputs – Software Requirements Specifications (SRS) and Interface Requirements Specifications (IRS) </a:t>
            </a:r>
            <a:r>
              <a:rPr lang="en-SG" dirty="0"/>
              <a:t>(</a:t>
            </a:r>
            <a:r>
              <a:rPr lang="pl-PL" dirty="0"/>
              <a:t>Ejaz</a:t>
            </a:r>
            <a:r>
              <a:rPr lang="en-IN" dirty="0"/>
              <a:t> et al., 2010).</a:t>
            </a:r>
            <a:endParaRPr lang="en-US" dirty="0"/>
          </a:p>
          <a:p>
            <a:pPr algn="just"/>
            <a:r>
              <a:rPr lang="en-SG" dirty="0"/>
              <a:t>The validation and verification activities </a:t>
            </a:r>
            <a:r>
              <a:rPr lang="en-US" dirty="0"/>
              <a:t>include validating the system requirements against raw requirements and verifying the correctness of </a:t>
            </a:r>
            <a:r>
              <a:rPr lang="en-SG" dirty="0"/>
              <a:t>the requirement documentation (Pandey et al., 2012).</a:t>
            </a:r>
          </a:p>
          <a:p>
            <a:pPr algn="just"/>
            <a:r>
              <a:rPr lang="en-SG" dirty="0"/>
              <a:t>Traceability is mainly used to validate all the requirements in the development phase (</a:t>
            </a:r>
            <a:r>
              <a:rPr lang="en-SG" dirty="0" err="1"/>
              <a:t>Ooi</a:t>
            </a:r>
            <a:r>
              <a:rPr lang="en-SG" dirty="0"/>
              <a:t> et al., 2014).</a:t>
            </a:r>
          </a:p>
          <a:p>
            <a:pPr algn="just"/>
            <a:r>
              <a:rPr lang="en-SG" dirty="0"/>
              <a:t>Requirement Traceability mechanism involves two types: (</a:t>
            </a:r>
            <a:r>
              <a:rPr lang="en-SG" dirty="0" err="1"/>
              <a:t>Ooi</a:t>
            </a:r>
            <a:r>
              <a:rPr lang="en-SG" dirty="0"/>
              <a:t> et al., 2014)</a:t>
            </a:r>
          </a:p>
          <a:p>
            <a:pPr lvl="1" algn="just">
              <a:buFont typeface="Wingdings" panose="05000000000000000000" pitchFamily="2" charset="2"/>
              <a:buChar char="ü"/>
            </a:pPr>
            <a:r>
              <a:rPr lang="en-SG" dirty="0"/>
              <a:t>Forward traceability : trace and test requirements from forward to test.</a:t>
            </a:r>
          </a:p>
          <a:p>
            <a:pPr lvl="1" algn="just">
              <a:buFont typeface="Wingdings" panose="05000000000000000000" pitchFamily="2" charset="2"/>
              <a:buChar char="ü"/>
            </a:pPr>
            <a:r>
              <a:rPr lang="en-SG" dirty="0"/>
              <a:t>Backward traceability : trace each test back to its associated requirements.</a:t>
            </a:r>
          </a:p>
          <a:p>
            <a:pPr algn="just">
              <a:buFont typeface="Wingdings" panose="05000000000000000000" pitchFamily="2" charset="2"/>
              <a:buChar char="ü"/>
            </a:pPr>
            <a:endParaRPr lang="en-SG" dirty="0"/>
          </a:p>
          <a:p>
            <a:pPr marL="0" indent="0" algn="just">
              <a:buNone/>
            </a:pPr>
            <a:endParaRPr lang="en-SG" dirty="0"/>
          </a:p>
        </p:txBody>
      </p:sp>
    </p:spTree>
    <p:extLst>
      <p:ext uri="{BB962C8B-B14F-4D97-AF65-F5344CB8AC3E}">
        <p14:creationId xmlns:p14="http://schemas.microsoft.com/office/powerpoint/2010/main" val="220401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0A23-2051-41EA-BACA-9E14CDEE91E6}"/>
              </a:ext>
            </a:extLst>
          </p:cNvPr>
          <p:cNvSpPr>
            <a:spLocks noGrp="1"/>
          </p:cNvSpPr>
          <p:nvPr>
            <p:ph type="ctrTitle"/>
          </p:nvPr>
        </p:nvSpPr>
        <p:spPr/>
        <p:txBody>
          <a:bodyPr/>
          <a:lstStyle/>
          <a:p>
            <a:r>
              <a:rPr lang="en-SG" dirty="0"/>
              <a:t>Case Study : Ariane 5</a:t>
            </a:r>
          </a:p>
        </p:txBody>
      </p:sp>
    </p:spTree>
    <p:extLst>
      <p:ext uri="{BB962C8B-B14F-4D97-AF65-F5344CB8AC3E}">
        <p14:creationId xmlns:p14="http://schemas.microsoft.com/office/powerpoint/2010/main" val="336580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078C-E47D-4170-9260-40EDDFE0C2D5}"/>
              </a:ext>
            </a:extLst>
          </p:cNvPr>
          <p:cNvSpPr>
            <a:spLocks noGrp="1"/>
          </p:cNvSpPr>
          <p:nvPr>
            <p:ph type="title"/>
          </p:nvPr>
        </p:nvSpPr>
        <p:spPr/>
        <p:txBody>
          <a:bodyPr/>
          <a:lstStyle/>
          <a:p>
            <a:r>
              <a:rPr lang="en-SG" dirty="0"/>
              <a:t>Ariane 5</a:t>
            </a:r>
          </a:p>
        </p:txBody>
      </p:sp>
      <p:sp>
        <p:nvSpPr>
          <p:cNvPr id="3" name="Content Placeholder 2">
            <a:extLst>
              <a:ext uri="{FF2B5EF4-FFF2-40B4-BE49-F238E27FC236}">
                <a16:creationId xmlns:a16="http://schemas.microsoft.com/office/drawing/2014/main" id="{8CEC4F4D-B975-48AE-AD3C-7C62D5225EE0}"/>
              </a:ext>
            </a:extLst>
          </p:cNvPr>
          <p:cNvSpPr>
            <a:spLocks noGrp="1"/>
          </p:cNvSpPr>
          <p:nvPr>
            <p:ph idx="1"/>
          </p:nvPr>
        </p:nvSpPr>
        <p:spPr>
          <a:xfrm>
            <a:off x="1154954" y="2603500"/>
            <a:ext cx="9431766" cy="3416300"/>
          </a:xfrm>
        </p:spPr>
        <p:txBody>
          <a:bodyPr/>
          <a:lstStyle/>
          <a:p>
            <a:pPr marL="0" indent="0" algn="just">
              <a:buNone/>
            </a:pPr>
            <a:r>
              <a:rPr lang="en-SG" dirty="0"/>
              <a:t>Ariane 5 is a European rocket designed to launch on June 4, 1996 for carrying the commercial payloads like the communication satellites into Earth orbit (The Economist, 1996).</a:t>
            </a:r>
          </a:p>
          <a:p>
            <a:pPr algn="just"/>
            <a:r>
              <a:rPr lang="en-SG" dirty="0"/>
              <a:t>It was focussed to carry a heavier payload than Ariane 4 (Sommerville, 2004).</a:t>
            </a:r>
          </a:p>
          <a:p>
            <a:r>
              <a:rPr lang="en-SG" dirty="0"/>
              <a:t>It was designed to have a high degree of accuracy mission (Sommerville, 2004).</a:t>
            </a:r>
          </a:p>
          <a:p>
            <a:r>
              <a:rPr lang="en-SG" dirty="0"/>
              <a:t>It was the standard launch vehicle for the European Space Agency (Sommerville, 2004).</a:t>
            </a:r>
          </a:p>
          <a:p>
            <a:pPr marL="0" indent="0">
              <a:buNone/>
            </a:pPr>
            <a:endParaRPr lang="en-SG" dirty="0"/>
          </a:p>
          <a:p>
            <a:endParaRPr lang="en-SG" dirty="0"/>
          </a:p>
        </p:txBody>
      </p:sp>
    </p:spTree>
    <p:extLst>
      <p:ext uri="{BB962C8B-B14F-4D97-AF65-F5344CB8AC3E}">
        <p14:creationId xmlns:p14="http://schemas.microsoft.com/office/powerpoint/2010/main" val="351117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83D1-EC6B-4EF5-920A-07C382261D14}"/>
              </a:ext>
            </a:extLst>
          </p:cNvPr>
          <p:cNvSpPr>
            <a:spLocks noGrp="1"/>
          </p:cNvSpPr>
          <p:nvPr>
            <p:ph type="title"/>
          </p:nvPr>
        </p:nvSpPr>
        <p:spPr>
          <a:xfrm>
            <a:off x="838200" y="365126"/>
            <a:ext cx="10306050" cy="1092200"/>
          </a:xfrm>
        </p:spPr>
        <p:txBody>
          <a:bodyPr/>
          <a:lstStyle/>
          <a:p>
            <a:r>
              <a:rPr lang="en-SG" dirty="0"/>
              <a:t>Event timeline : Ariane 5</a:t>
            </a:r>
          </a:p>
        </p:txBody>
      </p:sp>
      <p:sp>
        <p:nvSpPr>
          <p:cNvPr id="3" name="Content Placeholder 2">
            <a:extLst>
              <a:ext uri="{FF2B5EF4-FFF2-40B4-BE49-F238E27FC236}">
                <a16:creationId xmlns:a16="http://schemas.microsoft.com/office/drawing/2014/main" id="{C5FA3916-2F2F-46E9-BA14-CD7C4A55275B}"/>
              </a:ext>
            </a:extLst>
          </p:cNvPr>
          <p:cNvSpPr>
            <a:spLocks noGrp="1"/>
          </p:cNvSpPr>
          <p:nvPr>
            <p:ph idx="1"/>
          </p:nvPr>
        </p:nvSpPr>
        <p:spPr>
          <a:xfrm>
            <a:off x="416560" y="2265680"/>
            <a:ext cx="11673840" cy="4155439"/>
          </a:xfrm>
        </p:spPr>
        <p:txBody>
          <a:bodyPr/>
          <a:lstStyle/>
          <a:p>
            <a:pPr marL="0" indent="0">
              <a:buNone/>
            </a:pPr>
            <a:r>
              <a:rPr lang="en-US" dirty="0"/>
              <a:t>Since the explosion just took a few seconds after the lift off, a clear picture of the timeline could only be given in terms of minutes (Lions, 1996).</a:t>
            </a:r>
          </a:p>
          <a:p>
            <a:pPr marL="0" indent="0">
              <a:buNone/>
            </a:pPr>
            <a:endParaRPr lang="en-US" dirty="0"/>
          </a:p>
          <a:p>
            <a:pPr marL="0" indent="0">
              <a:buNone/>
            </a:pPr>
            <a:endParaRPr lang="en-US" b="0" dirty="0">
              <a:effectLst/>
            </a:endParaRPr>
          </a:p>
          <a:p>
            <a:pPr marL="0" indent="0">
              <a:buNone/>
            </a:pPr>
            <a:br>
              <a:rPr lang="en-US" dirty="0"/>
            </a:br>
            <a:endParaRPr lang="en-SG" dirty="0"/>
          </a:p>
        </p:txBody>
      </p:sp>
      <p:graphicFrame>
        <p:nvGraphicFramePr>
          <p:cNvPr id="11" name="Table 11">
            <a:extLst>
              <a:ext uri="{FF2B5EF4-FFF2-40B4-BE49-F238E27FC236}">
                <a16:creationId xmlns:a16="http://schemas.microsoft.com/office/drawing/2014/main" id="{75E68F55-537D-482C-80FB-6CE4DE429032}"/>
              </a:ext>
            </a:extLst>
          </p:cNvPr>
          <p:cNvGraphicFramePr>
            <a:graphicFrameLocks noGrp="1"/>
          </p:cNvGraphicFramePr>
          <p:nvPr>
            <p:extLst>
              <p:ext uri="{D42A27DB-BD31-4B8C-83A1-F6EECF244321}">
                <p14:modId xmlns:p14="http://schemas.microsoft.com/office/powerpoint/2010/main" val="2793297226"/>
              </p:ext>
            </p:extLst>
          </p:nvPr>
        </p:nvGraphicFramePr>
        <p:xfrm>
          <a:off x="548640" y="2915920"/>
          <a:ext cx="11338560" cy="3291840"/>
        </p:xfrm>
        <a:graphic>
          <a:graphicData uri="http://schemas.openxmlformats.org/drawingml/2006/table">
            <a:tbl>
              <a:tblPr firstRow="1" bandRow="1">
                <a:tableStyleId>{5C22544A-7EE6-4342-B048-85BDC9FD1C3A}</a:tableStyleId>
              </a:tblPr>
              <a:tblGrid>
                <a:gridCol w="3779520">
                  <a:extLst>
                    <a:ext uri="{9D8B030D-6E8A-4147-A177-3AD203B41FA5}">
                      <a16:colId xmlns:a16="http://schemas.microsoft.com/office/drawing/2014/main" val="3638937385"/>
                    </a:ext>
                  </a:extLst>
                </a:gridCol>
                <a:gridCol w="3779520">
                  <a:extLst>
                    <a:ext uri="{9D8B030D-6E8A-4147-A177-3AD203B41FA5}">
                      <a16:colId xmlns:a16="http://schemas.microsoft.com/office/drawing/2014/main" val="2743855598"/>
                    </a:ext>
                  </a:extLst>
                </a:gridCol>
                <a:gridCol w="3779520">
                  <a:extLst>
                    <a:ext uri="{9D8B030D-6E8A-4147-A177-3AD203B41FA5}">
                      <a16:colId xmlns:a16="http://schemas.microsoft.com/office/drawing/2014/main" val="2653380417"/>
                    </a:ext>
                  </a:extLst>
                </a:gridCol>
              </a:tblGrid>
              <a:tr h="339796">
                <a:tc>
                  <a:txBody>
                    <a:bodyPr/>
                    <a:lstStyle/>
                    <a:p>
                      <a:r>
                        <a:rPr lang="en-SG" dirty="0"/>
                        <a:t>TIME </a:t>
                      </a:r>
                    </a:p>
                  </a:txBody>
                  <a:tcPr/>
                </a:tc>
                <a:tc>
                  <a:txBody>
                    <a:bodyPr/>
                    <a:lstStyle/>
                    <a:p>
                      <a:r>
                        <a:rPr lang="en-SG" dirty="0"/>
                        <a:t>EVENT</a:t>
                      </a:r>
                    </a:p>
                  </a:txBody>
                  <a:tcPr/>
                </a:tc>
                <a:tc>
                  <a:txBody>
                    <a:bodyPr/>
                    <a:lstStyle/>
                    <a:p>
                      <a:r>
                        <a:rPr lang="en-SG" dirty="0"/>
                        <a:t>DESCRIPTION</a:t>
                      </a:r>
                    </a:p>
                  </a:txBody>
                  <a:tcPr/>
                </a:tc>
                <a:extLst>
                  <a:ext uri="{0D108BD9-81ED-4DB2-BD59-A6C34878D82A}">
                    <a16:rowId xmlns:a16="http://schemas.microsoft.com/office/drawing/2014/main" val="181406494"/>
                  </a:ext>
                </a:extLst>
              </a:tr>
              <a:tr h="1472447">
                <a:tc>
                  <a:txBody>
                    <a:bodyPr/>
                    <a:lstStyle/>
                    <a:p>
                      <a:r>
                        <a:rPr lang="en-SG" sz="1800" kern="1200" dirty="0">
                          <a:solidFill>
                            <a:schemeClr val="dk1"/>
                          </a:solidFill>
                          <a:effectLst/>
                          <a:latin typeface="+mn-lt"/>
                          <a:ea typeface="+mn-ea"/>
                          <a:cs typeface="+mn-cs"/>
                        </a:rPr>
                        <a:t>L-11:43:00</a:t>
                      </a:r>
                    </a:p>
                    <a:p>
                      <a:r>
                        <a:rPr lang="en-SG" sz="1800" kern="1200" dirty="0">
                          <a:solidFill>
                            <a:schemeClr val="dk1"/>
                          </a:solidFill>
                          <a:effectLst/>
                          <a:latin typeface="+mn-lt"/>
                          <a:ea typeface="+mn-ea"/>
                          <a:cs typeface="+mn-cs"/>
                        </a:rPr>
                        <a:t> </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dk1"/>
                          </a:solidFill>
                          <a:effectLst/>
                          <a:latin typeface="+mn-lt"/>
                          <a:ea typeface="+mn-ea"/>
                          <a:cs typeface="+mn-cs"/>
                        </a:rPr>
                        <a:t>Countdown Initiation</a:t>
                      </a:r>
                    </a:p>
                    <a:p>
                      <a:endParaRPr lang="en-SG" dirty="0"/>
                    </a:p>
                  </a:txBody>
                  <a:tcPr/>
                </a:tc>
                <a:tc>
                  <a:txBody>
                    <a:bodyPr/>
                    <a:lstStyle/>
                    <a:p>
                      <a:r>
                        <a:rPr lang="en-SG" sz="1600" kern="1200" dirty="0">
                          <a:solidFill>
                            <a:schemeClr val="dk1"/>
                          </a:solidFill>
                          <a:effectLst/>
                          <a:latin typeface="+mn-lt"/>
                          <a:ea typeface="+mn-ea"/>
                          <a:cs typeface="+mn-cs"/>
                        </a:rPr>
                        <a:t>Favourable weather conditions were observed on the day of launch. And there was no chance for the lightning, so the electric field was also negligible</a:t>
                      </a:r>
                    </a:p>
                    <a:p>
                      <a:r>
                        <a:rPr lang="en-SG" sz="1800" kern="1200" dirty="0">
                          <a:solidFill>
                            <a:schemeClr val="dk1"/>
                          </a:solidFill>
                          <a:effectLst/>
                          <a:latin typeface="+mn-lt"/>
                          <a:ea typeface="+mn-ea"/>
                          <a:cs typeface="+mn-cs"/>
                        </a:rPr>
                        <a:t> </a:t>
                      </a:r>
                      <a:endParaRPr lang="en-SG" dirty="0"/>
                    </a:p>
                  </a:txBody>
                  <a:tcPr/>
                </a:tc>
                <a:extLst>
                  <a:ext uri="{0D108BD9-81ED-4DB2-BD59-A6C34878D82A}">
                    <a16:rowId xmlns:a16="http://schemas.microsoft.com/office/drawing/2014/main" val="1907079234"/>
                  </a:ext>
                </a:extLst>
              </a:tr>
              <a:tr h="1245917">
                <a:tc>
                  <a:txBody>
                    <a:bodyPr/>
                    <a:lstStyle/>
                    <a:p>
                      <a:r>
                        <a:rPr lang="en-SG" sz="1800" kern="1200" dirty="0">
                          <a:solidFill>
                            <a:schemeClr val="dk1"/>
                          </a:solidFill>
                          <a:effectLst/>
                          <a:latin typeface="+mn-lt"/>
                          <a:ea typeface="+mn-ea"/>
                          <a:cs typeface="+mn-cs"/>
                        </a:rPr>
                        <a:t>L-10:23:00</a:t>
                      </a:r>
                    </a:p>
                    <a:p>
                      <a:r>
                        <a:rPr lang="en-SG" sz="1800" kern="1200" dirty="0">
                          <a:solidFill>
                            <a:schemeClr val="dk1"/>
                          </a:solidFill>
                          <a:effectLst/>
                          <a:latin typeface="+mn-lt"/>
                          <a:ea typeface="+mn-ea"/>
                          <a:cs typeface="+mn-cs"/>
                        </a:rPr>
                        <a:t> </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dk1"/>
                          </a:solidFill>
                          <a:effectLst/>
                          <a:latin typeface="+mn-lt"/>
                          <a:ea typeface="+mn-ea"/>
                          <a:cs typeface="+mn-cs"/>
                        </a:rPr>
                        <a:t>Filling the stage</a:t>
                      </a:r>
                    </a:p>
                    <a:p>
                      <a:endParaRPr lang="en-SG" dirty="0"/>
                    </a:p>
                  </a:txBody>
                  <a:tcPr/>
                </a:tc>
                <a:tc>
                  <a:txBody>
                    <a:bodyPr/>
                    <a:lstStyle/>
                    <a:p>
                      <a:r>
                        <a:rPr lang="en-SG" sz="1600" kern="1200" dirty="0">
                          <a:solidFill>
                            <a:schemeClr val="dk1"/>
                          </a:solidFill>
                          <a:effectLst/>
                          <a:latin typeface="+mn-lt"/>
                          <a:ea typeface="+mn-ea"/>
                          <a:cs typeface="+mn-cs"/>
                        </a:rPr>
                        <a:t>The event of power up of the engine was held. During this time, the electrical checks, fuelling configurations were checked</a:t>
                      </a:r>
                    </a:p>
                    <a:p>
                      <a:r>
                        <a:rPr lang="en-SG" sz="1800" kern="1200" dirty="0">
                          <a:solidFill>
                            <a:schemeClr val="dk1"/>
                          </a:solidFill>
                          <a:effectLst/>
                          <a:latin typeface="+mn-lt"/>
                          <a:ea typeface="+mn-ea"/>
                          <a:cs typeface="+mn-cs"/>
                        </a:rPr>
                        <a:t> </a:t>
                      </a:r>
                      <a:endParaRPr lang="en-SG" dirty="0"/>
                    </a:p>
                  </a:txBody>
                  <a:tcPr/>
                </a:tc>
                <a:extLst>
                  <a:ext uri="{0D108BD9-81ED-4DB2-BD59-A6C34878D82A}">
                    <a16:rowId xmlns:a16="http://schemas.microsoft.com/office/drawing/2014/main" val="4072843352"/>
                  </a:ext>
                </a:extLst>
              </a:tr>
            </a:tbl>
          </a:graphicData>
        </a:graphic>
      </p:graphicFrame>
    </p:spTree>
    <p:extLst>
      <p:ext uri="{BB962C8B-B14F-4D97-AF65-F5344CB8AC3E}">
        <p14:creationId xmlns:p14="http://schemas.microsoft.com/office/powerpoint/2010/main" val="47820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796B-09C0-43FE-A6DD-73EB23E5C74F}"/>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1F0FFB78-383A-491A-885B-97D5E7D4C2BF}"/>
              </a:ext>
            </a:extLst>
          </p:cNvPr>
          <p:cNvSpPr>
            <a:spLocks noGrp="1"/>
          </p:cNvSpPr>
          <p:nvPr>
            <p:ph idx="1"/>
          </p:nvPr>
        </p:nvSpPr>
        <p:spPr/>
        <p:txBody>
          <a:bodyPr/>
          <a:lstStyle/>
          <a:p>
            <a:r>
              <a:rPr lang="en-SG" dirty="0"/>
              <a:t>Introduction and Objective</a:t>
            </a:r>
          </a:p>
          <a:p>
            <a:r>
              <a:rPr lang="en-SG" dirty="0"/>
              <a:t>Literature Review and Proposed Model</a:t>
            </a:r>
          </a:p>
          <a:p>
            <a:r>
              <a:rPr lang="en-SG" dirty="0"/>
              <a:t>Case Study</a:t>
            </a:r>
          </a:p>
          <a:p>
            <a:r>
              <a:rPr lang="en-SG" dirty="0"/>
              <a:t>Analysis</a:t>
            </a:r>
          </a:p>
          <a:p>
            <a:r>
              <a:rPr lang="en-SG" dirty="0"/>
              <a:t>Conclusion</a:t>
            </a:r>
          </a:p>
        </p:txBody>
      </p:sp>
    </p:spTree>
    <p:extLst>
      <p:ext uri="{BB962C8B-B14F-4D97-AF65-F5344CB8AC3E}">
        <p14:creationId xmlns:p14="http://schemas.microsoft.com/office/powerpoint/2010/main" val="232887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A840-BA94-416B-AF70-B09C8F5F9A3B}"/>
              </a:ext>
            </a:extLst>
          </p:cNvPr>
          <p:cNvSpPr>
            <a:spLocks noGrp="1"/>
          </p:cNvSpPr>
          <p:nvPr>
            <p:ph type="title"/>
          </p:nvPr>
        </p:nvSpPr>
        <p:spPr>
          <a:xfrm>
            <a:off x="838200" y="835642"/>
            <a:ext cx="10515600" cy="549275"/>
          </a:xfrm>
        </p:spPr>
        <p:txBody>
          <a:bodyPr>
            <a:normAutofit fontScale="90000"/>
          </a:bodyPr>
          <a:lstStyle/>
          <a:p>
            <a:r>
              <a:rPr lang="en-SG" dirty="0"/>
              <a:t>Event timeline : Ariane 5 explosion(Cont’d)</a:t>
            </a:r>
          </a:p>
        </p:txBody>
      </p:sp>
      <p:graphicFrame>
        <p:nvGraphicFramePr>
          <p:cNvPr id="4" name="Table 4">
            <a:extLst>
              <a:ext uri="{FF2B5EF4-FFF2-40B4-BE49-F238E27FC236}">
                <a16:creationId xmlns:a16="http://schemas.microsoft.com/office/drawing/2014/main" id="{2A2A5C52-B730-4236-8F3F-DAAEAC8BF2D3}"/>
              </a:ext>
            </a:extLst>
          </p:cNvPr>
          <p:cNvGraphicFramePr>
            <a:graphicFrameLocks noGrp="1"/>
          </p:cNvGraphicFramePr>
          <p:nvPr>
            <p:ph idx="1"/>
            <p:extLst>
              <p:ext uri="{D42A27DB-BD31-4B8C-83A1-F6EECF244321}">
                <p14:modId xmlns:p14="http://schemas.microsoft.com/office/powerpoint/2010/main" val="1434702590"/>
              </p:ext>
            </p:extLst>
          </p:nvPr>
        </p:nvGraphicFramePr>
        <p:xfrm>
          <a:off x="631656" y="2432482"/>
          <a:ext cx="10928688" cy="4080702"/>
        </p:xfrm>
        <a:graphic>
          <a:graphicData uri="http://schemas.openxmlformats.org/drawingml/2006/table">
            <a:tbl>
              <a:tblPr firstRow="1" bandRow="1">
                <a:tableStyleId>{5C22544A-7EE6-4342-B048-85BDC9FD1C3A}</a:tableStyleId>
              </a:tblPr>
              <a:tblGrid>
                <a:gridCol w="3642896">
                  <a:extLst>
                    <a:ext uri="{9D8B030D-6E8A-4147-A177-3AD203B41FA5}">
                      <a16:colId xmlns:a16="http://schemas.microsoft.com/office/drawing/2014/main" val="3055737192"/>
                    </a:ext>
                  </a:extLst>
                </a:gridCol>
                <a:gridCol w="3642896">
                  <a:extLst>
                    <a:ext uri="{9D8B030D-6E8A-4147-A177-3AD203B41FA5}">
                      <a16:colId xmlns:a16="http://schemas.microsoft.com/office/drawing/2014/main" val="1582922485"/>
                    </a:ext>
                  </a:extLst>
                </a:gridCol>
                <a:gridCol w="3642896">
                  <a:extLst>
                    <a:ext uri="{9D8B030D-6E8A-4147-A177-3AD203B41FA5}">
                      <a16:colId xmlns:a16="http://schemas.microsoft.com/office/drawing/2014/main" val="3739800856"/>
                    </a:ext>
                  </a:extLst>
                </a:gridCol>
              </a:tblGrid>
              <a:tr h="442896">
                <a:tc>
                  <a:txBody>
                    <a:bodyPr/>
                    <a:lstStyle/>
                    <a:p>
                      <a:r>
                        <a:rPr lang="en-SG" sz="1600" dirty="0"/>
                        <a:t>TIME</a:t>
                      </a:r>
                    </a:p>
                  </a:txBody>
                  <a:tcPr/>
                </a:tc>
                <a:tc>
                  <a:txBody>
                    <a:bodyPr/>
                    <a:lstStyle/>
                    <a:p>
                      <a:r>
                        <a:rPr lang="en-SG" sz="1600" dirty="0"/>
                        <a:t>EVENT</a:t>
                      </a:r>
                    </a:p>
                  </a:txBody>
                  <a:tcPr/>
                </a:tc>
                <a:tc>
                  <a:txBody>
                    <a:bodyPr/>
                    <a:lstStyle/>
                    <a:p>
                      <a:r>
                        <a:rPr lang="en-SG" sz="1600" dirty="0"/>
                        <a:t>DESCRIPTION</a:t>
                      </a:r>
                    </a:p>
                  </a:txBody>
                  <a:tcPr/>
                </a:tc>
                <a:extLst>
                  <a:ext uri="{0D108BD9-81ED-4DB2-BD59-A6C34878D82A}">
                    <a16:rowId xmlns:a16="http://schemas.microsoft.com/office/drawing/2014/main" val="3497571882"/>
                  </a:ext>
                </a:extLst>
              </a:tr>
              <a:tr h="1017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kern="1200" dirty="0">
                          <a:solidFill>
                            <a:schemeClr val="dk1"/>
                          </a:solidFill>
                          <a:effectLst/>
                          <a:latin typeface="+mn-lt"/>
                          <a:ea typeface="+mn-ea"/>
                          <a:cs typeface="+mn-cs"/>
                        </a:rPr>
                        <a:t>L-06:00:00</a:t>
                      </a:r>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kern="1200" dirty="0">
                          <a:solidFill>
                            <a:schemeClr val="dk1"/>
                          </a:solidFill>
                          <a:effectLst/>
                          <a:latin typeface="+mn-lt"/>
                          <a:ea typeface="+mn-ea"/>
                          <a:cs typeface="+mn-cs"/>
                        </a:rPr>
                        <a:t>Software Load</a:t>
                      </a:r>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kern="1200" dirty="0">
                          <a:solidFill>
                            <a:schemeClr val="dk1"/>
                          </a:solidFill>
                          <a:effectLst/>
                          <a:latin typeface="+mn-lt"/>
                          <a:ea typeface="+mn-ea"/>
                          <a:cs typeface="+mn-cs"/>
                        </a:rPr>
                        <a:t>The program simulation was implemented to increase the capacity of the application.</a:t>
                      </a:r>
                    </a:p>
                    <a:p>
                      <a:endParaRPr lang="en-SG" sz="1600" dirty="0"/>
                    </a:p>
                  </a:txBody>
                  <a:tcPr/>
                </a:tc>
                <a:extLst>
                  <a:ext uri="{0D108BD9-81ED-4DB2-BD59-A6C34878D82A}">
                    <a16:rowId xmlns:a16="http://schemas.microsoft.com/office/drawing/2014/main" val="3218201097"/>
                  </a:ext>
                </a:extLst>
              </a:tr>
              <a:tr h="1017045">
                <a:tc>
                  <a:txBody>
                    <a:bodyPr/>
                    <a:lstStyle/>
                    <a:p>
                      <a:r>
                        <a:rPr lang="en-SG" sz="1600" kern="1200" dirty="0">
                          <a:solidFill>
                            <a:schemeClr val="dk1"/>
                          </a:solidFill>
                          <a:effectLst/>
                          <a:latin typeface="+mn-lt"/>
                          <a:ea typeface="+mn-ea"/>
                          <a:cs typeface="+mn-cs"/>
                        </a:rPr>
                        <a:t>L-03:43:00</a:t>
                      </a:r>
                    </a:p>
                    <a:p>
                      <a:r>
                        <a:rPr lang="en-SG" sz="1600" kern="1200" dirty="0">
                          <a:solidFill>
                            <a:schemeClr val="dk1"/>
                          </a:solidFill>
                          <a:effectLst/>
                          <a:latin typeface="+mn-lt"/>
                          <a:ea typeface="+mn-ea"/>
                          <a:cs typeface="+mn-cs"/>
                        </a:rPr>
                        <a:t> </a:t>
                      </a:r>
                      <a:endParaRPr lang="en-SG" sz="1600" dirty="0"/>
                    </a:p>
                  </a:txBody>
                  <a:tcPr/>
                </a:tc>
                <a:tc>
                  <a:txBody>
                    <a:bodyPr/>
                    <a:lstStyle/>
                    <a:p>
                      <a:r>
                        <a:rPr lang="en-SG" sz="1600" kern="1200" dirty="0">
                          <a:solidFill>
                            <a:schemeClr val="dk1"/>
                          </a:solidFill>
                          <a:effectLst/>
                          <a:latin typeface="+mn-lt"/>
                          <a:ea typeface="+mn-ea"/>
                          <a:cs typeface="+mn-cs"/>
                        </a:rPr>
                        <a:t>First and second stage propelling loading</a:t>
                      </a:r>
                    </a:p>
                  </a:txBody>
                  <a:tcPr/>
                </a:tc>
                <a:tc>
                  <a:txBody>
                    <a:bodyPr/>
                    <a:lstStyle/>
                    <a:p>
                      <a:r>
                        <a:rPr lang="en-SG" sz="1600" kern="1200" dirty="0">
                          <a:solidFill>
                            <a:schemeClr val="dk1"/>
                          </a:solidFill>
                          <a:effectLst/>
                          <a:latin typeface="+mn-lt"/>
                          <a:ea typeface="+mn-ea"/>
                          <a:cs typeface="+mn-cs"/>
                        </a:rPr>
                        <a:t>In order to generate thrust, the loading was implemented</a:t>
                      </a:r>
                    </a:p>
                    <a:p>
                      <a:r>
                        <a:rPr lang="en-SG" sz="1600" kern="1200" dirty="0">
                          <a:solidFill>
                            <a:schemeClr val="dk1"/>
                          </a:solidFill>
                          <a:effectLst/>
                          <a:latin typeface="+mn-lt"/>
                          <a:ea typeface="+mn-ea"/>
                          <a:cs typeface="+mn-cs"/>
                        </a:rPr>
                        <a:t> </a:t>
                      </a:r>
                      <a:endParaRPr lang="en-SG" sz="1600" dirty="0"/>
                    </a:p>
                  </a:txBody>
                  <a:tcPr/>
                </a:tc>
                <a:extLst>
                  <a:ext uri="{0D108BD9-81ED-4DB2-BD59-A6C34878D82A}">
                    <a16:rowId xmlns:a16="http://schemas.microsoft.com/office/drawing/2014/main" val="272156449"/>
                  </a:ext>
                </a:extLst>
              </a:tr>
              <a:tr h="777687">
                <a:tc>
                  <a:txBody>
                    <a:bodyPr/>
                    <a:lstStyle/>
                    <a:p>
                      <a:r>
                        <a:rPr lang="en-SG" sz="1600" kern="1200" dirty="0">
                          <a:solidFill>
                            <a:schemeClr val="dk1"/>
                          </a:solidFill>
                          <a:effectLst/>
                          <a:latin typeface="+mn-lt"/>
                          <a:ea typeface="+mn-ea"/>
                          <a:cs typeface="+mn-cs"/>
                        </a:rPr>
                        <a:t>T-00:00:00.2</a:t>
                      </a:r>
                    </a:p>
                    <a:p>
                      <a:r>
                        <a:rPr lang="en-SG" sz="1600" kern="1200" dirty="0">
                          <a:solidFill>
                            <a:schemeClr val="dk1"/>
                          </a:solidFill>
                          <a:effectLst/>
                          <a:latin typeface="+mn-lt"/>
                          <a:ea typeface="+mn-ea"/>
                          <a:cs typeface="+mn-cs"/>
                        </a:rPr>
                        <a:t> </a:t>
                      </a:r>
                      <a:endParaRPr lang="en-SG" sz="1600" dirty="0"/>
                    </a:p>
                  </a:txBody>
                  <a:tcPr/>
                </a:tc>
                <a:tc>
                  <a:txBody>
                    <a:bodyPr/>
                    <a:lstStyle/>
                    <a:p>
                      <a:pPr>
                        <a:lnSpc>
                          <a:spcPct val="107000"/>
                        </a:lnSpc>
                        <a:spcBef>
                          <a:spcPts val="1200"/>
                        </a:spcBef>
                        <a:spcAft>
                          <a:spcPts val="0"/>
                        </a:spcAft>
                      </a:pPr>
                      <a:r>
                        <a:rPr lang="en-SG" sz="1600" kern="1200" dirty="0">
                          <a:solidFill>
                            <a:schemeClr val="dk1"/>
                          </a:solidFill>
                          <a:effectLst/>
                          <a:latin typeface="+mn-lt"/>
                          <a:ea typeface="+mn-ea"/>
                          <a:cs typeface="+mn-cs"/>
                        </a:rPr>
                        <a:t>Visibility and tracking conditions </a:t>
                      </a:r>
                    </a:p>
                  </a:txBody>
                  <a:tcPr marL="63500" marR="63500" marT="63500" marB="63500"/>
                </a:tc>
                <a:tc>
                  <a:txBody>
                    <a:bodyPr/>
                    <a:lstStyle/>
                    <a:p>
                      <a:r>
                        <a:rPr lang="en-SG" sz="1600" dirty="0"/>
                        <a:t>The tracking system that predicts the range and safety requirements were checked thoroughly.</a:t>
                      </a:r>
                    </a:p>
                  </a:txBody>
                  <a:tcPr/>
                </a:tc>
                <a:extLst>
                  <a:ext uri="{0D108BD9-81ED-4DB2-BD59-A6C34878D82A}">
                    <a16:rowId xmlns:a16="http://schemas.microsoft.com/office/drawing/2014/main" val="1905178407"/>
                  </a:ext>
                </a:extLst>
              </a:tr>
              <a:tr h="731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kern="1200" dirty="0">
                          <a:solidFill>
                            <a:schemeClr val="dk1"/>
                          </a:solidFill>
                          <a:effectLst/>
                          <a:latin typeface="+mn-lt"/>
                          <a:ea typeface="+mn-ea"/>
                          <a:cs typeface="+mn-cs"/>
                        </a:rPr>
                        <a:t>T+00:00:07.30</a:t>
                      </a:r>
                    </a:p>
                    <a:p>
                      <a:endParaRPr lang="en-SG" sz="1600" dirty="0"/>
                    </a:p>
                  </a:txBody>
                  <a:tcPr/>
                </a:tc>
                <a:tc>
                  <a:txBody>
                    <a:bodyPr/>
                    <a:lstStyle/>
                    <a:p>
                      <a:r>
                        <a:rPr lang="en-SG" sz="1600" kern="1200" dirty="0">
                          <a:solidFill>
                            <a:schemeClr val="dk1"/>
                          </a:solidFill>
                          <a:effectLst/>
                          <a:latin typeface="+mn-lt"/>
                          <a:ea typeface="+mn-ea"/>
                          <a:cs typeface="+mn-cs"/>
                        </a:rPr>
                        <a:t>Lift off</a:t>
                      </a:r>
                    </a:p>
                  </a:txBody>
                  <a:tcPr/>
                </a:tc>
                <a:tc>
                  <a:txBody>
                    <a:bodyPr/>
                    <a:lstStyle/>
                    <a:p>
                      <a:r>
                        <a:rPr lang="en-SG" sz="1600" kern="1200" dirty="0">
                          <a:solidFill>
                            <a:schemeClr val="dk1"/>
                          </a:solidFill>
                          <a:effectLst/>
                          <a:latin typeface="+mn-lt"/>
                          <a:ea typeface="+mn-ea"/>
                          <a:cs typeface="+mn-cs"/>
                        </a:rPr>
                        <a:t>Lift off is a normal take-off without a risk. </a:t>
                      </a:r>
                      <a:r>
                        <a:rPr lang="en-SG" sz="1600" dirty="0"/>
                        <a:t>The take off was successful</a:t>
                      </a:r>
                    </a:p>
                  </a:txBody>
                  <a:tcPr/>
                </a:tc>
                <a:extLst>
                  <a:ext uri="{0D108BD9-81ED-4DB2-BD59-A6C34878D82A}">
                    <a16:rowId xmlns:a16="http://schemas.microsoft.com/office/drawing/2014/main" val="3747936912"/>
                  </a:ext>
                </a:extLst>
              </a:tr>
            </a:tbl>
          </a:graphicData>
        </a:graphic>
      </p:graphicFrame>
    </p:spTree>
    <p:extLst>
      <p:ext uri="{BB962C8B-B14F-4D97-AF65-F5344CB8AC3E}">
        <p14:creationId xmlns:p14="http://schemas.microsoft.com/office/powerpoint/2010/main" val="364481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3EA4-F0E8-4707-ABDA-A338D9D51700}"/>
              </a:ext>
            </a:extLst>
          </p:cNvPr>
          <p:cNvSpPr>
            <a:spLocks noGrp="1"/>
          </p:cNvSpPr>
          <p:nvPr>
            <p:ph type="title"/>
          </p:nvPr>
        </p:nvSpPr>
        <p:spPr>
          <a:xfrm>
            <a:off x="838199" y="298450"/>
            <a:ext cx="10515600" cy="1235075"/>
          </a:xfrm>
        </p:spPr>
        <p:txBody>
          <a:bodyPr>
            <a:normAutofit/>
          </a:bodyPr>
          <a:lstStyle/>
          <a:p>
            <a:r>
              <a:rPr lang="en-SG" dirty="0"/>
              <a:t>Ariane 5 : Launcher failure</a:t>
            </a:r>
          </a:p>
        </p:txBody>
      </p:sp>
      <p:sp>
        <p:nvSpPr>
          <p:cNvPr id="3" name="Content Placeholder 2">
            <a:extLst>
              <a:ext uri="{FF2B5EF4-FFF2-40B4-BE49-F238E27FC236}">
                <a16:creationId xmlns:a16="http://schemas.microsoft.com/office/drawing/2014/main" id="{D6256CDD-D3F3-4E07-A296-1AD31391CF28}"/>
              </a:ext>
            </a:extLst>
          </p:cNvPr>
          <p:cNvSpPr>
            <a:spLocks noGrp="1"/>
          </p:cNvSpPr>
          <p:nvPr>
            <p:ph idx="1"/>
          </p:nvPr>
        </p:nvSpPr>
        <p:spPr>
          <a:xfrm>
            <a:off x="1051265" y="2346634"/>
            <a:ext cx="8927237" cy="3336108"/>
          </a:xfrm>
        </p:spPr>
        <p:txBody>
          <a:bodyPr>
            <a:noAutofit/>
          </a:bodyPr>
          <a:lstStyle/>
          <a:p>
            <a:pPr algn="just"/>
            <a:r>
              <a:rPr lang="en-SG" dirty="0">
                <a:solidFill>
                  <a:schemeClr val="tx1"/>
                </a:solidFill>
              </a:rPr>
              <a:t>Ariane 5 lost the control 37 seconds after the take off (The Economist, 1996).</a:t>
            </a:r>
          </a:p>
          <a:p>
            <a:pPr algn="just"/>
            <a:r>
              <a:rPr lang="en-SG" dirty="0">
                <a:solidFill>
                  <a:schemeClr val="tx1"/>
                </a:solidFill>
              </a:rPr>
              <a:t>Unsustainable stresses were imposed on the rocket due to incorrect signal transmission, </a:t>
            </a:r>
            <a:r>
              <a:rPr lang="en-US" dirty="0">
                <a:solidFill>
                  <a:schemeClr val="tx1"/>
                </a:solidFill>
              </a:rPr>
              <a:t>triggering the self-destruct system of the launcher </a:t>
            </a:r>
            <a:r>
              <a:rPr lang="en-SG" dirty="0">
                <a:solidFill>
                  <a:schemeClr val="tx1"/>
                </a:solidFill>
              </a:rPr>
              <a:t>(Sommerville, 2004).</a:t>
            </a:r>
          </a:p>
          <a:p>
            <a:pPr algn="just"/>
            <a:r>
              <a:rPr lang="en-IN" dirty="0">
                <a:solidFill>
                  <a:schemeClr val="tx1"/>
                </a:solidFill>
              </a:rPr>
              <a:t>The attitude control of </a:t>
            </a:r>
            <a:r>
              <a:rPr lang="en-US" dirty="0">
                <a:solidFill>
                  <a:schemeClr val="tx1"/>
                </a:solidFill>
              </a:rPr>
              <a:t>the launcher and its movements in space are measured by an Inertial Reference System (SRI) and it sends the signals to the On-Board Computer (OBC) </a:t>
            </a:r>
            <a:r>
              <a:rPr lang="en-IN" dirty="0">
                <a:solidFill>
                  <a:schemeClr val="tx1"/>
                </a:solidFill>
              </a:rPr>
              <a:t>which executes the flight program and controls it</a:t>
            </a:r>
            <a:r>
              <a:rPr lang="en-US" dirty="0">
                <a:solidFill>
                  <a:schemeClr val="tx1"/>
                </a:solidFill>
              </a:rPr>
              <a:t>. Due to software error, SRI system got shutdown which resulted in sending incorrect signals to the OBC (Lions, 1996).  </a:t>
            </a:r>
            <a:endParaRPr lang="en-SG" dirty="0">
              <a:solidFill>
                <a:schemeClr val="tx1"/>
              </a:solidFill>
            </a:endParaRPr>
          </a:p>
          <a:p>
            <a:pPr algn="just"/>
            <a:r>
              <a:rPr lang="en-SG" dirty="0">
                <a:solidFill>
                  <a:schemeClr val="tx1"/>
                </a:solidFill>
              </a:rPr>
              <a:t>System validation failure and software failure due to incorrect requirement analysis was found as the basis for the entire system failure (Lions, 1996).</a:t>
            </a:r>
          </a:p>
          <a:p>
            <a:pPr algn="just"/>
            <a:r>
              <a:rPr lang="en-US" dirty="0">
                <a:solidFill>
                  <a:schemeClr val="tx1"/>
                </a:solidFill>
              </a:rPr>
              <a:t>They failed to realize that the software failure can occur at a detailed level and there can be exceptions and was observed that the requirement analysis performed in the initial stage was improper (Lions 1996).</a:t>
            </a:r>
            <a:endParaRPr lang="en-SG" dirty="0">
              <a:solidFill>
                <a:schemeClr val="tx1"/>
              </a:solidFill>
            </a:endParaRPr>
          </a:p>
          <a:p>
            <a:pPr marL="0" indent="0">
              <a:buNone/>
            </a:pPr>
            <a:endParaRPr lang="en-SG" dirty="0">
              <a:solidFill>
                <a:schemeClr val="tx1"/>
              </a:solidFill>
            </a:endParaRPr>
          </a:p>
        </p:txBody>
      </p:sp>
    </p:spTree>
    <p:extLst>
      <p:ext uri="{BB962C8B-B14F-4D97-AF65-F5344CB8AC3E}">
        <p14:creationId xmlns:p14="http://schemas.microsoft.com/office/powerpoint/2010/main" val="305520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EB93-6E66-4661-81E0-336352055179}"/>
              </a:ext>
            </a:extLst>
          </p:cNvPr>
          <p:cNvSpPr>
            <a:spLocks noGrp="1"/>
          </p:cNvSpPr>
          <p:nvPr>
            <p:ph type="ctrTitle"/>
          </p:nvPr>
        </p:nvSpPr>
        <p:spPr/>
        <p:txBody>
          <a:bodyPr/>
          <a:lstStyle/>
          <a:p>
            <a:r>
              <a:rPr lang="en-US" dirty="0"/>
              <a:t>Analysis</a:t>
            </a:r>
            <a:endParaRPr lang="en-IN" dirty="0"/>
          </a:p>
        </p:txBody>
      </p:sp>
    </p:spTree>
    <p:extLst>
      <p:ext uri="{BB962C8B-B14F-4D97-AF65-F5344CB8AC3E}">
        <p14:creationId xmlns:p14="http://schemas.microsoft.com/office/powerpoint/2010/main" val="2131745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FAC0-FC39-44BD-B6EB-8DD10E8A83A7}"/>
              </a:ext>
            </a:extLst>
          </p:cNvPr>
          <p:cNvSpPr>
            <a:spLocks noGrp="1"/>
          </p:cNvSpPr>
          <p:nvPr>
            <p:ph type="title"/>
          </p:nvPr>
        </p:nvSpPr>
        <p:spPr>
          <a:xfrm>
            <a:off x="581025" y="681037"/>
            <a:ext cx="10772775" cy="633413"/>
          </a:xfrm>
        </p:spPr>
        <p:txBody>
          <a:bodyPr>
            <a:normAutofit fontScale="90000"/>
          </a:bodyPr>
          <a:lstStyle/>
          <a:p>
            <a:br>
              <a:rPr lang="en-US" dirty="0"/>
            </a:br>
            <a:r>
              <a:rPr lang="en-US" dirty="0"/>
              <a:t>Insufficient checklist is prepared</a:t>
            </a:r>
            <a:br>
              <a:rPr lang="en-US" b="1" dirty="0"/>
            </a:br>
            <a:endParaRPr lang="en-SG" dirty="0"/>
          </a:p>
        </p:txBody>
      </p:sp>
      <p:sp>
        <p:nvSpPr>
          <p:cNvPr id="3" name="Content Placeholder 2">
            <a:extLst>
              <a:ext uri="{FF2B5EF4-FFF2-40B4-BE49-F238E27FC236}">
                <a16:creationId xmlns:a16="http://schemas.microsoft.com/office/drawing/2014/main" id="{86EE6471-44F6-421B-AD31-25BD22989868}"/>
              </a:ext>
            </a:extLst>
          </p:cNvPr>
          <p:cNvSpPr>
            <a:spLocks noGrp="1"/>
          </p:cNvSpPr>
          <p:nvPr>
            <p:ph idx="1"/>
          </p:nvPr>
        </p:nvSpPr>
        <p:spPr>
          <a:xfrm>
            <a:off x="495300" y="2450237"/>
            <a:ext cx="10858500" cy="3726726"/>
          </a:xfrm>
        </p:spPr>
        <p:txBody>
          <a:bodyPr>
            <a:normAutofit lnSpcReduction="10000"/>
          </a:bodyPr>
          <a:lstStyle/>
          <a:p>
            <a:pPr algn="just"/>
            <a:r>
              <a:rPr lang="en-US" dirty="0"/>
              <a:t>In the case of Ariane-5, Inertial Reference System (SRI) computes the alignment based on the value of horizontal velocity and sends the information to the main computer. Explosion occurred after shutdown of the SRI (</a:t>
            </a:r>
            <a:r>
              <a:rPr lang="en-US" dirty="0" err="1"/>
              <a:t>Paech</a:t>
            </a:r>
            <a:r>
              <a:rPr lang="en-US" dirty="0"/>
              <a:t> et al., 2002).</a:t>
            </a:r>
          </a:p>
          <a:p>
            <a:pPr algn="just"/>
            <a:r>
              <a:rPr lang="en-US" dirty="0"/>
              <a:t>It is not feasible to test SRI as a “black box” in the real time due to test environment reasons, but it is possible to do ground testing by injecting simulated signals of the flight (Lions, 1996).</a:t>
            </a:r>
          </a:p>
          <a:p>
            <a:pPr algn="just"/>
            <a:r>
              <a:rPr lang="en-US" dirty="0"/>
              <a:t>The ground tests with trajectory data of the flight would have exposed the failure of the SRI system. But the SRI specification (which is supposed to be the requirement document for SRI) does not contain the Ariane 5 trajectory data as a functional requirement (Lions, 1996).</a:t>
            </a:r>
          </a:p>
          <a:p>
            <a:pPr algn="just"/>
            <a:r>
              <a:rPr lang="en-US" dirty="0"/>
              <a:t>This shows that dependencies needed to test functionality of the SRI are not included in the functional requirements. It should be </a:t>
            </a:r>
            <a:r>
              <a:rPr lang="en-US" b="1" dirty="0"/>
              <a:t>listed as the quality metric whether the goal can be verifiable or not</a:t>
            </a:r>
            <a:r>
              <a:rPr lang="en-US" dirty="0"/>
              <a:t>. If not, then justifications should have been mentioned. This would have helped the stakeholders to take other further decisions.</a:t>
            </a:r>
            <a:endParaRPr lang="en-IN" dirty="0"/>
          </a:p>
          <a:p>
            <a:pPr algn="just"/>
            <a:endParaRPr lang="en-US" dirty="0"/>
          </a:p>
          <a:p>
            <a:pPr algn="just"/>
            <a:endParaRPr lang="en-IN" dirty="0"/>
          </a:p>
          <a:p>
            <a:pPr marL="0" indent="0" algn="just">
              <a:buNone/>
            </a:pPr>
            <a:endParaRPr lang="en-SG" dirty="0"/>
          </a:p>
        </p:txBody>
      </p:sp>
    </p:spTree>
    <p:extLst>
      <p:ext uri="{BB962C8B-B14F-4D97-AF65-F5344CB8AC3E}">
        <p14:creationId xmlns:p14="http://schemas.microsoft.com/office/powerpoint/2010/main" val="173146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7B28-6438-4D40-B017-35B96D2AB8D4}"/>
              </a:ext>
            </a:extLst>
          </p:cNvPr>
          <p:cNvSpPr>
            <a:spLocks noGrp="1"/>
          </p:cNvSpPr>
          <p:nvPr>
            <p:ph type="title"/>
          </p:nvPr>
        </p:nvSpPr>
        <p:spPr>
          <a:xfrm>
            <a:off x="804862" y="840834"/>
            <a:ext cx="10582275" cy="528639"/>
          </a:xfrm>
        </p:spPr>
        <p:txBody>
          <a:bodyPr>
            <a:normAutofit fontScale="90000"/>
          </a:bodyPr>
          <a:lstStyle/>
          <a:p>
            <a:r>
              <a:rPr lang="en-SG" dirty="0"/>
              <a:t>Inefficient integration of requirements based on viewpoints of stakeholders</a:t>
            </a:r>
          </a:p>
        </p:txBody>
      </p:sp>
      <p:sp>
        <p:nvSpPr>
          <p:cNvPr id="3" name="Content Placeholder 2">
            <a:extLst>
              <a:ext uri="{FF2B5EF4-FFF2-40B4-BE49-F238E27FC236}">
                <a16:creationId xmlns:a16="http://schemas.microsoft.com/office/drawing/2014/main" id="{B5FD0AE2-E5D2-475C-888A-D5E86A68E912}"/>
              </a:ext>
            </a:extLst>
          </p:cNvPr>
          <p:cNvSpPr>
            <a:spLocks noGrp="1"/>
          </p:cNvSpPr>
          <p:nvPr>
            <p:ph idx="1"/>
          </p:nvPr>
        </p:nvSpPr>
        <p:spPr>
          <a:xfrm>
            <a:off x="771525" y="2476869"/>
            <a:ext cx="10582275" cy="3700093"/>
          </a:xfrm>
        </p:spPr>
        <p:txBody>
          <a:bodyPr>
            <a:normAutofit/>
          </a:bodyPr>
          <a:lstStyle/>
          <a:p>
            <a:r>
              <a:rPr lang="en-US" dirty="0"/>
              <a:t>In the case of Ariane 5, there is variable which measures the “horizontal Velocity” of the rocket. In the design, the variable is represented as a 16-bit integer based on the non-functional requirement which was directly taken from Ariane-4 (</a:t>
            </a:r>
            <a:r>
              <a:rPr lang="en-US" dirty="0" err="1"/>
              <a:t>Paech</a:t>
            </a:r>
            <a:r>
              <a:rPr lang="en-US" dirty="0"/>
              <a:t> et al., 2002).</a:t>
            </a:r>
          </a:p>
          <a:p>
            <a:pPr algn="just"/>
            <a:r>
              <a:rPr lang="en-US" dirty="0"/>
              <a:t>Due to the </a:t>
            </a:r>
            <a:r>
              <a:rPr lang="en-US" b="1" dirty="0"/>
              <a:t>changing requirement of Ariane-5</a:t>
            </a:r>
            <a:r>
              <a:rPr lang="en-US" dirty="0"/>
              <a:t>, after lift-off, the value of the variable reached a </a:t>
            </a:r>
            <a:r>
              <a:rPr lang="en-SG" dirty="0"/>
              <a:t>larger value which can only be represented by 64-bit floating point. In the</a:t>
            </a:r>
            <a:r>
              <a:rPr lang="en-IN" dirty="0"/>
              <a:t> </a:t>
            </a:r>
            <a:r>
              <a:rPr lang="en-SG" dirty="0"/>
              <a:t>case of Ariane 5, developers did not note this because it was mentioned in the requirement document that the horizontal velocity should be represented by the 16-bit integer (</a:t>
            </a:r>
            <a:r>
              <a:rPr lang="en-SG" dirty="0" err="1"/>
              <a:t>Paech</a:t>
            </a:r>
            <a:r>
              <a:rPr lang="en-SG" dirty="0"/>
              <a:t> et al.,2002).</a:t>
            </a:r>
            <a:endParaRPr lang="en-US" dirty="0"/>
          </a:p>
          <a:p>
            <a:r>
              <a:rPr lang="en-US" b="1" dirty="0"/>
              <a:t>Software failure occurred when an attempt to convert a 64-bit floating point number to the signed 16-bit integer</a:t>
            </a:r>
            <a:r>
              <a:rPr lang="en-US" dirty="0"/>
              <a:t> caused the number to overflow and resulted in an operand error. Due to this error, SRI got shutdown which is the pivot point of the Ariane-5 failure (Lions, 1996).</a:t>
            </a:r>
            <a:endParaRPr lang="en-IN" dirty="0"/>
          </a:p>
          <a:p>
            <a:pPr marL="0" indent="0">
              <a:buNone/>
            </a:pPr>
            <a:endParaRPr lang="en-SG" dirty="0"/>
          </a:p>
        </p:txBody>
      </p:sp>
    </p:spTree>
    <p:extLst>
      <p:ext uri="{BB962C8B-B14F-4D97-AF65-F5344CB8AC3E}">
        <p14:creationId xmlns:p14="http://schemas.microsoft.com/office/powerpoint/2010/main" val="106430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98CB-78C2-4C88-9B96-03E9C5ACA73B}"/>
              </a:ext>
            </a:extLst>
          </p:cNvPr>
          <p:cNvSpPr>
            <a:spLocks noGrp="1"/>
          </p:cNvSpPr>
          <p:nvPr>
            <p:ph type="title"/>
          </p:nvPr>
        </p:nvSpPr>
        <p:spPr>
          <a:xfrm>
            <a:off x="647700" y="1160431"/>
            <a:ext cx="10896600" cy="519113"/>
          </a:xfrm>
        </p:spPr>
        <p:txBody>
          <a:bodyPr>
            <a:normAutofit fontScale="90000"/>
          </a:bodyPr>
          <a:lstStyle/>
          <a:p>
            <a:r>
              <a:rPr lang="en-SG" dirty="0"/>
              <a:t>Inefficient integration of requirements based on viewpoints of stakeholders</a:t>
            </a:r>
            <a:r>
              <a:rPr lang="en-US" dirty="0"/>
              <a:t>(Cont’d)</a:t>
            </a:r>
            <a:br>
              <a:rPr lang="en-US" dirty="0"/>
            </a:br>
            <a:endParaRPr lang="en-SG" dirty="0"/>
          </a:p>
        </p:txBody>
      </p:sp>
      <p:sp>
        <p:nvSpPr>
          <p:cNvPr id="3" name="Content Placeholder 2">
            <a:extLst>
              <a:ext uri="{FF2B5EF4-FFF2-40B4-BE49-F238E27FC236}">
                <a16:creationId xmlns:a16="http://schemas.microsoft.com/office/drawing/2014/main" id="{DE0418AC-909B-43AD-B976-F0A7917BB516}"/>
              </a:ext>
            </a:extLst>
          </p:cNvPr>
          <p:cNvSpPr>
            <a:spLocks noGrp="1"/>
          </p:cNvSpPr>
          <p:nvPr>
            <p:ph idx="1"/>
          </p:nvPr>
        </p:nvSpPr>
        <p:spPr>
          <a:xfrm>
            <a:off x="457200" y="2494625"/>
            <a:ext cx="10896600" cy="3682338"/>
          </a:xfrm>
        </p:spPr>
        <p:txBody>
          <a:bodyPr/>
          <a:lstStyle/>
          <a:p>
            <a:r>
              <a:rPr lang="en-US" dirty="0"/>
              <a:t>The design, which represented the variable as a 16-bit integer was just transferred from Ariane-4 to Ariane-5 </a:t>
            </a:r>
            <a:r>
              <a:rPr lang="en-US" b="1" dirty="0"/>
              <a:t>without comparing it to architecture of Ariane-5</a:t>
            </a:r>
            <a:r>
              <a:rPr lang="en-US" dirty="0"/>
              <a:t>. They have taken this decision because of the assumption that it could introduce new faults if changes were made in the new requirements (Lions, 1996).</a:t>
            </a:r>
            <a:endParaRPr lang="en-IN" dirty="0"/>
          </a:p>
          <a:p>
            <a:pPr algn="just"/>
            <a:r>
              <a:rPr lang="en-US" dirty="0"/>
              <a:t>The assumption raises the question whether the </a:t>
            </a:r>
            <a:r>
              <a:rPr lang="en-US" b="1" dirty="0"/>
              <a:t>viewpoints of the group </a:t>
            </a:r>
            <a:r>
              <a:rPr lang="en-US" dirty="0"/>
              <a:t>of expertise who prepared requirement document for Ariane-4 and requirement analysts and architects of the Ariane 5 were effectively integrated while preparing and analyzing the requirement document of Ariane-5 (</a:t>
            </a:r>
            <a:r>
              <a:rPr lang="en-IN" dirty="0" err="1"/>
              <a:t>Gotel</a:t>
            </a:r>
            <a:r>
              <a:rPr lang="en-IN" dirty="0"/>
              <a:t> &amp; Finkelstein, 1994).</a:t>
            </a:r>
          </a:p>
        </p:txBody>
      </p:sp>
    </p:spTree>
    <p:extLst>
      <p:ext uri="{BB962C8B-B14F-4D97-AF65-F5344CB8AC3E}">
        <p14:creationId xmlns:p14="http://schemas.microsoft.com/office/powerpoint/2010/main" val="225300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4014-5D26-4855-9F6C-6F0A6128EA0B}"/>
              </a:ext>
            </a:extLst>
          </p:cNvPr>
          <p:cNvSpPr>
            <a:spLocks noGrp="1"/>
          </p:cNvSpPr>
          <p:nvPr>
            <p:ph type="title"/>
          </p:nvPr>
        </p:nvSpPr>
        <p:spPr/>
        <p:txBody>
          <a:bodyPr>
            <a:normAutofit fontScale="90000"/>
          </a:bodyPr>
          <a:lstStyle/>
          <a:p>
            <a:r>
              <a:rPr lang="en-US" dirty="0"/>
              <a:t>Inefficient verification of requirement document</a:t>
            </a:r>
            <a:br>
              <a:rPr lang="en-US" b="1" dirty="0"/>
            </a:br>
            <a:endParaRPr lang="en-SG" dirty="0"/>
          </a:p>
        </p:txBody>
      </p:sp>
      <p:sp>
        <p:nvSpPr>
          <p:cNvPr id="3" name="Content Placeholder 2">
            <a:extLst>
              <a:ext uri="{FF2B5EF4-FFF2-40B4-BE49-F238E27FC236}">
                <a16:creationId xmlns:a16="http://schemas.microsoft.com/office/drawing/2014/main" id="{DF6B08BA-83C7-4BD8-9E7D-4C304D8B9F92}"/>
              </a:ext>
            </a:extLst>
          </p:cNvPr>
          <p:cNvSpPr>
            <a:spLocks noGrp="1"/>
          </p:cNvSpPr>
          <p:nvPr>
            <p:ph idx="1"/>
          </p:nvPr>
        </p:nvSpPr>
        <p:spPr>
          <a:xfrm>
            <a:off x="497840" y="2286001"/>
            <a:ext cx="11562080" cy="3891279"/>
          </a:xfrm>
        </p:spPr>
        <p:txBody>
          <a:bodyPr>
            <a:normAutofit/>
          </a:bodyPr>
          <a:lstStyle/>
          <a:p>
            <a:r>
              <a:rPr lang="en-US" dirty="0"/>
              <a:t>The disaster is clearly the result of inefficient verification against the raw requirements. The requirements for Ariane 5 were different from earlier models of Ariane. However, the rogue piece of alignment code that resulted in the failure of Ariane 5 was not actually needed after liftoff, as it had been on earlier models. </a:t>
            </a:r>
            <a:r>
              <a:rPr lang="en-US" b="1" dirty="0"/>
              <a:t>It remained operational in Ariane 5 without satisfying any (traceable) requirement</a:t>
            </a:r>
            <a:r>
              <a:rPr lang="en-US" dirty="0"/>
              <a:t> (</a:t>
            </a:r>
            <a:r>
              <a:rPr lang="en-US" dirty="0" err="1"/>
              <a:t>Nuseibeh</a:t>
            </a:r>
            <a:r>
              <a:rPr lang="en-US" dirty="0"/>
              <a:t>, 1997).</a:t>
            </a:r>
          </a:p>
          <a:p>
            <a:pPr marL="285750" indent="-285750"/>
            <a:r>
              <a:rPr lang="en-US" dirty="0"/>
              <a:t>The ambiguity in the requirement would have been exposed if the history of requirements evolution, explanations and justifications of the requirements documents had been verified properly (</a:t>
            </a:r>
            <a:r>
              <a:rPr lang="en-US" dirty="0" err="1"/>
              <a:t>Gotel</a:t>
            </a:r>
            <a:r>
              <a:rPr lang="en-US" dirty="0"/>
              <a:t> &amp; Finkelstein, 1994).</a:t>
            </a:r>
          </a:p>
          <a:p>
            <a:pPr marL="285750" indent="-285750"/>
            <a:r>
              <a:rPr lang="en-US" dirty="0"/>
              <a:t>The inconsistencies in the verification of the changing requirement of the Ariane 5 shows that the </a:t>
            </a:r>
            <a:r>
              <a:rPr lang="en-US" b="1" dirty="0"/>
              <a:t>requirement traceability mechanism was not effectively used during verification </a:t>
            </a:r>
            <a:r>
              <a:rPr lang="en-US" dirty="0"/>
              <a:t>and hence </a:t>
            </a:r>
            <a:r>
              <a:rPr lang="en-SG" dirty="0"/>
              <a:t>the backward and forward traceability was also not tested properly (</a:t>
            </a:r>
            <a:r>
              <a:rPr lang="en-SG" dirty="0" err="1"/>
              <a:t>Ooi</a:t>
            </a:r>
            <a:r>
              <a:rPr lang="en-SG" dirty="0"/>
              <a:t> et.al, 2014).</a:t>
            </a:r>
            <a:endParaRPr lang="en-IN" dirty="0"/>
          </a:p>
        </p:txBody>
      </p:sp>
    </p:spTree>
    <p:extLst>
      <p:ext uri="{BB962C8B-B14F-4D97-AF65-F5344CB8AC3E}">
        <p14:creationId xmlns:p14="http://schemas.microsoft.com/office/powerpoint/2010/main" val="318191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757C-B4CA-4361-9605-1D1838814799}"/>
              </a:ext>
            </a:extLst>
          </p:cNvPr>
          <p:cNvSpPr>
            <a:spLocks noGrp="1"/>
          </p:cNvSpPr>
          <p:nvPr>
            <p:ph type="title"/>
          </p:nvPr>
        </p:nvSpPr>
        <p:spPr/>
        <p:txBody>
          <a:bodyPr/>
          <a:lstStyle/>
          <a:p>
            <a:r>
              <a:rPr lang="en-US" dirty="0"/>
              <a:t>Summary of Analysis on Ariane 5 Explosion</a:t>
            </a:r>
            <a:endParaRPr lang="en-IN" dirty="0"/>
          </a:p>
        </p:txBody>
      </p:sp>
      <p:graphicFrame>
        <p:nvGraphicFramePr>
          <p:cNvPr id="7" name="Table 7">
            <a:extLst>
              <a:ext uri="{FF2B5EF4-FFF2-40B4-BE49-F238E27FC236}">
                <a16:creationId xmlns:a16="http://schemas.microsoft.com/office/drawing/2014/main" id="{F79DB5CE-4CF4-43CC-A03B-6A8ADF32B016}"/>
              </a:ext>
            </a:extLst>
          </p:cNvPr>
          <p:cNvGraphicFramePr>
            <a:graphicFrameLocks noGrp="1"/>
          </p:cNvGraphicFramePr>
          <p:nvPr>
            <p:ph idx="1"/>
            <p:extLst>
              <p:ext uri="{D42A27DB-BD31-4B8C-83A1-F6EECF244321}">
                <p14:modId xmlns:p14="http://schemas.microsoft.com/office/powerpoint/2010/main" val="1693329357"/>
              </p:ext>
            </p:extLst>
          </p:nvPr>
        </p:nvGraphicFramePr>
        <p:xfrm>
          <a:off x="688157" y="2403834"/>
          <a:ext cx="10671142" cy="4077564"/>
        </p:xfrm>
        <a:graphic>
          <a:graphicData uri="http://schemas.openxmlformats.org/drawingml/2006/table">
            <a:tbl>
              <a:tblPr firstRow="1" bandRow="1">
                <a:tableStyleId>{5C22544A-7EE6-4342-B048-85BDC9FD1C3A}</a:tableStyleId>
              </a:tblPr>
              <a:tblGrid>
                <a:gridCol w="5335571">
                  <a:extLst>
                    <a:ext uri="{9D8B030D-6E8A-4147-A177-3AD203B41FA5}">
                      <a16:colId xmlns:a16="http://schemas.microsoft.com/office/drawing/2014/main" val="1458422414"/>
                    </a:ext>
                  </a:extLst>
                </a:gridCol>
                <a:gridCol w="5335571">
                  <a:extLst>
                    <a:ext uri="{9D8B030D-6E8A-4147-A177-3AD203B41FA5}">
                      <a16:colId xmlns:a16="http://schemas.microsoft.com/office/drawing/2014/main" val="3469164582"/>
                    </a:ext>
                  </a:extLst>
                </a:gridCol>
              </a:tblGrid>
              <a:tr h="291717">
                <a:tc>
                  <a:txBody>
                    <a:bodyPr/>
                    <a:lstStyle/>
                    <a:p>
                      <a:r>
                        <a:rPr lang="en-US" sz="1500" dirty="0"/>
                        <a:t>Q</a:t>
                      </a:r>
                      <a:r>
                        <a:rPr lang="en-IN" sz="1500" dirty="0"/>
                        <a:t>uality Aspect</a:t>
                      </a:r>
                    </a:p>
                  </a:txBody>
                  <a:tcPr/>
                </a:tc>
                <a:tc>
                  <a:txBody>
                    <a:bodyPr/>
                    <a:lstStyle/>
                    <a:p>
                      <a:r>
                        <a:rPr lang="en-US" sz="1500" dirty="0"/>
                        <a:t>Analysis</a:t>
                      </a:r>
                      <a:endParaRPr lang="en-IN" sz="1500" dirty="0"/>
                    </a:p>
                  </a:txBody>
                  <a:tcPr/>
                </a:tc>
                <a:extLst>
                  <a:ext uri="{0D108BD9-81ED-4DB2-BD59-A6C34878D82A}">
                    <a16:rowId xmlns:a16="http://schemas.microsoft.com/office/drawing/2014/main" val="1123068952"/>
                  </a:ext>
                </a:extLst>
              </a:tr>
              <a:tr h="1604442">
                <a:tc>
                  <a:txBody>
                    <a:bodyPr/>
                    <a:lstStyle/>
                    <a:p>
                      <a:r>
                        <a:rPr lang="en-US" sz="1500" dirty="0"/>
                        <a:t>Checklist</a:t>
                      </a:r>
                      <a:endParaRPr lang="en-IN" sz="1500" dirty="0"/>
                    </a:p>
                  </a:txBody>
                  <a:tcPr/>
                </a:tc>
                <a:tc>
                  <a:txBody>
                    <a:bodyPr/>
                    <a:lstStyle/>
                    <a:p>
                      <a:r>
                        <a:rPr lang="en-US" sz="1500" dirty="0"/>
                        <a:t>It is not included in the checklist whether specific goal can be verifiable or not which is important in assessing the quality of the requirement. For example, "Black box" testing of the SRI system is important but the dependencies and constraints needed to accomplish it is not listed.</a:t>
                      </a:r>
                      <a:endParaRPr lang="en-IN" sz="1500" dirty="0"/>
                    </a:p>
                  </a:txBody>
                  <a:tcPr/>
                </a:tc>
                <a:extLst>
                  <a:ext uri="{0D108BD9-81ED-4DB2-BD59-A6C34878D82A}">
                    <a16:rowId xmlns:a16="http://schemas.microsoft.com/office/drawing/2014/main" val="2609723943"/>
                  </a:ext>
                </a:extLst>
              </a:tr>
              <a:tr h="1604442">
                <a:tc>
                  <a:txBody>
                    <a:bodyPr/>
                    <a:lstStyle/>
                    <a:p>
                      <a:r>
                        <a:rPr lang="en-IN" sz="1500" dirty="0"/>
                        <a:t>Viewpoints of Stakeholders</a:t>
                      </a:r>
                    </a:p>
                  </a:txBody>
                  <a:tcPr/>
                </a:tc>
                <a:tc>
                  <a:txBody>
                    <a:bodyPr/>
                    <a:lstStyle/>
                    <a:p>
                      <a:r>
                        <a:rPr lang="en-US" sz="1500" dirty="0"/>
                        <a:t>The viewpoints of group of expertise who involved in preparing requirement document for Ariane-4 and requirement analysts and architects of the Ariane 5 were not effectively combined while preparing and analyzing the requirement document of Ariane-5.</a:t>
                      </a:r>
                      <a:endParaRPr lang="en-IN" sz="1500" dirty="0"/>
                    </a:p>
                  </a:txBody>
                  <a:tcPr/>
                </a:tc>
                <a:extLst>
                  <a:ext uri="{0D108BD9-81ED-4DB2-BD59-A6C34878D82A}">
                    <a16:rowId xmlns:a16="http://schemas.microsoft.com/office/drawing/2014/main" val="256471636"/>
                  </a:ext>
                </a:extLst>
              </a:tr>
              <a:tr h="510504">
                <a:tc>
                  <a:txBody>
                    <a:bodyPr/>
                    <a:lstStyle/>
                    <a:p>
                      <a:r>
                        <a:rPr lang="en-IN" sz="1500" dirty="0"/>
                        <a:t>Verification and Validation</a:t>
                      </a:r>
                    </a:p>
                  </a:txBody>
                  <a:tcPr/>
                </a:tc>
                <a:tc>
                  <a:txBody>
                    <a:bodyPr/>
                    <a:lstStyle/>
                    <a:p>
                      <a:r>
                        <a:rPr lang="en-US" sz="1500" dirty="0"/>
                        <a:t>The changing requirement of the Ariane 5 is not effectively validated .</a:t>
                      </a:r>
                      <a:endParaRPr lang="en-IN" sz="1500" dirty="0"/>
                    </a:p>
                  </a:txBody>
                  <a:tcPr/>
                </a:tc>
                <a:extLst>
                  <a:ext uri="{0D108BD9-81ED-4DB2-BD59-A6C34878D82A}">
                    <a16:rowId xmlns:a16="http://schemas.microsoft.com/office/drawing/2014/main" val="1889814341"/>
                  </a:ext>
                </a:extLst>
              </a:tr>
            </a:tbl>
          </a:graphicData>
        </a:graphic>
      </p:graphicFrame>
    </p:spTree>
    <p:extLst>
      <p:ext uri="{BB962C8B-B14F-4D97-AF65-F5344CB8AC3E}">
        <p14:creationId xmlns:p14="http://schemas.microsoft.com/office/powerpoint/2010/main" val="341444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3985-BEEE-4C13-A744-B8DE00558724}"/>
              </a:ext>
            </a:extLst>
          </p:cNvPr>
          <p:cNvSpPr>
            <a:spLocks noGrp="1"/>
          </p:cNvSpPr>
          <p:nvPr>
            <p:ph type="title"/>
          </p:nvPr>
        </p:nvSpPr>
        <p:spPr>
          <a:xfrm>
            <a:off x="1154954" y="973668"/>
            <a:ext cx="8761413" cy="706964"/>
          </a:xfrm>
        </p:spPr>
        <p:txBody>
          <a:bodyPr/>
          <a:lstStyle/>
          <a:p>
            <a:r>
              <a:rPr lang="en-SG" dirty="0"/>
              <a:t>Conclusion</a:t>
            </a:r>
          </a:p>
        </p:txBody>
      </p:sp>
      <p:sp>
        <p:nvSpPr>
          <p:cNvPr id="3" name="Content Placeholder 2">
            <a:extLst>
              <a:ext uri="{FF2B5EF4-FFF2-40B4-BE49-F238E27FC236}">
                <a16:creationId xmlns:a16="http://schemas.microsoft.com/office/drawing/2014/main" id="{FCDCEF2C-B65F-4FF6-BC3F-2CACF033C002}"/>
              </a:ext>
            </a:extLst>
          </p:cNvPr>
          <p:cNvSpPr>
            <a:spLocks noGrp="1"/>
          </p:cNvSpPr>
          <p:nvPr>
            <p:ph idx="1"/>
          </p:nvPr>
        </p:nvSpPr>
        <p:spPr>
          <a:xfrm>
            <a:off x="436880" y="2499360"/>
            <a:ext cx="11125200" cy="3520440"/>
          </a:xfrm>
        </p:spPr>
        <p:txBody>
          <a:bodyPr/>
          <a:lstStyle/>
          <a:p>
            <a:pPr algn="just"/>
            <a:r>
              <a:rPr lang="en-US" dirty="0"/>
              <a:t>The proposed model presents a quality assurance processes which involves preparing a list of quality metrics, analyzing the quality metrics based on the view of requirement analysts and architects to produce the clear requirement document  and verifies the  requirement document based on requirement traceability.</a:t>
            </a:r>
          </a:p>
          <a:p>
            <a:r>
              <a:rPr lang="en-US" dirty="0"/>
              <a:t>Based on the proposed model, Ariane 5 explosion is analyzed. We conclude that though software error led to the explosion of the Ariane 5, failure to capture the changing requirements (i.e., not taking viewpoints of the stakeholders while preparing requirement document and inefficient requirement traceability mechanism)  is the major reason which caused the software error in the first place. </a:t>
            </a:r>
          </a:p>
          <a:p>
            <a:endParaRPr lang="en-SG" dirty="0"/>
          </a:p>
          <a:p>
            <a:endParaRPr lang="en-SG" dirty="0"/>
          </a:p>
        </p:txBody>
      </p:sp>
    </p:spTree>
    <p:extLst>
      <p:ext uri="{BB962C8B-B14F-4D97-AF65-F5344CB8AC3E}">
        <p14:creationId xmlns:p14="http://schemas.microsoft.com/office/powerpoint/2010/main" val="2331680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8196-DDF3-4B9B-8764-B07BE04F046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A1BA02E-9BB0-4CBD-A367-FC98CEE61A56}"/>
              </a:ext>
            </a:extLst>
          </p:cNvPr>
          <p:cNvSpPr>
            <a:spLocks noGrp="1"/>
          </p:cNvSpPr>
          <p:nvPr>
            <p:ph idx="1"/>
          </p:nvPr>
        </p:nvSpPr>
        <p:spPr>
          <a:xfrm>
            <a:off x="718542" y="2213469"/>
            <a:ext cx="11112097" cy="4517269"/>
          </a:xfrm>
        </p:spPr>
        <p:txBody>
          <a:bodyPr>
            <a:normAutofit/>
          </a:bodyPr>
          <a:lstStyle/>
          <a:p>
            <a:pPr>
              <a:buFont typeface="+mj-lt"/>
              <a:buAutoNum type="arabicPeriod"/>
            </a:pPr>
            <a:r>
              <a:rPr lang="en-US" sz="1000" dirty="0" err="1">
                <a:solidFill>
                  <a:schemeClr val="tx1"/>
                </a:solidFill>
              </a:rPr>
              <a:t>Alsultanny</a:t>
            </a:r>
            <a:r>
              <a:rPr lang="en-US" sz="1000" dirty="0">
                <a:solidFill>
                  <a:schemeClr val="tx1"/>
                </a:solidFill>
              </a:rPr>
              <a:t>, Y., &amp; </a:t>
            </a:r>
            <a:r>
              <a:rPr lang="en-US" sz="1000" dirty="0" err="1">
                <a:solidFill>
                  <a:schemeClr val="tx1"/>
                </a:solidFill>
              </a:rPr>
              <a:t>Wohaishi</a:t>
            </a:r>
            <a:r>
              <a:rPr lang="en-US" sz="1000" dirty="0">
                <a:solidFill>
                  <a:schemeClr val="tx1"/>
                </a:solidFill>
              </a:rPr>
              <a:t>, A. (</a:t>
            </a:r>
            <a:r>
              <a:rPr lang="en-IN" sz="1000" dirty="0">
                <a:solidFill>
                  <a:schemeClr val="tx1"/>
                </a:solidFill>
              </a:rPr>
              <a:t>2009, December 28</a:t>
            </a:r>
            <a:r>
              <a:rPr lang="en-US" sz="1000" dirty="0">
                <a:solidFill>
                  <a:schemeClr val="tx1"/>
                </a:solidFill>
              </a:rPr>
              <a:t>). Requirements of Software Quality Assurance Model.  </a:t>
            </a:r>
            <a:r>
              <a:rPr lang="en-US" sz="1000" i="1" dirty="0">
                <a:solidFill>
                  <a:schemeClr val="tx1"/>
                </a:solidFill>
              </a:rPr>
              <a:t>Second International Conference on Environmental and Computer Science</a:t>
            </a:r>
            <a:r>
              <a:rPr lang="en-US" sz="1000" dirty="0">
                <a:solidFill>
                  <a:schemeClr val="tx1"/>
                </a:solidFill>
              </a:rPr>
              <a:t>, 19–23. </a:t>
            </a:r>
            <a:r>
              <a:rPr lang="en-IN" sz="1000" dirty="0" err="1">
                <a:solidFill>
                  <a:schemeClr val="tx1"/>
                </a:solidFill>
              </a:rPr>
              <a:t>doi</a:t>
            </a:r>
            <a:r>
              <a:rPr lang="en-IN" sz="1000" dirty="0">
                <a:solidFill>
                  <a:schemeClr val="tx1"/>
                </a:solidFill>
              </a:rPr>
              <a:t>: </a:t>
            </a:r>
            <a:r>
              <a:rPr lang="en-US" sz="1000" dirty="0">
                <a:solidFill>
                  <a:schemeClr val="tx1"/>
                </a:solidFill>
              </a:rPr>
              <a:t>https://doi.org/10.1109/ICECS.2009.43</a:t>
            </a:r>
            <a:r>
              <a:rPr lang="en-SG" sz="1000" dirty="0">
                <a:solidFill>
                  <a:schemeClr val="tx1"/>
                </a:solidFill>
              </a:rPr>
              <a:t>.</a:t>
            </a:r>
            <a:endParaRPr lang="en-US" sz="1000" dirty="0">
              <a:solidFill>
                <a:schemeClr val="tx1"/>
              </a:solidFill>
            </a:endParaRPr>
          </a:p>
          <a:p>
            <a:pPr>
              <a:buFont typeface="+mj-lt"/>
              <a:buAutoNum type="arabicPeriod"/>
            </a:pPr>
            <a:r>
              <a:rPr lang="en-US" sz="1000" dirty="0" err="1">
                <a:solidFill>
                  <a:schemeClr val="tx1"/>
                </a:solidFill>
              </a:rPr>
              <a:t>Noorin</a:t>
            </a:r>
            <a:r>
              <a:rPr lang="en-US" sz="1000" dirty="0">
                <a:solidFill>
                  <a:schemeClr val="tx1"/>
                </a:solidFill>
              </a:rPr>
              <a:t>, U., &amp; </a:t>
            </a:r>
            <a:r>
              <a:rPr lang="en-US" sz="1000" dirty="0" err="1">
                <a:solidFill>
                  <a:schemeClr val="tx1"/>
                </a:solidFill>
              </a:rPr>
              <a:t>Sirshar</a:t>
            </a:r>
            <a:r>
              <a:rPr lang="en-US" sz="1000" dirty="0">
                <a:solidFill>
                  <a:schemeClr val="tx1"/>
                </a:solidFill>
              </a:rPr>
              <a:t>, M. (2017). Quality Assurance in Requirement Engineering. </a:t>
            </a:r>
            <a:r>
              <a:rPr lang="en-US" sz="1000" i="1" dirty="0">
                <a:solidFill>
                  <a:schemeClr val="tx1"/>
                </a:solidFill>
              </a:rPr>
              <a:t>Global Journal of Computer Science and Technology </a:t>
            </a:r>
            <a:r>
              <a:rPr lang="en-IN" sz="1000" i="1" dirty="0">
                <a:solidFill>
                  <a:schemeClr val="tx1"/>
                </a:solidFill>
              </a:rPr>
              <a:t>– C : Software &amp; Data Engineering, 17</a:t>
            </a:r>
            <a:r>
              <a:rPr lang="en-IN" sz="1000" dirty="0">
                <a:solidFill>
                  <a:schemeClr val="tx1"/>
                </a:solidFill>
              </a:rPr>
              <a:t>(1)</a:t>
            </a:r>
            <a:r>
              <a:rPr lang="en-IN" sz="1000" i="1" dirty="0">
                <a:solidFill>
                  <a:schemeClr val="tx1"/>
                </a:solidFill>
              </a:rPr>
              <a:t>, </a:t>
            </a:r>
            <a:r>
              <a:rPr lang="en-IN" sz="1000" dirty="0">
                <a:solidFill>
                  <a:schemeClr val="tx1"/>
                </a:solidFill>
              </a:rPr>
              <a:t>2-5</a:t>
            </a:r>
            <a:r>
              <a:rPr lang="en-IN" sz="1000" i="1" dirty="0">
                <a:solidFill>
                  <a:schemeClr val="tx1"/>
                </a:solidFill>
              </a:rPr>
              <a:t>.</a:t>
            </a:r>
            <a:endParaRPr lang="en-US" sz="1000" i="1" dirty="0">
              <a:solidFill>
                <a:schemeClr val="tx1"/>
              </a:solidFill>
            </a:endParaRPr>
          </a:p>
          <a:p>
            <a:pPr>
              <a:buFont typeface="+mj-lt"/>
              <a:buAutoNum type="arabicPeriod"/>
            </a:pPr>
            <a:r>
              <a:rPr lang="en-SG" sz="1000" dirty="0" err="1">
                <a:solidFill>
                  <a:schemeClr val="tx1"/>
                </a:solidFill>
              </a:rPr>
              <a:t>Javed</a:t>
            </a:r>
            <a:r>
              <a:rPr lang="en-SG" sz="1000" dirty="0">
                <a:solidFill>
                  <a:schemeClr val="tx1"/>
                </a:solidFill>
              </a:rPr>
              <a:t>, A., Maqsood, M., </a:t>
            </a:r>
            <a:r>
              <a:rPr lang="en-IN" sz="1000" dirty="0" err="1">
                <a:solidFill>
                  <a:schemeClr val="tx1"/>
                </a:solidFill>
              </a:rPr>
              <a:t>KhurramAshfaqQazi</a:t>
            </a:r>
            <a:r>
              <a:rPr lang="en-IN" sz="1000" dirty="0">
                <a:solidFill>
                  <a:schemeClr val="tx1"/>
                </a:solidFill>
              </a:rPr>
              <a:t>., &amp; Ali Shah, K.</a:t>
            </a:r>
            <a:r>
              <a:rPr lang="en-SG" sz="1000" dirty="0">
                <a:solidFill>
                  <a:schemeClr val="tx1"/>
                </a:solidFill>
              </a:rPr>
              <a:t> (2012, March 31). </a:t>
            </a:r>
            <a:r>
              <a:rPr lang="en-US" sz="1000" dirty="0">
                <a:solidFill>
                  <a:schemeClr val="tx1"/>
                </a:solidFill>
              </a:rPr>
              <a:t>How to Improve Software Quality Assurance in developing countries. </a:t>
            </a:r>
            <a:r>
              <a:rPr lang="en-US" sz="1000" i="1" dirty="0">
                <a:solidFill>
                  <a:schemeClr val="tx1"/>
                </a:solidFill>
              </a:rPr>
              <a:t>Advanced Computing: An International Journal, 3</a:t>
            </a:r>
            <a:r>
              <a:rPr lang="en-US" sz="1000" dirty="0">
                <a:solidFill>
                  <a:schemeClr val="tx1"/>
                </a:solidFill>
              </a:rPr>
              <a:t>(2), 17-28.</a:t>
            </a:r>
          </a:p>
          <a:p>
            <a:pPr>
              <a:buFont typeface="+mj-lt"/>
              <a:buAutoNum type="arabicPeriod"/>
            </a:pPr>
            <a:r>
              <a:rPr lang="en-US" sz="1000" dirty="0">
                <a:solidFill>
                  <a:schemeClr val="tx1"/>
                </a:solidFill>
              </a:rPr>
              <a:t>Sommerville, I. (2011). Software engineering (9th ed.). Boston: Pearson.</a:t>
            </a:r>
            <a:r>
              <a:rPr lang="en-SG" sz="1000" dirty="0">
                <a:solidFill>
                  <a:schemeClr val="tx1"/>
                </a:solidFill>
              </a:rPr>
              <a:t> 344-468.</a:t>
            </a:r>
          </a:p>
          <a:p>
            <a:pPr>
              <a:buFont typeface="+mj-lt"/>
              <a:buAutoNum type="arabicPeriod"/>
            </a:pPr>
            <a:r>
              <a:rPr lang="en-US" sz="1000" dirty="0">
                <a:solidFill>
                  <a:schemeClr val="tx1"/>
                </a:solidFill>
              </a:rPr>
              <a:t>Lions, J. L. (1996, July 19). ARIANE 5 Flight 501 Failure Report by the Inquiry Board: Failure Report. Retrieved September 04, 2019 from </a:t>
            </a:r>
            <a:r>
              <a:rPr lang="en-IN" sz="1000" dirty="0">
                <a:solidFill>
                  <a:schemeClr val="tx1"/>
                </a:solidFill>
              </a:rPr>
              <a:t>http://sunnyday.mit.edu/nasa-class/Ariane5-report.html</a:t>
            </a:r>
          </a:p>
          <a:p>
            <a:pPr>
              <a:buFont typeface="+mj-lt"/>
              <a:buAutoNum type="arabicPeriod"/>
            </a:pPr>
            <a:r>
              <a:rPr lang="en-SG" sz="1000" dirty="0" err="1">
                <a:solidFill>
                  <a:schemeClr val="tx1"/>
                </a:solidFill>
              </a:rPr>
              <a:t>Nuseibeh</a:t>
            </a:r>
            <a:r>
              <a:rPr lang="en-SG" sz="1000" dirty="0">
                <a:solidFill>
                  <a:schemeClr val="tx1"/>
                </a:solidFill>
              </a:rPr>
              <a:t>, B. (1997, May). Ariane 5: Who </a:t>
            </a:r>
            <a:r>
              <a:rPr lang="en-SG" sz="1000" dirty="0" err="1">
                <a:solidFill>
                  <a:schemeClr val="tx1"/>
                </a:solidFill>
              </a:rPr>
              <a:t>Dunnit</a:t>
            </a:r>
            <a:r>
              <a:rPr lang="en-SG" sz="1000" dirty="0">
                <a:solidFill>
                  <a:schemeClr val="tx1"/>
                </a:solidFill>
              </a:rPr>
              <a:t>?. </a:t>
            </a:r>
            <a:r>
              <a:rPr lang="en-US" sz="1000" dirty="0">
                <a:solidFill>
                  <a:schemeClr val="tx1"/>
                </a:solidFill>
              </a:rPr>
              <a:t>Institute of Electrical and Electronics Engineers</a:t>
            </a:r>
            <a:r>
              <a:rPr lang="en-SG" sz="1000" dirty="0">
                <a:solidFill>
                  <a:schemeClr val="tx1"/>
                </a:solidFill>
              </a:rPr>
              <a:t> </a:t>
            </a:r>
            <a:r>
              <a:rPr lang="en-SG" sz="1000" i="1" dirty="0">
                <a:solidFill>
                  <a:schemeClr val="tx1"/>
                </a:solidFill>
              </a:rPr>
              <a:t>Software, 14</a:t>
            </a:r>
            <a:r>
              <a:rPr lang="en-SG" sz="1000" dirty="0">
                <a:solidFill>
                  <a:schemeClr val="tx1"/>
                </a:solidFill>
              </a:rPr>
              <a:t>(3), 15–16. </a:t>
            </a:r>
            <a:r>
              <a:rPr lang="en-SG" sz="1000" dirty="0" err="1">
                <a:solidFill>
                  <a:schemeClr val="tx1"/>
                </a:solidFill>
              </a:rPr>
              <a:t>doi</a:t>
            </a:r>
            <a:r>
              <a:rPr lang="en-SG" sz="1000" dirty="0">
                <a:solidFill>
                  <a:schemeClr val="tx1"/>
                </a:solidFill>
              </a:rPr>
              <a:t>: https://doi.org/10.1109/MS.1997.589224</a:t>
            </a:r>
          </a:p>
          <a:p>
            <a:pPr>
              <a:buAutoNum type="arabicPeriod" startAt="7"/>
            </a:pPr>
            <a:r>
              <a:rPr lang="en-US" sz="1000" dirty="0">
                <a:solidFill>
                  <a:schemeClr val="tx1"/>
                </a:solidFill>
              </a:rPr>
              <a:t>Launch of Ariane 5 ... an elephant explodes (1996, June 8). The Economist, 339(7969), 87. Retrieved September 04, 2019 from </a:t>
            </a:r>
            <a:r>
              <a:rPr lang="en-IN" sz="1000" dirty="0">
                <a:solidFill>
                  <a:schemeClr val="tx1"/>
                </a:solidFill>
              </a:rPr>
              <a:t>https://go.gale.com/ps/i.do?p=AONE&amp;u=nantecun&amp;id=GALE|A18366782&amp;v=2.1&amp;it=r&amp;sid=AONE&amp;asid=7dc98bc5</a:t>
            </a:r>
            <a:endParaRPr lang="en-US" sz="1000" dirty="0">
              <a:solidFill>
                <a:schemeClr val="tx1"/>
              </a:solidFill>
            </a:endParaRPr>
          </a:p>
          <a:p>
            <a:pPr>
              <a:buFont typeface="Wingdings 3" charset="2"/>
              <a:buAutoNum type="arabicPeriod" startAt="7"/>
            </a:pPr>
            <a:r>
              <a:rPr lang="en-US" sz="1000" dirty="0"/>
              <a:t>Ariane 5 Explosion Caused by Faulty Software. (1996, August 5). Phillips Business Information Corporation : Satellite News, 1. Retrieved September 06, 2019 from https://search.proquest.com.remotexs.ntu.edu.sg/docview/222160762</a:t>
            </a:r>
          </a:p>
          <a:p>
            <a:pPr>
              <a:buFont typeface="Wingdings 3" charset="2"/>
              <a:buAutoNum type="arabicPeriod" startAt="7"/>
            </a:pPr>
            <a:r>
              <a:rPr lang="en-US" sz="1000" dirty="0" err="1"/>
              <a:t>Allahbakhsh</a:t>
            </a:r>
            <a:r>
              <a:rPr lang="en-US" sz="1000" dirty="0"/>
              <a:t>, M., </a:t>
            </a:r>
            <a:r>
              <a:rPr lang="en-US" sz="1000" dirty="0" err="1"/>
              <a:t>Benatallah</a:t>
            </a:r>
            <a:r>
              <a:rPr lang="en-US" sz="1000" dirty="0"/>
              <a:t>, B., </a:t>
            </a:r>
            <a:r>
              <a:rPr lang="en-US" sz="1000" dirty="0" err="1"/>
              <a:t>Ignjatović</a:t>
            </a:r>
            <a:r>
              <a:rPr lang="en-US" sz="1000" dirty="0"/>
              <a:t>, A., Motahari Nezhad, H.R., </a:t>
            </a:r>
            <a:r>
              <a:rPr lang="en-US" sz="1000" dirty="0" err="1"/>
              <a:t>Bertino</a:t>
            </a:r>
            <a:r>
              <a:rPr lang="en-US" sz="1000" dirty="0"/>
              <a:t>, E., &amp; </a:t>
            </a:r>
            <a:r>
              <a:rPr lang="en-US" sz="1000" dirty="0" err="1"/>
              <a:t>Dustdar</a:t>
            </a:r>
            <a:r>
              <a:rPr lang="en-US" sz="1000" dirty="0"/>
              <a:t>, S. (2013). Quality Control in Crowdsourcing Systems: Issues and Directions. Internet Computing, IEEE, 17, 76-81. </a:t>
            </a:r>
            <a:r>
              <a:rPr lang="en-US" sz="1000" dirty="0" err="1"/>
              <a:t>doi</a:t>
            </a:r>
            <a:r>
              <a:rPr lang="en-US" sz="1000" dirty="0"/>
              <a:t>: https://doi.org/10.1109/MIC.2013.20.</a:t>
            </a:r>
          </a:p>
          <a:p>
            <a:pPr>
              <a:buFont typeface="Wingdings 3" charset="2"/>
              <a:buAutoNum type="arabicPeriod" startAt="7"/>
            </a:pPr>
            <a:r>
              <a:rPr lang="en-US" sz="1000" dirty="0" err="1"/>
              <a:t>Basili</a:t>
            </a:r>
            <a:r>
              <a:rPr lang="en-US" sz="1000" dirty="0"/>
              <a:t>, V.R. (1996). The role of experimentation in software engineering: Past, current, and future. 18th International Conference on Software Engineering, 442-449. </a:t>
            </a:r>
            <a:r>
              <a:rPr lang="en-US" sz="1000" dirty="0" err="1"/>
              <a:t>doi</a:t>
            </a:r>
            <a:r>
              <a:rPr lang="en-US" sz="1000" dirty="0"/>
              <a:t>: https://doi.org/10.1109/ICSE.1996.493439.</a:t>
            </a:r>
          </a:p>
          <a:p>
            <a:pPr>
              <a:buFont typeface="Wingdings 3" charset="2"/>
              <a:buAutoNum type="arabicPeriod" startAt="7"/>
            </a:pPr>
            <a:r>
              <a:rPr lang="en-US" sz="1000" dirty="0" err="1"/>
              <a:t>Cavano</a:t>
            </a:r>
            <a:r>
              <a:rPr lang="en-US" sz="1000" dirty="0"/>
              <a:t>, J., &amp; McCall, J. (1978). A framework for the measurement of software quality. </a:t>
            </a:r>
            <a:r>
              <a:rPr lang="en-US" sz="1000" i="1" dirty="0"/>
              <a:t>ACM SIGSOFT Software Engineering Notes, 3</a:t>
            </a:r>
            <a:r>
              <a:rPr lang="en-US" sz="1000" dirty="0"/>
              <a:t>, 133-139. </a:t>
            </a:r>
            <a:r>
              <a:rPr lang="en-US" sz="1000" dirty="0" err="1"/>
              <a:t>doi</a:t>
            </a:r>
            <a:r>
              <a:rPr lang="en-US" sz="1000" dirty="0"/>
              <a:t>: https://doi.org/10.1145/800283.811113.</a:t>
            </a:r>
          </a:p>
          <a:p>
            <a:pPr marL="0" indent="0">
              <a:buNone/>
            </a:pPr>
            <a:endParaRPr lang="en-SG" sz="1000" dirty="0"/>
          </a:p>
          <a:p>
            <a:pPr>
              <a:buAutoNum type="arabicPeriod" startAt="7"/>
            </a:pPr>
            <a:endParaRPr lang="en-US" sz="1000" dirty="0">
              <a:solidFill>
                <a:schemeClr val="tx1"/>
              </a:solidFill>
            </a:endParaRPr>
          </a:p>
          <a:p>
            <a:pPr>
              <a:buAutoNum type="arabicPeriod" startAt="7"/>
            </a:pPr>
            <a:endParaRPr lang="en-US" sz="1000" dirty="0">
              <a:solidFill>
                <a:schemeClr val="tx1"/>
              </a:solidFill>
            </a:endParaRPr>
          </a:p>
          <a:p>
            <a:pPr>
              <a:buFont typeface="+mj-lt"/>
              <a:buAutoNum type="arabicPeriod"/>
            </a:pPr>
            <a:endParaRPr lang="en-SG" sz="1000" dirty="0"/>
          </a:p>
        </p:txBody>
      </p:sp>
    </p:spTree>
    <p:extLst>
      <p:ext uri="{BB962C8B-B14F-4D97-AF65-F5344CB8AC3E}">
        <p14:creationId xmlns:p14="http://schemas.microsoft.com/office/powerpoint/2010/main" val="420300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BF1C-0061-45DB-B613-CBBBA2D518C2}"/>
              </a:ext>
            </a:extLst>
          </p:cNvPr>
          <p:cNvSpPr>
            <a:spLocks noGrp="1"/>
          </p:cNvSpPr>
          <p:nvPr>
            <p:ph type="title"/>
          </p:nvPr>
        </p:nvSpPr>
        <p:spPr/>
        <p:txBody>
          <a:bodyPr/>
          <a:lstStyle/>
          <a:p>
            <a:r>
              <a:rPr lang="en-SG" dirty="0"/>
              <a:t>Introduction – Quality Management</a:t>
            </a:r>
          </a:p>
        </p:txBody>
      </p:sp>
      <p:sp>
        <p:nvSpPr>
          <p:cNvPr id="3" name="Content Placeholder 2">
            <a:extLst>
              <a:ext uri="{FF2B5EF4-FFF2-40B4-BE49-F238E27FC236}">
                <a16:creationId xmlns:a16="http://schemas.microsoft.com/office/drawing/2014/main" id="{121C708F-EE2F-4D2D-8609-5D1BF05EDCDD}"/>
              </a:ext>
            </a:extLst>
          </p:cNvPr>
          <p:cNvSpPr>
            <a:spLocks noGrp="1"/>
          </p:cNvSpPr>
          <p:nvPr>
            <p:ph idx="1"/>
          </p:nvPr>
        </p:nvSpPr>
        <p:spPr/>
        <p:txBody>
          <a:bodyPr>
            <a:normAutofit/>
          </a:bodyPr>
          <a:lstStyle/>
          <a:p>
            <a:pPr marL="0" indent="0">
              <a:buNone/>
            </a:pPr>
            <a:r>
              <a:rPr lang="en-SG" dirty="0"/>
              <a:t>Quality management includes many perspectives out of which three factors play an important role in determining the processes.</a:t>
            </a:r>
          </a:p>
          <a:p>
            <a:r>
              <a:rPr lang="en-SG" dirty="0"/>
              <a:t>Quality Assurance - </a:t>
            </a:r>
            <a:r>
              <a:rPr lang="en-US" dirty="0"/>
              <a:t>The software quality assurance assures a desired level of quality in the product in every stage (Alsultanny &amp; Wohaishi, 2009).</a:t>
            </a:r>
          </a:p>
          <a:p>
            <a:r>
              <a:rPr lang="en-SG" dirty="0"/>
              <a:t>Quality Control – Testing of units and determining if they are according to specifications (Allahbakhsh et al., 2013).</a:t>
            </a:r>
          </a:p>
          <a:p>
            <a:r>
              <a:rPr lang="en-SG" dirty="0"/>
              <a:t>Quality Improvement – A systematic approach to improve the performance (Basili, 1996).</a:t>
            </a:r>
          </a:p>
        </p:txBody>
      </p:sp>
    </p:spTree>
    <p:extLst>
      <p:ext uri="{BB962C8B-B14F-4D97-AF65-F5344CB8AC3E}">
        <p14:creationId xmlns:p14="http://schemas.microsoft.com/office/powerpoint/2010/main" val="84693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877D-50D7-4D88-948D-38678D0047FD}"/>
              </a:ext>
            </a:extLst>
          </p:cNvPr>
          <p:cNvSpPr>
            <a:spLocks noGrp="1"/>
          </p:cNvSpPr>
          <p:nvPr>
            <p:ph type="title"/>
          </p:nvPr>
        </p:nvSpPr>
        <p:spPr/>
        <p:txBody>
          <a:bodyPr/>
          <a:lstStyle/>
          <a:p>
            <a:r>
              <a:rPr lang="en-US" dirty="0"/>
              <a:t>References (Cont’d)</a:t>
            </a:r>
            <a:endParaRPr lang="en-IN" dirty="0"/>
          </a:p>
        </p:txBody>
      </p:sp>
      <p:sp>
        <p:nvSpPr>
          <p:cNvPr id="3" name="Content Placeholder 2">
            <a:extLst>
              <a:ext uri="{FF2B5EF4-FFF2-40B4-BE49-F238E27FC236}">
                <a16:creationId xmlns:a16="http://schemas.microsoft.com/office/drawing/2014/main" id="{59B69347-58F2-47AB-BD20-46C9AC5BDF32}"/>
              </a:ext>
            </a:extLst>
          </p:cNvPr>
          <p:cNvSpPr>
            <a:spLocks noGrp="1"/>
          </p:cNvSpPr>
          <p:nvPr>
            <p:ph idx="1"/>
          </p:nvPr>
        </p:nvSpPr>
        <p:spPr>
          <a:xfrm>
            <a:off x="487680" y="2318680"/>
            <a:ext cx="11216640" cy="4399280"/>
          </a:xfrm>
        </p:spPr>
        <p:txBody>
          <a:bodyPr>
            <a:noAutofit/>
          </a:bodyPr>
          <a:lstStyle/>
          <a:p>
            <a:pPr marL="228600" indent="-228600">
              <a:buAutoNum type="arabicPeriod" startAt="12"/>
            </a:pPr>
            <a:r>
              <a:rPr lang="en-US" sz="1000" dirty="0" err="1"/>
              <a:t>Gotel</a:t>
            </a:r>
            <a:r>
              <a:rPr lang="en-US" sz="1000" dirty="0"/>
              <a:t>, O.C.Z, &amp; Finkelstein, A. (1994, April 18). An Analysis of the Requirements Traceability Problem. </a:t>
            </a:r>
            <a:r>
              <a:rPr lang="en-US" sz="1000" i="1" dirty="0"/>
              <a:t>Proceedings of 1st International Conference on Requirements Engineering. IEEE Computer Society Press,</a:t>
            </a:r>
            <a:r>
              <a:rPr lang="en-US" sz="1000" dirty="0"/>
              <a:t> 94-101, </a:t>
            </a:r>
            <a:r>
              <a:rPr lang="en-US" sz="1000" dirty="0" err="1"/>
              <a:t>doi</a:t>
            </a:r>
            <a:r>
              <a:rPr lang="en-US" sz="1000" dirty="0"/>
              <a:t>: https://doi.org/10.1109/ICRE.1994.292398.</a:t>
            </a:r>
          </a:p>
          <a:p>
            <a:pPr marL="228600" indent="-228600">
              <a:buAutoNum type="arabicPeriod" startAt="12"/>
            </a:pPr>
            <a:r>
              <a:rPr lang="en-US" sz="1000" dirty="0"/>
              <a:t>Pandey, D., Khan, M.W., &amp; Pandey, V. (2012, November 21). Role of Requirement Validation in Requirement Development. </a:t>
            </a:r>
            <a:r>
              <a:rPr lang="en-US" sz="1000" i="1" dirty="0"/>
              <a:t>International Conference on Recent Development in Engineering and Technology</a:t>
            </a:r>
            <a:r>
              <a:rPr lang="en-US" sz="1000" dirty="0"/>
              <a:t>, 97-100.</a:t>
            </a:r>
          </a:p>
          <a:p>
            <a:pPr marL="228600" indent="-228600">
              <a:buAutoNum type="arabicPeriod" startAt="12"/>
            </a:pPr>
            <a:r>
              <a:rPr lang="en-US" sz="1000" dirty="0" err="1"/>
              <a:t>Ooi</a:t>
            </a:r>
            <a:r>
              <a:rPr lang="en-US" sz="1000" dirty="0"/>
              <a:t>, S.M., Lim, R., &amp; Lim, C. (2014, June 27). An integrated system for end-to-end traceability and requirements test coverage. </a:t>
            </a:r>
            <a:r>
              <a:rPr lang="en-US" sz="1000" i="1" dirty="0"/>
              <a:t>Proceedings of the IEEE International Conference on Software Engineering and Service Sciences, </a:t>
            </a:r>
            <a:r>
              <a:rPr lang="en-US" sz="1000" dirty="0"/>
              <a:t>45-48. </a:t>
            </a:r>
            <a:r>
              <a:rPr lang="en-US" sz="1000" dirty="0" err="1"/>
              <a:t>doi</a:t>
            </a:r>
            <a:r>
              <a:rPr lang="en-US" sz="1000" dirty="0"/>
              <a:t>: https://doi.org/10.1109/ICSESS.2014.6933511.</a:t>
            </a:r>
          </a:p>
          <a:p>
            <a:pPr marL="228600" indent="-228600">
              <a:buAutoNum type="arabicPeriod" startAt="12"/>
            </a:pPr>
            <a:r>
              <a:rPr lang="en-US" sz="1000" dirty="0"/>
              <a:t>Maguire, M., &amp; Bevan, N. (2002, January 1). User Requirements Analysis: A Review of Supporting Methods.</a:t>
            </a:r>
            <a:r>
              <a:rPr lang="en-US" sz="1000" i="1" dirty="0"/>
              <a:t> Proceedings of IFIP 17th World Computer Congress</a:t>
            </a:r>
            <a:r>
              <a:rPr lang="en-US" sz="1000" dirty="0"/>
              <a:t>, 133-148. </a:t>
            </a:r>
            <a:r>
              <a:rPr lang="en-US" sz="1000" dirty="0" err="1"/>
              <a:t>doi</a:t>
            </a:r>
            <a:r>
              <a:rPr lang="en-US" sz="1000" dirty="0"/>
              <a:t>: https://doi.org/10.1007/978-0-387-35610-5_9.</a:t>
            </a:r>
          </a:p>
          <a:p>
            <a:pPr marL="228600" indent="-228600">
              <a:buAutoNum type="arabicPeriod" startAt="12"/>
            </a:pPr>
            <a:r>
              <a:rPr lang="en-US" sz="1000" dirty="0"/>
              <a:t>Peach, B., </a:t>
            </a:r>
            <a:r>
              <a:rPr lang="en-SG" sz="1000" dirty="0" err="1"/>
              <a:t>Dutoit</a:t>
            </a:r>
            <a:r>
              <a:rPr lang="en-SG" sz="1000" dirty="0"/>
              <a:t>, A.H., </a:t>
            </a:r>
            <a:r>
              <a:rPr lang="en-SG" sz="1000" dirty="0" err="1"/>
              <a:t>Kerkow</a:t>
            </a:r>
            <a:r>
              <a:rPr lang="en-SG" sz="1000" dirty="0"/>
              <a:t>, D. &amp; </a:t>
            </a:r>
            <a:r>
              <a:rPr lang="en-SG" sz="1000" dirty="0" err="1"/>
              <a:t>Knethen</a:t>
            </a:r>
            <a:r>
              <a:rPr lang="en-SG" sz="1000" dirty="0"/>
              <a:t>, A.V. (2002). </a:t>
            </a:r>
            <a:r>
              <a:rPr lang="en-US" sz="1000" dirty="0"/>
              <a:t>Functional requirements, non-functional requirements, and architecture should not be separated - A position paper. </a:t>
            </a:r>
            <a:r>
              <a:rPr lang="en-US" sz="1000" i="1" dirty="0"/>
              <a:t>Proceedings of the International Workshop on Requirements Engineering: Foundations for Software Quality</a:t>
            </a:r>
            <a:r>
              <a:rPr lang="en-US" sz="1000" dirty="0"/>
              <a:t>, 1-6.</a:t>
            </a:r>
          </a:p>
          <a:p>
            <a:pPr marL="228600" indent="-228600">
              <a:buAutoNum type="arabicPeriod" startAt="12"/>
            </a:pPr>
            <a:r>
              <a:rPr lang="en-US" sz="1000" dirty="0"/>
              <a:t>Knauss, E. &amp; </a:t>
            </a:r>
            <a:r>
              <a:rPr lang="en-US" sz="1000" dirty="0" err="1"/>
              <a:t>Boustani</a:t>
            </a:r>
            <a:r>
              <a:rPr lang="en-US" sz="1000" dirty="0"/>
              <a:t>, C.E. (2008, September 8). Assessing the Quality of Software Requirements Specifications. </a:t>
            </a:r>
            <a:r>
              <a:rPr lang="en-US" sz="1000" i="1" dirty="0"/>
              <a:t>IEEE International Requirements Engineering Conference</a:t>
            </a:r>
            <a:r>
              <a:rPr lang="en-US" sz="1000" dirty="0"/>
              <a:t>,</a:t>
            </a:r>
            <a:r>
              <a:rPr lang="en-US" sz="1000" i="1" dirty="0"/>
              <a:t> </a:t>
            </a:r>
            <a:r>
              <a:rPr lang="en-US" sz="1000" dirty="0"/>
              <a:t>341-342.</a:t>
            </a:r>
          </a:p>
          <a:p>
            <a:pPr marL="228600" indent="-228600">
              <a:buAutoNum type="arabicPeriod" startAt="12"/>
            </a:pPr>
            <a:r>
              <a:rPr lang="en-US" sz="1000" dirty="0"/>
              <a:t>Peach, B., </a:t>
            </a:r>
            <a:r>
              <a:rPr lang="en-US" sz="1000" dirty="0" err="1"/>
              <a:t>Knethen</a:t>
            </a:r>
            <a:r>
              <a:rPr lang="en-US" sz="1000" dirty="0"/>
              <a:t>, A.V., </a:t>
            </a:r>
            <a:r>
              <a:rPr lang="en-US" sz="1000" dirty="0" err="1"/>
              <a:t>Doerr</a:t>
            </a:r>
            <a:r>
              <a:rPr lang="en-US" sz="1000" dirty="0"/>
              <a:t>, J., Bayer, J., </a:t>
            </a:r>
            <a:r>
              <a:rPr lang="en-US" sz="1000" dirty="0" err="1"/>
              <a:t>Kerkow</a:t>
            </a:r>
            <a:r>
              <a:rPr lang="en-US" sz="1000" dirty="0"/>
              <a:t>, D., Kolb, R., </a:t>
            </a:r>
            <a:r>
              <a:rPr lang="en-US" sz="1000" dirty="0" err="1"/>
              <a:t>Trendowicz</a:t>
            </a:r>
            <a:r>
              <a:rPr lang="en-US" sz="1000" dirty="0"/>
              <a:t>, A., Punter, T. &amp; </a:t>
            </a:r>
            <a:r>
              <a:rPr lang="en-US" sz="1000" dirty="0" err="1"/>
              <a:t>Dutoit</a:t>
            </a:r>
            <a:r>
              <a:rPr lang="en-US" sz="1000" dirty="0"/>
              <a:t>, A. (2003, May 3). An Experience-Based Approach for Integrating Architecture and Requirements Engineering. </a:t>
            </a:r>
            <a:r>
              <a:rPr lang="en-US" sz="1000" i="1" dirty="0"/>
              <a:t>Proceedings of 2nd International Software Requirements to Architectures Workshop</a:t>
            </a:r>
            <a:r>
              <a:rPr lang="en-US" sz="1000" dirty="0"/>
              <a:t>, 142-148.</a:t>
            </a:r>
          </a:p>
          <a:p>
            <a:pPr marL="228600" indent="-228600">
              <a:buAutoNum type="arabicPeriod" startAt="12"/>
            </a:pPr>
            <a:r>
              <a:rPr lang="en-US" sz="1000" dirty="0"/>
              <a:t>Ejaz, R., </a:t>
            </a:r>
            <a:r>
              <a:rPr lang="en-US" sz="1000" dirty="0" err="1"/>
              <a:t>Nazmeen</a:t>
            </a:r>
            <a:r>
              <a:rPr lang="en-US" sz="1000" dirty="0"/>
              <a:t>, M. &amp; </a:t>
            </a:r>
            <a:r>
              <a:rPr lang="en-US" sz="1000" dirty="0" err="1"/>
              <a:t>Zaffar</a:t>
            </a:r>
            <a:r>
              <a:rPr lang="en-US" sz="1000" dirty="0"/>
              <a:t>, M. (2010, October 04). A quality assurance model for analysis phase. </a:t>
            </a:r>
            <a:r>
              <a:rPr lang="en-US" sz="1000" i="1" dirty="0"/>
              <a:t>Proceeding NSEC '10 Proceedings of the 2010 National Software Engineering Conference</a:t>
            </a:r>
            <a:r>
              <a:rPr lang="en-US" sz="1000" dirty="0"/>
              <a:t>,</a:t>
            </a:r>
            <a:r>
              <a:rPr lang="en-US" sz="1000" i="1" dirty="0"/>
              <a:t> </a:t>
            </a:r>
            <a:r>
              <a:rPr lang="en-US" sz="1000" dirty="0"/>
              <a:t>1-4.</a:t>
            </a:r>
          </a:p>
          <a:p>
            <a:pPr marL="228600" indent="-228600">
              <a:buAutoNum type="arabicPeriod" startAt="12"/>
            </a:pPr>
            <a:r>
              <a:rPr lang="en-US" sz="1000" dirty="0"/>
              <a:t>Chung, L., Nixon, B.A., Yu, E. &amp; </a:t>
            </a:r>
            <a:r>
              <a:rPr lang="en-US" sz="1000" dirty="0" err="1"/>
              <a:t>Mylopoulos</a:t>
            </a:r>
            <a:r>
              <a:rPr lang="en-US" sz="1000" dirty="0"/>
              <a:t>, J. (2000). Non-Functional Requirements in Software Engineering. </a:t>
            </a:r>
            <a:r>
              <a:rPr lang="en-US" sz="1000" i="1" dirty="0"/>
              <a:t>IEEE Conceptual Modeling: Foundations and Applications</a:t>
            </a:r>
            <a:r>
              <a:rPr lang="en-US" sz="1000" dirty="0"/>
              <a:t>, 153-160.</a:t>
            </a:r>
          </a:p>
          <a:p>
            <a:pPr marL="228600" indent="-228600">
              <a:buAutoNum type="arabicPeriod" startAt="12"/>
            </a:pPr>
            <a:r>
              <a:rPr lang="en-US" sz="1000" dirty="0" err="1"/>
              <a:t>Nuseibeh</a:t>
            </a:r>
            <a:r>
              <a:rPr lang="en-US" sz="1000" dirty="0"/>
              <a:t>, B. &amp; Easterbrook, S. (2000, June 04). Requirements engineering: a roadmap. </a:t>
            </a:r>
            <a:r>
              <a:rPr lang="en-US" sz="1000" i="1" dirty="0"/>
              <a:t>Proceedings of the Conference on The Future of Software Engineering</a:t>
            </a:r>
            <a:r>
              <a:rPr lang="en-US" sz="1000" dirty="0"/>
              <a:t>, 35-46.</a:t>
            </a:r>
          </a:p>
          <a:p>
            <a:pPr marL="228600" indent="-228600">
              <a:buAutoNum type="arabicPeriod" startAt="12"/>
            </a:pPr>
            <a:r>
              <a:rPr lang="en-US" sz="1000" dirty="0" err="1"/>
              <a:t>Wiegers</a:t>
            </a:r>
            <a:r>
              <a:rPr lang="en-US" sz="1000" dirty="0"/>
              <a:t>, K.E. &amp; Beatty, J. (2013). Developer Best Practices: Software Requirements. Microsoft Press, 68-76</a:t>
            </a:r>
            <a:endParaRPr lang="en-SG" sz="1000" dirty="0"/>
          </a:p>
          <a:p>
            <a:pPr marL="0" indent="0">
              <a:buNone/>
            </a:pPr>
            <a:endParaRPr lang="en-SG" sz="1000" dirty="0"/>
          </a:p>
          <a:p>
            <a:pPr>
              <a:buFont typeface="+mj-lt"/>
              <a:buAutoNum type="arabicPeriod" startAt="11"/>
            </a:pPr>
            <a:endParaRPr lang="en-SG" sz="1000" dirty="0"/>
          </a:p>
          <a:p>
            <a:pPr>
              <a:buFont typeface="+mj-lt"/>
              <a:buAutoNum type="arabicPeriod" startAt="11"/>
            </a:pPr>
            <a:endParaRPr lang="en-SG" sz="1000" dirty="0"/>
          </a:p>
          <a:p>
            <a:pPr>
              <a:buFont typeface="+mj-lt"/>
              <a:buAutoNum type="arabicPeriod" startAt="11"/>
            </a:pPr>
            <a:endParaRPr lang="en-SG" sz="1000" dirty="0"/>
          </a:p>
          <a:p>
            <a:pPr>
              <a:buFont typeface="+mj-lt"/>
              <a:buAutoNum type="arabicPeriod" startAt="11"/>
            </a:pPr>
            <a:endParaRPr lang="en-SG" sz="1000" dirty="0"/>
          </a:p>
          <a:p>
            <a:pPr>
              <a:buFont typeface="+mj-lt"/>
              <a:buAutoNum type="arabicPeriod" startAt="11"/>
            </a:pPr>
            <a:endParaRPr lang="en-SG"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a:p>
            <a:pPr>
              <a:buFont typeface="+mj-lt"/>
              <a:buAutoNum type="arabicPeriod" startAt="11"/>
            </a:pPr>
            <a:endParaRPr lang="en-US" sz="1000" dirty="0"/>
          </a:p>
        </p:txBody>
      </p:sp>
    </p:spTree>
    <p:extLst>
      <p:ext uri="{BB962C8B-B14F-4D97-AF65-F5344CB8AC3E}">
        <p14:creationId xmlns:p14="http://schemas.microsoft.com/office/powerpoint/2010/main" val="357183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35D1F-F5DB-4B90-A145-BBB3EEA30A36}"/>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71220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91AB-8C5C-4BE0-B561-B53BE964455C}"/>
              </a:ext>
            </a:extLst>
          </p:cNvPr>
          <p:cNvSpPr>
            <a:spLocks noGrp="1"/>
          </p:cNvSpPr>
          <p:nvPr>
            <p:ph type="title"/>
          </p:nvPr>
        </p:nvSpPr>
        <p:spPr/>
        <p:txBody>
          <a:bodyPr/>
          <a:lstStyle/>
          <a:p>
            <a:r>
              <a:rPr lang="en-SG" dirty="0"/>
              <a:t>Why Quality Assurance is important?</a:t>
            </a:r>
          </a:p>
        </p:txBody>
      </p:sp>
      <p:sp>
        <p:nvSpPr>
          <p:cNvPr id="3" name="Content Placeholder 2">
            <a:extLst>
              <a:ext uri="{FF2B5EF4-FFF2-40B4-BE49-F238E27FC236}">
                <a16:creationId xmlns:a16="http://schemas.microsoft.com/office/drawing/2014/main" id="{62C0E56A-5A78-4259-8AE7-F21AA63D9C09}"/>
              </a:ext>
            </a:extLst>
          </p:cNvPr>
          <p:cNvSpPr>
            <a:spLocks noGrp="1"/>
          </p:cNvSpPr>
          <p:nvPr>
            <p:ph idx="1"/>
          </p:nvPr>
        </p:nvSpPr>
        <p:spPr/>
        <p:txBody>
          <a:bodyPr>
            <a:normAutofit lnSpcReduction="10000"/>
          </a:bodyPr>
          <a:lstStyle/>
          <a:p>
            <a:r>
              <a:rPr lang="en-US" dirty="0"/>
              <a:t>Quality Assurance helps in checking if the requirements meet the desired quality attributes i.e. adequacy, completeness, consistency, </a:t>
            </a:r>
            <a:r>
              <a:rPr lang="en-SG" dirty="0"/>
              <a:t>etc (</a:t>
            </a:r>
            <a:r>
              <a:rPr lang="en-SG" dirty="0" err="1"/>
              <a:t>Noorin</a:t>
            </a:r>
            <a:r>
              <a:rPr lang="el-GR" dirty="0"/>
              <a:t> &amp; </a:t>
            </a:r>
            <a:r>
              <a:rPr lang="en-SG" dirty="0" err="1"/>
              <a:t>Sirshar</a:t>
            </a:r>
            <a:r>
              <a:rPr lang="en-SG" dirty="0"/>
              <a:t>, 2017).</a:t>
            </a:r>
          </a:p>
          <a:p>
            <a:r>
              <a:rPr lang="en-SG" dirty="0"/>
              <a:t>Quality Assurance is important in every stage of the software development lifecycle. In-fact, better quality assurance at the early stage of the software development lifecycle reduces the cost and effort at the latter stage (</a:t>
            </a:r>
            <a:r>
              <a:rPr lang="en-SG" dirty="0" err="1"/>
              <a:t>Noorin</a:t>
            </a:r>
            <a:r>
              <a:rPr lang="el-GR" dirty="0"/>
              <a:t> &amp; </a:t>
            </a:r>
            <a:r>
              <a:rPr lang="en-SG" dirty="0" err="1"/>
              <a:t>Sirshar</a:t>
            </a:r>
            <a:r>
              <a:rPr lang="en-SG" dirty="0"/>
              <a:t>, 2017). </a:t>
            </a:r>
          </a:p>
          <a:p>
            <a:r>
              <a:rPr lang="en-SG" dirty="0"/>
              <a:t>Software quality assurance model balances between quality and productivity </a:t>
            </a:r>
            <a:r>
              <a:rPr lang="en-US" dirty="0"/>
              <a:t>(Alsultanny &amp; Wohaishi, 2009).</a:t>
            </a:r>
            <a:endParaRPr lang="en-SG" dirty="0"/>
          </a:p>
          <a:p>
            <a:r>
              <a:rPr lang="en-SG" dirty="0"/>
              <a:t>It considers the complexity of the software by considering different factors from every stakeholder of the product </a:t>
            </a:r>
            <a:r>
              <a:rPr lang="en-US" dirty="0"/>
              <a:t>(Alsultanny &amp; Wohaishi, 2009).</a:t>
            </a:r>
            <a:endParaRPr lang="en-SG" dirty="0"/>
          </a:p>
          <a:p>
            <a:pPr marL="0" indent="0">
              <a:buNone/>
            </a:pPr>
            <a:endParaRPr lang="en-SG" dirty="0"/>
          </a:p>
        </p:txBody>
      </p:sp>
    </p:spTree>
    <p:extLst>
      <p:ext uri="{BB962C8B-B14F-4D97-AF65-F5344CB8AC3E}">
        <p14:creationId xmlns:p14="http://schemas.microsoft.com/office/powerpoint/2010/main" val="19830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E817-B175-41C2-876B-D51D4169EB69}"/>
              </a:ext>
            </a:extLst>
          </p:cNvPr>
          <p:cNvSpPr>
            <a:spLocks noGrp="1"/>
          </p:cNvSpPr>
          <p:nvPr>
            <p:ph type="title"/>
          </p:nvPr>
        </p:nvSpPr>
        <p:spPr/>
        <p:txBody>
          <a:bodyPr/>
          <a:lstStyle/>
          <a:p>
            <a:r>
              <a:rPr lang="en-SG" dirty="0"/>
              <a:t>Why Requirement Analysis Phase is important?</a:t>
            </a:r>
          </a:p>
        </p:txBody>
      </p:sp>
      <p:sp>
        <p:nvSpPr>
          <p:cNvPr id="3" name="Content Placeholder 2">
            <a:extLst>
              <a:ext uri="{FF2B5EF4-FFF2-40B4-BE49-F238E27FC236}">
                <a16:creationId xmlns:a16="http://schemas.microsoft.com/office/drawing/2014/main" id="{EFAFE3DE-B01E-4312-B6D0-56D7173FAA85}"/>
              </a:ext>
            </a:extLst>
          </p:cNvPr>
          <p:cNvSpPr>
            <a:spLocks noGrp="1"/>
          </p:cNvSpPr>
          <p:nvPr>
            <p:ph idx="1"/>
          </p:nvPr>
        </p:nvSpPr>
        <p:spPr>
          <a:xfrm>
            <a:off x="1090708" y="2439244"/>
            <a:ext cx="9638252" cy="3717716"/>
          </a:xfrm>
        </p:spPr>
        <p:txBody>
          <a:bodyPr>
            <a:noAutofit/>
          </a:bodyPr>
          <a:lstStyle/>
          <a:p>
            <a:r>
              <a:rPr lang="en-US" dirty="0"/>
              <a:t>The first stage of the software development life cycle is the requirement gathering. After gathering the requirement, it needs to be analyzed to produce a better product. This phase is called Requirement Analysis Phase </a:t>
            </a:r>
            <a:r>
              <a:rPr lang="en-SG" dirty="0"/>
              <a:t>(</a:t>
            </a:r>
            <a:r>
              <a:rPr lang="pl-PL" dirty="0"/>
              <a:t>Ejaz</a:t>
            </a:r>
            <a:r>
              <a:rPr lang="en-IN" dirty="0"/>
              <a:t> et al., 2010)</a:t>
            </a:r>
            <a:r>
              <a:rPr lang="en-US" dirty="0"/>
              <a:t>.</a:t>
            </a:r>
          </a:p>
          <a:p>
            <a:r>
              <a:rPr lang="en-US" dirty="0"/>
              <a:t>Understanding user requirements is an integral part of information systems which involves all the tasks that are conducted to identify the needs of stakeholders (Maguire &amp; Bevan, 2002).</a:t>
            </a:r>
            <a:endParaRPr lang="en-SG" dirty="0"/>
          </a:p>
          <a:p>
            <a:r>
              <a:rPr lang="en-SG" dirty="0"/>
              <a:t>Failures in software systems occur mainly due to poor coding, lack of adequate testing, poor software design (Martin &amp; Niger, 2002).</a:t>
            </a:r>
          </a:p>
          <a:p>
            <a:r>
              <a:rPr lang="en-SG" dirty="0"/>
              <a:t>But above all these, requirement document with defects would impact all the stages of the software development cycle and cost for this would be very high. So it is very important to assure the quality of the requirements (</a:t>
            </a:r>
            <a:r>
              <a:rPr lang="pl-PL" dirty="0"/>
              <a:t>Ejaz</a:t>
            </a:r>
            <a:r>
              <a:rPr lang="en-IN" dirty="0"/>
              <a:t> et al., 2010).</a:t>
            </a:r>
          </a:p>
        </p:txBody>
      </p:sp>
    </p:spTree>
    <p:extLst>
      <p:ext uri="{BB962C8B-B14F-4D97-AF65-F5344CB8AC3E}">
        <p14:creationId xmlns:p14="http://schemas.microsoft.com/office/powerpoint/2010/main" val="55733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E068-041F-428C-BBF7-438E3FB520E8}"/>
              </a:ext>
            </a:extLst>
          </p:cNvPr>
          <p:cNvSpPr>
            <a:spLocks noGrp="1"/>
          </p:cNvSpPr>
          <p:nvPr>
            <p:ph type="title"/>
          </p:nvPr>
        </p:nvSpPr>
        <p:spPr/>
        <p:txBody>
          <a:bodyPr/>
          <a:lstStyle/>
          <a:p>
            <a:r>
              <a:rPr lang="en-SG" dirty="0"/>
              <a:t>Why have we chosen Ariane 5 explosion?</a:t>
            </a:r>
          </a:p>
        </p:txBody>
      </p:sp>
      <p:sp>
        <p:nvSpPr>
          <p:cNvPr id="3" name="Content Placeholder 2">
            <a:extLst>
              <a:ext uri="{FF2B5EF4-FFF2-40B4-BE49-F238E27FC236}">
                <a16:creationId xmlns:a16="http://schemas.microsoft.com/office/drawing/2014/main" id="{A53D1DE3-04A7-4735-9D5C-BDB91CF793D9}"/>
              </a:ext>
            </a:extLst>
          </p:cNvPr>
          <p:cNvSpPr>
            <a:spLocks noGrp="1"/>
          </p:cNvSpPr>
          <p:nvPr>
            <p:ph idx="1"/>
          </p:nvPr>
        </p:nvSpPr>
        <p:spPr/>
        <p:txBody>
          <a:bodyPr/>
          <a:lstStyle/>
          <a:p>
            <a:r>
              <a:rPr lang="en-SG" dirty="0"/>
              <a:t>Ariane 5 explosion is clearly the result of incorrect analysis of the changing requirements. Hence, we want to look into quality assurance of the requirements analysis of Ariane 5.</a:t>
            </a:r>
          </a:p>
        </p:txBody>
      </p:sp>
    </p:spTree>
    <p:extLst>
      <p:ext uri="{BB962C8B-B14F-4D97-AF65-F5344CB8AC3E}">
        <p14:creationId xmlns:p14="http://schemas.microsoft.com/office/powerpoint/2010/main" val="329824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818A-2388-400A-BBB2-72D82D39237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18E421DC-8725-42BD-A3F5-EB88D9B6200A}"/>
              </a:ext>
            </a:extLst>
          </p:cNvPr>
          <p:cNvSpPr>
            <a:spLocks noGrp="1"/>
          </p:cNvSpPr>
          <p:nvPr>
            <p:ph idx="1"/>
          </p:nvPr>
        </p:nvSpPr>
        <p:spPr/>
        <p:txBody>
          <a:bodyPr/>
          <a:lstStyle/>
          <a:p>
            <a:pPr marL="0" indent="0">
              <a:buNone/>
            </a:pPr>
            <a:r>
              <a:rPr lang="en-SG" dirty="0"/>
              <a:t>To propose a quality assurance model for the requirement analysis phase and analyse the Ariane 5 explosion based on the proposed model.</a:t>
            </a:r>
          </a:p>
          <a:p>
            <a:endParaRPr lang="en-IN" dirty="0"/>
          </a:p>
        </p:txBody>
      </p:sp>
    </p:spTree>
    <p:extLst>
      <p:ext uri="{BB962C8B-B14F-4D97-AF65-F5344CB8AC3E}">
        <p14:creationId xmlns:p14="http://schemas.microsoft.com/office/powerpoint/2010/main" val="226922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1004-402E-43A5-8113-1B5B5B853670}"/>
              </a:ext>
            </a:extLst>
          </p:cNvPr>
          <p:cNvSpPr>
            <a:spLocks noGrp="1"/>
          </p:cNvSpPr>
          <p:nvPr>
            <p:ph type="ctrTitle"/>
          </p:nvPr>
        </p:nvSpPr>
        <p:spPr>
          <a:xfrm>
            <a:off x="1524000" y="2351088"/>
            <a:ext cx="9144000" cy="2387600"/>
          </a:xfrm>
        </p:spPr>
        <p:txBody>
          <a:bodyPr/>
          <a:lstStyle/>
          <a:p>
            <a:r>
              <a:rPr lang="en-US" dirty="0"/>
              <a:t>Literature Review</a:t>
            </a:r>
            <a:br>
              <a:rPr lang="en-US" dirty="0"/>
            </a:br>
            <a:endParaRPr lang="en-SG" dirty="0"/>
          </a:p>
        </p:txBody>
      </p:sp>
    </p:spTree>
    <p:extLst>
      <p:ext uri="{BB962C8B-B14F-4D97-AF65-F5344CB8AC3E}">
        <p14:creationId xmlns:p14="http://schemas.microsoft.com/office/powerpoint/2010/main" val="245566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5EA0-D237-4F5E-A355-AB2DD336BFA8}"/>
              </a:ext>
            </a:extLst>
          </p:cNvPr>
          <p:cNvSpPr>
            <a:spLocks noGrp="1"/>
          </p:cNvSpPr>
          <p:nvPr>
            <p:ph type="title"/>
          </p:nvPr>
        </p:nvSpPr>
        <p:spPr/>
        <p:txBody>
          <a:bodyPr/>
          <a:lstStyle/>
          <a:p>
            <a:r>
              <a:rPr lang="en-US" sz="2400" dirty="0"/>
              <a:t>1. </a:t>
            </a:r>
            <a:r>
              <a:rPr lang="en-IN" sz="2400" dirty="0"/>
              <a:t>Analysis</a:t>
            </a:r>
            <a:r>
              <a:rPr lang="en-IN" dirty="0"/>
              <a:t> </a:t>
            </a:r>
            <a:r>
              <a:rPr lang="en-IN" sz="2400" dirty="0"/>
              <a:t>based on Goal Question Metric method</a:t>
            </a:r>
            <a:br>
              <a:rPr lang="en-IN" sz="2400" dirty="0"/>
            </a:br>
            <a:r>
              <a:rPr lang="en-IN" sz="2400" dirty="0"/>
              <a:t>    (Knauss &amp; El </a:t>
            </a:r>
            <a:r>
              <a:rPr lang="en-IN" sz="2400" dirty="0" err="1"/>
              <a:t>Boustani</a:t>
            </a:r>
            <a:r>
              <a:rPr lang="en-IN" sz="2400" dirty="0"/>
              <a:t>, 2008)</a:t>
            </a:r>
          </a:p>
        </p:txBody>
      </p:sp>
      <p:sp>
        <p:nvSpPr>
          <p:cNvPr id="3" name="Content Placeholder 2">
            <a:extLst>
              <a:ext uri="{FF2B5EF4-FFF2-40B4-BE49-F238E27FC236}">
                <a16:creationId xmlns:a16="http://schemas.microsoft.com/office/drawing/2014/main" id="{9D029988-B27F-4FB6-A7BF-40A2AA33D16B}"/>
              </a:ext>
            </a:extLst>
          </p:cNvPr>
          <p:cNvSpPr>
            <a:spLocks noGrp="1"/>
          </p:cNvSpPr>
          <p:nvPr>
            <p:ph idx="1"/>
          </p:nvPr>
        </p:nvSpPr>
        <p:spPr>
          <a:xfrm>
            <a:off x="1090708" y="2656490"/>
            <a:ext cx="9993852" cy="3815430"/>
          </a:xfrm>
        </p:spPr>
        <p:txBody>
          <a:bodyPr>
            <a:noAutofit/>
          </a:bodyPr>
          <a:lstStyle/>
          <a:p>
            <a:pPr algn="just"/>
            <a:r>
              <a:rPr lang="en-IN" dirty="0"/>
              <a:t>This model represents the </a:t>
            </a:r>
            <a:r>
              <a:rPr lang="en-IN" b="1" dirty="0"/>
              <a:t>checklist of metrics and goals </a:t>
            </a:r>
            <a:r>
              <a:rPr lang="en-IN" dirty="0"/>
              <a:t>to analyse the requirement quality. It lists the set of metrics and goals to be assessed to assure the quality of the requirements under two terms. </a:t>
            </a:r>
          </a:p>
          <a:p>
            <a:pPr algn="just"/>
            <a:r>
              <a:rPr lang="en-IN" dirty="0"/>
              <a:t>First term is formal requirement quality which refers to verbalization rules. For example, ambiguous terms and grammar. However, they reflect the quality of the SRS’s content indirectly.</a:t>
            </a:r>
          </a:p>
          <a:p>
            <a:pPr algn="just"/>
            <a:r>
              <a:rPr lang="en-IN" dirty="0"/>
              <a:t>The second term is content related requirements quality which refers to goals that need interpretation to some extent. For example, classifying the requirements to functional, non-functional categories. </a:t>
            </a:r>
          </a:p>
          <a:p>
            <a:pPr algn="just"/>
            <a:r>
              <a:rPr lang="en-IN" dirty="0"/>
              <a:t>The drawback of this model is that it doesn’t have any process to compare functional and non-functional requirements which is important to improve the quality of the requirement document.</a:t>
            </a:r>
          </a:p>
          <a:p>
            <a:pPr marL="0" indent="0" algn="just">
              <a:buNone/>
            </a:pPr>
            <a:endParaRPr lang="en-IN" dirty="0"/>
          </a:p>
        </p:txBody>
      </p:sp>
    </p:spTree>
    <p:extLst>
      <p:ext uri="{BB962C8B-B14F-4D97-AF65-F5344CB8AC3E}">
        <p14:creationId xmlns:p14="http://schemas.microsoft.com/office/powerpoint/2010/main" val="1716099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1512</TotalTime>
  <Words>3046</Words>
  <Application>Microsoft Office PowerPoint</Application>
  <PresentationFormat>Widescreen</PresentationFormat>
  <Paragraphs>189</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Wingdings</vt:lpstr>
      <vt:lpstr>Wingdings 3</vt:lpstr>
      <vt:lpstr>Ion Boardroom</vt:lpstr>
      <vt:lpstr>Quality Management and Ariane 5 explosion </vt:lpstr>
      <vt:lpstr>Outline</vt:lpstr>
      <vt:lpstr>Introduction – Quality Management</vt:lpstr>
      <vt:lpstr>Why Quality Assurance is important?</vt:lpstr>
      <vt:lpstr>Why Requirement Analysis Phase is important?</vt:lpstr>
      <vt:lpstr>Why have we chosen Ariane 5 explosion?</vt:lpstr>
      <vt:lpstr>Objective</vt:lpstr>
      <vt:lpstr>Literature Review </vt:lpstr>
      <vt:lpstr>1. Analysis based on Goal Question Metric method     (Knauss &amp; El Boustani, 2008)</vt:lpstr>
      <vt:lpstr>2. Experience-Based Approach for Integrating Architecture and Requirements Engineering (Paech et al., 2003)</vt:lpstr>
      <vt:lpstr>3. Role of Requirement Validation in Requirement development              (Pandey et al., 2012)</vt:lpstr>
      <vt:lpstr>Proposed Model</vt:lpstr>
      <vt:lpstr>Proposed Model (Contd.)</vt:lpstr>
      <vt:lpstr>Generate checklist of metrics and goals</vt:lpstr>
      <vt:lpstr>Integration of requirements based on viewpoints of stakeholders</vt:lpstr>
      <vt:lpstr>Verification of the requirement document </vt:lpstr>
      <vt:lpstr>Case Study : Ariane 5</vt:lpstr>
      <vt:lpstr>Ariane 5</vt:lpstr>
      <vt:lpstr>Event timeline : Ariane 5</vt:lpstr>
      <vt:lpstr>Event timeline : Ariane 5 explosion(Cont’d)</vt:lpstr>
      <vt:lpstr>Ariane 5 : Launcher failure</vt:lpstr>
      <vt:lpstr>Analysis</vt:lpstr>
      <vt:lpstr> Insufficient checklist is prepared </vt:lpstr>
      <vt:lpstr>Inefficient integration of requirements based on viewpoints of stakeholders</vt:lpstr>
      <vt:lpstr>Inefficient integration of requirements based on viewpoints of stakeholders(Cont’d) </vt:lpstr>
      <vt:lpstr>Inefficient verification of requirement document </vt:lpstr>
      <vt:lpstr>Summary of Analysis on Ariane 5 Explosion</vt:lpstr>
      <vt:lpstr>Conclusion</vt:lpstr>
      <vt:lpstr>References</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Ariane 5</dc:title>
  <dc:creator>SAI SUPRAJA RAMAKRISHNAN</dc:creator>
  <cp:lastModifiedBy>Karthick V K</cp:lastModifiedBy>
  <cp:revision>290</cp:revision>
  <dcterms:created xsi:type="dcterms:W3CDTF">2019-09-15T04:09:13Z</dcterms:created>
  <dcterms:modified xsi:type="dcterms:W3CDTF">2019-09-23T12:52:38Z</dcterms:modified>
</cp:coreProperties>
</file>