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155469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87656-8EE0-4B88-82CD-5FC034670990}"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3365222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386616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412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3472440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37592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266843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2531093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401029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251610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57154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87656-8EE0-4B88-82CD-5FC034670990}"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281095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087656-8EE0-4B88-82CD-5FC034670990}" type="datetimeFigureOut">
              <a:rPr lang="en-IN" smtClean="0"/>
              <a:t>19-02-2021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104757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32197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127515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4087656-8EE0-4B88-82CD-5FC034670990}" type="datetimeFigureOut">
              <a:rPr lang="en-IN" smtClean="0"/>
              <a:t>19-02-2021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229321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87656-8EE0-4B88-82CD-5FC034670990}" type="datetimeFigureOut">
              <a:rPr lang="en-IN" smtClean="0"/>
              <a:t>19-02-2021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2E026-DB71-4EE5-B78F-CA7915BED6A0}" type="slidenum">
              <a:rPr lang="en-IN" smtClean="0"/>
              <a:t>‹#›</a:t>
            </a:fld>
            <a:endParaRPr lang="en-IN"/>
          </a:p>
        </p:txBody>
      </p:sp>
    </p:spTree>
    <p:extLst>
      <p:ext uri="{BB962C8B-B14F-4D97-AF65-F5344CB8AC3E}">
        <p14:creationId xmlns:p14="http://schemas.microsoft.com/office/powerpoint/2010/main" val="244946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087656-8EE0-4B88-82CD-5FC034670990}" type="datetimeFigureOut">
              <a:rPr lang="en-IN" smtClean="0"/>
              <a:t>19-02-2021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A2E026-DB71-4EE5-B78F-CA7915BED6A0}" type="slidenum">
              <a:rPr lang="en-IN" smtClean="0"/>
              <a:t>‹#›</a:t>
            </a:fld>
            <a:endParaRPr lang="en-IN"/>
          </a:p>
        </p:txBody>
      </p:sp>
    </p:spTree>
    <p:extLst>
      <p:ext uri="{BB962C8B-B14F-4D97-AF65-F5344CB8AC3E}">
        <p14:creationId xmlns:p14="http://schemas.microsoft.com/office/powerpoint/2010/main" val="464903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CCFB-129F-4C87-ABFB-877C15E2941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8B7CBD6-04ED-4DF1-B2AD-2E8DE87C61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81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9C2E-1F71-4A28-9024-307988EFBDBE}"/>
              </a:ext>
            </a:extLst>
          </p:cNvPr>
          <p:cNvSpPr>
            <a:spLocks noGrp="1"/>
          </p:cNvSpPr>
          <p:nvPr>
            <p:ph type="title"/>
          </p:nvPr>
        </p:nvSpPr>
        <p:spPr/>
        <p:txBody>
          <a:bodyPr/>
          <a:lstStyle/>
          <a:p>
            <a:r>
              <a:rPr lang="en-GB" dirty="0"/>
              <a:t>Buckets</a:t>
            </a:r>
            <a:endParaRPr lang="en-IN" dirty="0"/>
          </a:p>
        </p:txBody>
      </p:sp>
      <p:sp>
        <p:nvSpPr>
          <p:cNvPr id="3" name="Content Placeholder 2">
            <a:extLst>
              <a:ext uri="{FF2B5EF4-FFF2-40B4-BE49-F238E27FC236}">
                <a16:creationId xmlns:a16="http://schemas.microsoft.com/office/drawing/2014/main" id="{03A27E9F-4848-485F-90B9-F157773AE7BD}"/>
              </a:ext>
            </a:extLst>
          </p:cNvPr>
          <p:cNvSpPr>
            <a:spLocks noGrp="1"/>
          </p:cNvSpPr>
          <p:nvPr>
            <p:ph idx="1"/>
          </p:nvPr>
        </p:nvSpPr>
        <p:spPr/>
        <p:txBody>
          <a:bodyPr>
            <a:normAutofit/>
          </a:bodyPr>
          <a:lstStyle/>
          <a:p>
            <a:r>
              <a:rPr lang="en-GB" dirty="0"/>
              <a:t>Bucket names are globally unique</a:t>
            </a:r>
          </a:p>
          <a:p>
            <a:r>
              <a:rPr lang="en-GB" dirty="0"/>
              <a:t>Bucket names must be between 3 and 63 characters long.</a:t>
            </a:r>
          </a:p>
          <a:p>
            <a:r>
              <a:rPr lang="en-GB" dirty="0"/>
              <a:t>Bucket names can consist only of lowercase letters, numbers, dots (.), and hyphens (-).</a:t>
            </a:r>
          </a:p>
          <a:p>
            <a:r>
              <a:rPr lang="en-GB" dirty="0"/>
              <a:t>Bucket names must begin and end with a letter or number.</a:t>
            </a:r>
          </a:p>
          <a:p>
            <a:r>
              <a:rPr lang="en-GB" dirty="0"/>
              <a:t>Bucket names must not be formatted as an IP address (for example, 192.168.5.4).</a:t>
            </a:r>
          </a:p>
          <a:p>
            <a:endParaRPr lang="en-IN" dirty="0"/>
          </a:p>
        </p:txBody>
      </p:sp>
    </p:spTree>
    <p:extLst>
      <p:ext uri="{BB962C8B-B14F-4D97-AF65-F5344CB8AC3E}">
        <p14:creationId xmlns:p14="http://schemas.microsoft.com/office/powerpoint/2010/main" val="327703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1C3D-3076-47F2-BC21-BD4489D12978}"/>
              </a:ext>
            </a:extLst>
          </p:cNvPr>
          <p:cNvSpPr>
            <a:spLocks noGrp="1"/>
          </p:cNvSpPr>
          <p:nvPr>
            <p:ph type="title"/>
          </p:nvPr>
        </p:nvSpPr>
        <p:spPr/>
        <p:txBody>
          <a:bodyPr/>
          <a:lstStyle/>
          <a:p>
            <a:r>
              <a:rPr lang="en-GB" dirty="0"/>
              <a:t>S3</a:t>
            </a:r>
            <a:endParaRPr lang="en-IN" dirty="0"/>
          </a:p>
        </p:txBody>
      </p:sp>
      <p:sp>
        <p:nvSpPr>
          <p:cNvPr id="3" name="Content Placeholder 2">
            <a:extLst>
              <a:ext uri="{FF2B5EF4-FFF2-40B4-BE49-F238E27FC236}">
                <a16:creationId xmlns:a16="http://schemas.microsoft.com/office/drawing/2014/main" id="{3BC50A9D-FBEC-4410-BEC8-60083D9AB773}"/>
              </a:ext>
            </a:extLst>
          </p:cNvPr>
          <p:cNvSpPr>
            <a:spLocks noGrp="1"/>
          </p:cNvSpPr>
          <p:nvPr>
            <p:ph idx="1"/>
          </p:nvPr>
        </p:nvSpPr>
        <p:spPr/>
        <p:txBody>
          <a:bodyPr/>
          <a:lstStyle/>
          <a:p>
            <a:r>
              <a:rPr lang="en-GB" dirty="0">
                <a:effectLst/>
              </a:rPr>
              <a:t>Individual Amazon S3 objects can range in size from a minimum of </a:t>
            </a:r>
            <a:r>
              <a:rPr lang="en-GB" b="1" dirty="0">
                <a:effectLst/>
              </a:rPr>
              <a:t>0 bytes</a:t>
            </a:r>
            <a:r>
              <a:rPr lang="en-GB" dirty="0">
                <a:effectLst/>
              </a:rPr>
              <a:t> to a maximum of 5 terabytes. The largest object that can be uploaded in a single PUT is 5 gigabytes. For objects larger than 100 megabytes, customers should consider using the Multipart Upload capability.</a:t>
            </a:r>
          </a:p>
          <a:p>
            <a:r>
              <a:rPr lang="en-GB" dirty="0"/>
              <a:t>There is no limitations for buckets by means of min and max size</a:t>
            </a:r>
            <a:endParaRPr lang="en-GB" dirty="0">
              <a:effectLst/>
            </a:endParaRPr>
          </a:p>
          <a:p>
            <a:endParaRPr lang="en-IN" dirty="0"/>
          </a:p>
        </p:txBody>
      </p:sp>
    </p:spTree>
    <p:extLst>
      <p:ext uri="{BB962C8B-B14F-4D97-AF65-F5344CB8AC3E}">
        <p14:creationId xmlns:p14="http://schemas.microsoft.com/office/powerpoint/2010/main" val="186853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31CA-D040-4297-8E7B-64C46FEEE58E}"/>
              </a:ext>
            </a:extLst>
          </p:cNvPr>
          <p:cNvSpPr>
            <a:spLocks noGrp="1"/>
          </p:cNvSpPr>
          <p:nvPr>
            <p:ph type="title"/>
          </p:nvPr>
        </p:nvSpPr>
        <p:spPr/>
        <p:txBody>
          <a:bodyPr/>
          <a:lstStyle/>
          <a:p>
            <a:r>
              <a:rPr lang="en-GB" dirty="0"/>
              <a:t>S3</a:t>
            </a:r>
            <a:endParaRPr lang="en-IN" dirty="0"/>
          </a:p>
        </p:txBody>
      </p:sp>
      <p:sp>
        <p:nvSpPr>
          <p:cNvPr id="3" name="Content Placeholder 2">
            <a:extLst>
              <a:ext uri="{FF2B5EF4-FFF2-40B4-BE49-F238E27FC236}">
                <a16:creationId xmlns:a16="http://schemas.microsoft.com/office/drawing/2014/main" id="{C461CBB3-5A3B-4303-A73A-06356574231B}"/>
              </a:ext>
            </a:extLst>
          </p:cNvPr>
          <p:cNvSpPr>
            <a:spLocks noGrp="1"/>
          </p:cNvSpPr>
          <p:nvPr>
            <p:ph idx="1"/>
          </p:nvPr>
        </p:nvSpPr>
        <p:spPr/>
        <p:txBody>
          <a:bodyPr/>
          <a:lstStyle/>
          <a:p>
            <a:r>
              <a:rPr lang="en-GB" dirty="0"/>
              <a:t>Each and every object can be accessed by https URLs.</a:t>
            </a:r>
          </a:p>
          <a:p>
            <a:r>
              <a:rPr lang="en-GB" dirty="0"/>
              <a:t>Each and Every objects in your buckets got their own privilege control mechanism as well as it will be applicable to buckets also.</a:t>
            </a:r>
            <a:endParaRPr lang="en-IN" dirty="0"/>
          </a:p>
        </p:txBody>
      </p:sp>
    </p:spTree>
    <p:extLst>
      <p:ext uri="{BB962C8B-B14F-4D97-AF65-F5344CB8AC3E}">
        <p14:creationId xmlns:p14="http://schemas.microsoft.com/office/powerpoint/2010/main" val="340143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DF8F-3EF5-416D-AD2D-C5BA7D8CD12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D973C7-662B-4325-8885-D44581A02159}"/>
              </a:ext>
            </a:extLst>
          </p:cNvPr>
          <p:cNvSpPr>
            <a:spLocks noGrp="1"/>
          </p:cNvSpPr>
          <p:nvPr>
            <p:ph idx="1"/>
          </p:nvPr>
        </p:nvSpPr>
        <p:spPr/>
        <p:txBody>
          <a:bodyPr>
            <a:normAutofit/>
          </a:bodyPr>
          <a:lstStyle/>
          <a:p>
            <a:r>
              <a:rPr lang="en-GB" dirty="0">
                <a:solidFill>
                  <a:srgbClr val="000000"/>
                </a:solidFill>
                <a:effectLst/>
                <a:latin typeface="Arial" panose="020B0604020202020204" pitchFamily="34" charset="0"/>
              </a:rPr>
              <a:t>Min: This is the minimum number of instances that have to be there in your Autoscaling Group at all times. Your autoscaling group always maintains this number and never terminates instances below this number.</a:t>
            </a:r>
            <a:endParaRPr lang="en-GB" dirty="0"/>
          </a:p>
          <a:p>
            <a:r>
              <a:rPr lang="en-GB" dirty="0">
                <a:solidFill>
                  <a:srgbClr val="000000"/>
                </a:solidFill>
                <a:effectLst/>
                <a:latin typeface="Arial" panose="020B0604020202020204" pitchFamily="34" charset="0"/>
              </a:rPr>
              <a:t>Max: This is the maximum number of instances that your autoscaling group can have. Your autoscaling will never increase the number of instances more than the specified Max number.</a:t>
            </a:r>
            <a:endParaRPr lang="en-GB" dirty="0"/>
          </a:p>
          <a:p>
            <a:r>
              <a:rPr lang="en-GB" dirty="0">
                <a:solidFill>
                  <a:srgbClr val="000000"/>
                </a:solidFill>
                <a:effectLst/>
                <a:latin typeface="Arial" panose="020B0604020202020204" pitchFamily="34" charset="0"/>
              </a:rPr>
              <a:t>Desired: The desired amount represents the "current amount" of instances in your autoscaling group. An autoscaling group will start by launching as many instances as specified as the desired capacity. When scaling policies are set, the desired capacity is adjusted between the minimum and maximum amount.</a:t>
            </a:r>
            <a:endParaRPr lang="en-GB" dirty="0"/>
          </a:p>
        </p:txBody>
      </p:sp>
    </p:spTree>
    <p:extLst>
      <p:ext uri="{BB962C8B-B14F-4D97-AF65-F5344CB8AC3E}">
        <p14:creationId xmlns:p14="http://schemas.microsoft.com/office/powerpoint/2010/main" val="56048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997B-2474-4366-9344-F5461AF96ACF}"/>
              </a:ext>
            </a:extLst>
          </p:cNvPr>
          <p:cNvSpPr>
            <a:spLocks noGrp="1"/>
          </p:cNvSpPr>
          <p:nvPr>
            <p:ph type="title"/>
          </p:nvPr>
        </p:nvSpPr>
        <p:spPr/>
        <p:txBody>
          <a:bodyPr/>
          <a:lstStyle/>
          <a:p>
            <a:r>
              <a:rPr lang="en-GB" dirty="0"/>
              <a:t>Ec2 Hands on Labs</a:t>
            </a:r>
            <a:endParaRPr lang="en-IN" dirty="0"/>
          </a:p>
        </p:txBody>
      </p:sp>
      <p:sp>
        <p:nvSpPr>
          <p:cNvPr id="3" name="Content Placeholder 2">
            <a:extLst>
              <a:ext uri="{FF2B5EF4-FFF2-40B4-BE49-F238E27FC236}">
                <a16:creationId xmlns:a16="http://schemas.microsoft.com/office/drawing/2014/main" id="{0B145481-BADC-4D92-AA6B-BEA8DD085886}"/>
              </a:ext>
            </a:extLst>
          </p:cNvPr>
          <p:cNvSpPr>
            <a:spLocks noGrp="1"/>
          </p:cNvSpPr>
          <p:nvPr>
            <p:ph idx="1"/>
          </p:nvPr>
        </p:nvSpPr>
        <p:spPr/>
        <p:txBody>
          <a:bodyPr/>
          <a:lstStyle/>
          <a:p>
            <a:r>
              <a:rPr lang="en-GB" dirty="0"/>
              <a:t>Webserver on Ubuntu</a:t>
            </a:r>
          </a:p>
          <a:p>
            <a:r>
              <a:rPr lang="en-GB" dirty="0"/>
              <a:t>FTP server on Ubuntu</a:t>
            </a:r>
          </a:p>
          <a:p>
            <a:r>
              <a:rPr lang="en-GB" dirty="0"/>
              <a:t>Jenkins on ubuntu</a:t>
            </a:r>
            <a:endParaRPr lang="en-IN" dirty="0"/>
          </a:p>
        </p:txBody>
      </p:sp>
    </p:spTree>
    <p:extLst>
      <p:ext uri="{BB962C8B-B14F-4D97-AF65-F5344CB8AC3E}">
        <p14:creationId xmlns:p14="http://schemas.microsoft.com/office/powerpoint/2010/main" val="160656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D281-F839-4252-BB9B-7713595763FF}"/>
              </a:ext>
            </a:extLst>
          </p:cNvPr>
          <p:cNvSpPr>
            <a:spLocks noGrp="1"/>
          </p:cNvSpPr>
          <p:nvPr>
            <p:ph type="title"/>
          </p:nvPr>
        </p:nvSpPr>
        <p:spPr/>
        <p:txBody>
          <a:bodyPr/>
          <a:lstStyle/>
          <a:p>
            <a:r>
              <a:rPr lang="en-GB" dirty="0"/>
              <a:t>S3</a:t>
            </a:r>
            <a:endParaRPr lang="en-IN" dirty="0"/>
          </a:p>
        </p:txBody>
      </p:sp>
      <p:sp>
        <p:nvSpPr>
          <p:cNvPr id="3" name="Content Placeholder 2">
            <a:extLst>
              <a:ext uri="{FF2B5EF4-FFF2-40B4-BE49-F238E27FC236}">
                <a16:creationId xmlns:a16="http://schemas.microsoft.com/office/drawing/2014/main" id="{557E6A19-D7C2-4C6E-947E-25B26BAC9CD3}"/>
              </a:ext>
            </a:extLst>
          </p:cNvPr>
          <p:cNvSpPr>
            <a:spLocks noGrp="1"/>
          </p:cNvSpPr>
          <p:nvPr>
            <p:ph idx="1"/>
          </p:nvPr>
        </p:nvSpPr>
        <p:spPr/>
        <p:txBody>
          <a:bodyPr/>
          <a:lstStyle/>
          <a:p>
            <a:r>
              <a:rPr lang="en-GB" dirty="0"/>
              <a:t>Simple Storage Service</a:t>
            </a:r>
          </a:p>
          <a:p>
            <a:r>
              <a:rPr lang="en-GB" dirty="0"/>
              <a:t>Storge concept in AWS</a:t>
            </a:r>
            <a:r>
              <a:rPr lang="en-IN" dirty="0"/>
              <a:t> as well as PAAS</a:t>
            </a:r>
            <a:endParaRPr lang="en-GB" dirty="0"/>
          </a:p>
        </p:txBody>
      </p:sp>
    </p:spTree>
    <p:extLst>
      <p:ext uri="{BB962C8B-B14F-4D97-AF65-F5344CB8AC3E}">
        <p14:creationId xmlns:p14="http://schemas.microsoft.com/office/powerpoint/2010/main" val="212110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FA24-3C1E-4BE1-9F65-B7C731C36237}"/>
              </a:ext>
            </a:extLst>
          </p:cNvPr>
          <p:cNvSpPr>
            <a:spLocks noGrp="1"/>
          </p:cNvSpPr>
          <p:nvPr>
            <p:ph type="title"/>
          </p:nvPr>
        </p:nvSpPr>
        <p:spPr/>
        <p:txBody>
          <a:bodyPr/>
          <a:lstStyle/>
          <a:p>
            <a:r>
              <a:rPr lang="en-GB" dirty="0"/>
              <a:t>Storage</a:t>
            </a:r>
            <a:endParaRPr lang="en-IN" dirty="0"/>
          </a:p>
        </p:txBody>
      </p:sp>
      <p:sp>
        <p:nvSpPr>
          <p:cNvPr id="3" name="Content Placeholder 2">
            <a:extLst>
              <a:ext uri="{FF2B5EF4-FFF2-40B4-BE49-F238E27FC236}">
                <a16:creationId xmlns:a16="http://schemas.microsoft.com/office/drawing/2014/main" id="{0CE60842-88F0-41CB-8D58-1C214C0AD96B}"/>
              </a:ext>
            </a:extLst>
          </p:cNvPr>
          <p:cNvSpPr>
            <a:spLocks noGrp="1"/>
          </p:cNvSpPr>
          <p:nvPr>
            <p:ph idx="1"/>
          </p:nvPr>
        </p:nvSpPr>
        <p:spPr/>
        <p:txBody>
          <a:bodyPr>
            <a:normAutofit/>
          </a:bodyPr>
          <a:lstStyle/>
          <a:p>
            <a:r>
              <a:rPr lang="en-GB" dirty="0"/>
              <a:t>Definition:-</a:t>
            </a:r>
          </a:p>
          <a:p>
            <a:r>
              <a:rPr lang="en-GB" dirty="0"/>
              <a:t>Logical collection of binaries store on the top of blocks available in Storage.</a:t>
            </a:r>
          </a:p>
          <a:p>
            <a:r>
              <a:rPr lang="en-GB" dirty="0"/>
              <a:t>Types of Storage</a:t>
            </a:r>
          </a:p>
          <a:p>
            <a:r>
              <a:rPr lang="en-GB" dirty="0"/>
              <a:t>File level</a:t>
            </a:r>
          </a:p>
          <a:p>
            <a:r>
              <a:rPr lang="en-GB" dirty="0"/>
              <a:t>Block Level</a:t>
            </a:r>
          </a:p>
          <a:p>
            <a:r>
              <a:rPr lang="en-GB" dirty="0"/>
              <a:t>Object Level Storage</a:t>
            </a:r>
          </a:p>
          <a:p>
            <a:r>
              <a:rPr lang="en-GB" dirty="0"/>
              <a:t>ISCSI</a:t>
            </a:r>
          </a:p>
          <a:p>
            <a:r>
              <a:rPr lang="en-GB" dirty="0"/>
              <a:t>Traditional vs TCP/IP ISCSI</a:t>
            </a:r>
          </a:p>
        </p:txBody>
      </p:sp>
    </p:spTree>
    <p:extLst>
      <p:ext uri="{BB962C8B-B14F-4D97-AF65-F5344CB8AC3E}">
        <p14:creationId xmlns:p14="http://schemas.microsoft.com/office/powerpoint/2010/main" val="270269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C2D2-1AB1-485F-B452-B091C81051F4}"/>
              </a:ext>
            </a:extLst>
          </p:cNvPr>
          <p:cNvSpPr>
            <a:spLocks noGrp="1"/>
          </p:cNvSpPr>
          <p:nvPr>
            <p:ph type="title"/>
          </p:nvPr>
        </p:nvSpPr>
        <p:spPr/>
        <p:txBody>
          <a:bodyPr/>
          <a:lstStyle/>
          <a:p>
            <a:r>
              <a:rPr lang="en-GB" dirty="0"/>
              <a:t>ISCSI</a:t>
            </a:r>
            <a:endParaRPr lang="en-IN" dirty="0"/>
          </a:p>
        </p:txBody>
      </p:sp>
      <p:sp>
        <p:nvSpPr>
          <p:cNvPr id="3" name="Content Placeholder 2">
            <a:extLst>
              <a:ext uri="{FF2B5EF4-FFF2-40B4-BE49-F238E27FC236}">
                <a16:creationId xmlns:a16="http://schemas.microsoft.com/office/drawing/2014/main" id="{E33EC304-B2AA-4E76-B594-FA3CAFFC003A}"/>
              </a:ext>
            </a:extLst>
          </p:cNvPr>
          <p:cNvSpPr>
            <a:spLocks noGrp="1"/>
          </p:cNvSpPr>
          <p:nvPr>
            <p:ph idx="1"/>
          </p:nvPr>
        </p:nvSpPr>
        <p:spPr/>
        <p:txBody>
          <a:bodyPr/>
          <a:lstStyle/>
          <a:p>
            <a:r>
              <a:rPr lang="en-GB" dirty="0"/>
              <a:t>Traditional -&gt; fibre cables share the files and folders using NAS</a:t>
            </a:r>
          </a:p>
          <a:p>
            <a:r>
              <a:rPr lang="en-GB" dirty="0" err="1"/>
              <a:t>Tcp</a:t>
            </a:r>
            <a:r>
              <a:rPr lang="en-GB" dirty="0"/>
              <a:t>/ip </a:t>
            </a:r>
            <a:r>
              <a:rPr lang="en-GB" dirty="0" err="1"/>
              <a:t>Icsi</a:t>
            </a:r>
            <a:endParaRPr lang="en-IN" dirty="0"/>
          </a:p>
        </p:txBody>
      </p:sp>
    </p:spTree>
    <p:extLst>
      <p:ext uri="{BB962C8B-B14F-4D97-AF65-F5344CB8AC3E}">
        <p14:creationId xmlns:p14="http://schemas.microsoft.com/office/powerpoint/2010/main" val="7269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0314-3ACC-4E6B-94D9-F53AF93C65A3}"/>
              </a:ext>
            </a:extLst>
          </p:cNvPr>
          <p:cNvSpPr>
            <a:spLocks noGrp="1"/>
          </p:cNvSpPr>
          <p:nvPr>
            <p:ph type="title"/>
          </p:nvPr>
        </p:nvSpPr>
        <p:spPr/>
        <p:txBody>
          <a:bodyPr/>
          <a:lstStyle/>
          <a:p>
            <a:r>
              <a:rPr lang="en-GB" dirty="0"/>
              <a:t>Object Oriented Storage</a:t>
            </a:r>
            <a:endParaRPr lang="en-IN" dirty="0"/>
          </a:p>
        </p:txBody>
      </p:sp>
      <p:sp>
        <p:nvSpPr>
          <p:cNvPr id="3" name="Content Placeholder 2">
            <a:extLst>
              <a:ext uri="{FF2B5EF4-FFF2-40B4-BE49-F238E27FC236}">
                <a16:creationId xmlns:a16="http://schemas.microsoft.com/office/drawing/2014/main" id="{E55FBB0D-5BA2-4699-8BED-0329FF830036}"/>
              </a:ext>
            </a:extLst>
          </p:cNvPr>
          <p:cNvSpPr>
            <a:spLocks noGrp="1"/>
          </p:cNvSpPr>
          <p:nvPr>
            <p:ph idx="1"/>
          </p:nvPr>
        </p:nvSpPr>
        <p:spPr/>
        <p:txBody>
          <a:bodyPr/>
          <a:lstStyle/>
          <a:p>
            <a:r>
              <a:rPr lang="en-GB" dirty="0"/>
              <a:t>In this storage concept they will treat everything as objects.</a:t>
            </a:r>
          </a:p>
          <a:p>
            <a:r>
              <a:rPr lang="en-GB" dirty="0"/>
              <a:t>They will give fine grained privilege control to each and every object that who to access and whom not to access.</a:t>
            </a:r>
          </a:p>
          <a:p>
            <a:r>
              <a:rPr lang="en-GB" dirty="0"/>
              <a:t>All the objects are stored in to the repository name as buckets.</a:t>
            </a:r>
          </a:p>
          <a:p>
            <a:endParaRPr lang="en-IN" dirty="0"/>
          </a:p>
        </p:txBody>
      </p:sp>
    </p:spTree>
    <p:extLst>
      <p:ext uri="{BB962C8B-B14F-4D97-AF65-F5344CB8AC3E}">
        <p14:creationId xmlns:p14="http://schemas.microsoft.com/office/powerpoint/2010/main" val="100301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F149-5B76-4174-8D97-54614F336070}"/>
              </a:ext>
            </a:extLst>
          </p:cNvPr>
          <p:cNvSpPr>
            <a:spLocks noGrp="1"/>
          </p:cNvSpPr>
          <p:nvPr>
            <p:ph type="title"/>
          </p:nvPr>
        </p:nvSpPr>
        <p:spPr/>
        <p:txBody>
          <a:bodyPr/>
          <a:lstStyle/>
          <a:p>
            <a:r>
              <a:rPr lang="en-GB" dirty="0"/>
              <a:t>S3</a:t>
            </a:r>
            <a:endParaRPr lang="en-IN" dirty="0"/>
          </a:p>
        </p:txBody>
      </p:sp>
      <p:sp>
        <p:nvSpPr>
          <p:cNvPr id="3" name="Content Placeholder 2">
            <a:extLst>
              <a:ext uri="{FF2B5EF4-FFF2-40B4-BE49-F238E27FC236}">
                <a16:creationId xmlns:a16="http://schemas.microsoft.com/office/drawing/2014/main" id="{029CE94B-FAE5-4BEB-BF33-EFD834C97F24}"/>
              </a:ext>
            </a:extLst>
          </p:cNvPr>
          <p:cNvSpPr>
            <a:spLocks noGrp="1"/>
          </p:cNvSpPr>
          <p:nvPr>
            <p:ph idx="1"/>
          </p:nvPr>
        </p:nvSpPr>
        <p:spPr/>
        <p:txBody>
          <a:bodyPr>
            <a:normAutofit lnSpcReduction="10000"/>
          </a:bodyPr>
          <a:lstStyle/>
          <a:p>
            <a:r>
              <a:rPr lang="en-GB" dirty="0"/>
              <a:t>Amazon Simple Storage Service (Amazon S3) is an object storage service that offers industry-leading scalability, data availability, security, and performance. </a:t>
            </a:r>
          </a:p>
          <a:p>
            <a:r>
              <a:rPr lang="en-GB" dirty="0"/>
              <a:t>This means customers of all sizes and industries can use it to store and protect any amount of data for a range of use cases, such as data lakes, websites, mobile applications, backup and restore, archive, enterprise applications, IoT devices, and big data analytics. </a:t>
            </a:r>
          </a:p>
          <a:p>
            <a:r>
              <a:rPr lang="en-GB" dirty="0"/>
              <a:t>Amazon S3 provides easy-to-use management features so you can organize your data and configure finely-tuned access controls to meet your specific business, organizational, and compliance requirements. Amazon S3 is designed for 99.999999999% (11 9's) of durability, and stores data for millions of applications for companies all around the world.</a:t>
            </a:r>
            <a:endParaRPr lang="en-IN" dirty="0"/>
          </a:p>
        </p:txBody>
      </p:sp>
    </p:spTree>
    <p:extLst>
      <p:ext uri="{BB962C8B-B14F-4D97-AF65-F5344CB8AC3E}">
        <p14:creationId xmlns:p14="http://schemas.microsoft.com/office/powerpoint/2010/main" val="233146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6889-8FFE-448F-B061-5FAD5312B3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270F38-39C3-4FA0-A60F-95B9DFA78FAB}"/>
              </a:ext>
            </a:extLst>
          </p:cNvPr>
          <p:cNvSpPr>
            <a:spLocks noGrp="1"/>
          </p:cNvSpPr>
          <p:nvPr>
            <p:ph idx="1"/>
          </p:nvPr>
        </p:nvSpPr>
        <p:spPr/>
        <p:txBody>
          <a:bodyPr/>
          <a:lstStyle/>
          <a:p>
            <a:r>
              <a:rPr lang="en-GB" dirty="0"/>
              <a:t>Database</a:t>
            </a:r>
          </a:p>
          <a:p>
            <a:r>
              <a:rPr lang="en-GB" dirty="0"/>
              <a:t>Data Warehouse</a:t>
            </a:r>
          </a:p>
          <a:p>
            <a:r>
              <a:rPr lang="en-GB" dirty="0"/>
              <a:t>Data Marts</a:t>
            </a:r>
          </a:p>
          <a:p>
            <a:r>
              <a:rPr lang="en-GB" dirty="0"/>
              <a:t>Data Lake -&gt; repository that will save all the formats of the data(flat files)</a:t>
            </a:r>
            <a:endParaRPr lang="en-IN" dirty="0"/>
          </a:p>
        </p:txBody>
      </p:sp>
    </p:spTree>
    <p:extLst>
      <p:ext uri="{BB962C8B-B14F-4D97-AF65-F5344CB8AC3E}">
        <p14:creationId xmlns:p14="http://schemas.microsoft.com/office/powerpoint/2010/main" val="2041860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569</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PowerPoint Presentation</vt:lpstr>
      <vt:lpstr>PowerPoint Presentation</vt:lpstr>
      <vt:lpstr>Ec2 Hands on Labs</vt:lpstr>
      <vt:lpstr>S3</vt:lpstr>
      <vt:lpstr>Storage</vt:lpstr>
      <vt:lpstr>ISCSI</vt:lpstr>
      <vt:lpstr>Object Oriented Storage</vt:lpstr>
      <vt:lpstr>S3</vt:lpstr>
      <vt:lpstr>PowerPoint Presentation</vt:lpstr>
      <vt:lpstr>Buckets</vt:lpstr>
      <vt:lpstr>S3</vt:lpstr>
      <vt:lpstr>S3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9</cp:revision>
  <dcterms:created xsi:type="dcterms:W3CDTF">2021-02-19T09:27:03Z</dcterms:created>
  <dcterms:modified xsi:type="dcterms:W3CDTF">2021-02-19T12:18:44Z</dcterms:modified>
</cp:coreProperties>
</file>