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0" r:id="rId9"/>
    <p:sldId id="261" r:id="rId10"/>
    <p:sldId id="265"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96196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51137-A933-4D89-8872-74D18C15E925}"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152458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3175872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A805A-ADCC-4047-B821-04EF3EF8A6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518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4009750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151137-A933-4D89-8872-74D18C15E925}" type="datetimeFigureOut">
              <a:rPr lang="en-IN" smtClean="0"/>
              <a:t>01-03-2021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788071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151137-A933-4D89-8872-74D18C15E925}" type="datetimeFigureOut">
              <a:rPr lang="en-IN" smtClean="0"/>
              <a:t>01-03-2021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2696428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177569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68861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283133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13651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151137-A933-4D89-8872-74D18C15E925}"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349330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151137-A933-4D89-8872-74D18C15E925}" type="datetimeFigureOut">
              <a:rPr lang="en-IN" smtClean="0"/>
              <a:t>01-03-2021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343510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67670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21250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B151137-A933-4D89-8872-74D18C15E925}" type="datetimeFigureOut">
              <a:rPr lang="en-IN" smtClean="0"/>
              <a:t>01-03-2021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24343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51137-A933-4D89-8872-74D18C15E925}" type="datetimeFigureOut">
              <a:rPr lang="en-IN" smtClean="0"/>
              <a:t>01-03-2021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9A805A-ADCC-4047-B821-04EF3EF8A6B7}" type="slidenum">
              <a:rPr lang="en-IN" smtClean="0"/>
              <a:t>‹#›</a:t>
            </a:fld>
            <a:endParaRPr lang="en-IN"/>
          </a:p>
        </p:txBody>
      </p:sp>
    </p:spTree>
    <p:extLst>
      <p:ext uri="{BB962C8B-B14F-4D97-AF65-F5344CB8AC3E}">
        <p14:creationId xmlns:p14="http://schemas.microsoft.com/office/powerpoint/2010/main" val="400550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151137-A933-4D89-8872-74D18C15E925}" type="datetimeFigureOut">
              <a:rPr lang="en-IN" smtClean="0"/>
              <a:t>01-03-2021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9A805A-ADCC-4047-B821-04EF3EF8A6B7}" type="slidenum">
              <a:rPr lang="en-IN" smtClean="0"/>
              <a:t>‹#›</a:t>
            </a:fld>
            <a:endParaRPr lang="en-IN"/>
          </a:p>
        </p:txBody>
      </p:sp>
    </p:spTree>
    <p:extLst>
      <p:ext uri="{BB962C8B-B14F-4D97-AF65-F5344CB8AC3E}">
        <p14:creationId xmlns:p14="http://schemas.microsoft.com/office/powerpoint/2010/main" val="17548050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6086-DE40-45B0-AA5C-8B8E5D364B3F}"/>
              </a:ext>
            </a:extLst>
          </p:cNvPr>
          <p:cNvSpPr>
            <a:spLocks noGrp="1"/>
          </p:cNvSpPr>
          <p:nvPr>
            <p:ph type="ctrTitle"/>
          </p:nvPr>
        </p:nvSpPr>
        <p:spPr/>
        <p:txBody>
          <a:bodyPr/>
          <a:lstStyle/>
          <a:p>
            <a:r>
              <a:rPr lang="en-GB" dirty="0"/>
              <a:t>Amazon Redshift</a:t>
            </a:r>
            <a:endParaRPr lang="en-IN" dirty="0"/>
          </a:p>
        </p:txBody>
      </p:sp>
      <p:sp>
        <p:nvSpPr>
          <p:cNvPr id="3" name="Subtitle 2">
            <a:extLst>
              <a:ext uri="{FF2B5EF4-FFF2-40B4-BE49-F238E27FC236}">
                <a16:creationId xmlns:a16="http://schemas.microsoft.com/office/drawing/2014/main" id="{8FD36FC4-FB5B-4803-A961-8CE59284019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88550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897E-E374-43F5-B590-09D02700F5D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8FE7784-79E2-45BC-8345-477DA8653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9227" y="452718"/>
            <a:ext cx="8324160" cy="5824209"/>
          </a:xfrm>
        </p:spPr>
      </p:pic>
    </p:spTree>
    <p:extLst>
      <p:ext uri="{BB962C8B-B14F-4D97-AF65-F5344CB8AC3E}">
        <p14:creationId xmlns:p14="http://schemas.microsoft.com/office/powerpoint/2010/main" val="233733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9944-4EA5-412A-B9FC-AF335BF995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14DD50-62B6-4BCD-A83B-58E5017B936E}"/>
              </a:ext>
            </a:extLst>
          </p:cNvPr>
          <p:cNvSpPr>
            <a:spLocks noGrp="1"/>
          </p:cNvSpPr>
          <p:nvPr>
            <p:ph idx="1"/>
          </p:nvPr>
        </p:nvSpPr>
        <p:spPr/>
        <p:txBody>
          <a:bodyPr>
            <a:normAutofit fontScale="70000" lnSpcReduction="20000"/>
          </a:bodyPr>
          <a:lstStyle/>
          <a:p>
            <a:r>
              <a:rPr lang="en-GB" dirty="0"/>
              <a:t> Client applications</a:t>
            </a:r>
          </a:p>
          <a:p>
            <a:r>
              <a:rPr lang="en-GB" dirty="0"/>
              <a:t>Amazon Redshift integrates with various data loading and ETL (extract, transform, and load) tools and business intelligence (BI) reporting, data mining, and analytics tools. Amazon Redshift is based on industry-standard PostgreSQL, so most existing SQL client applications will work with only minimal changes. For information about important differences between Amazon Redshift SQL and PostgreSQL, see Amazon Redshift and PostgreSQL.</a:t>
            </a:r>
          </a:p>
          <a:p>
            <a:r>
              <a:rPr lang="en-GB" dirty="0"/>
              <a:t>Connections</a:t>
            </a:r>
          </a:p>
          <a:p>
            <a:r>
              <a:rPr lang="en-GB" dirty="0"/>
              <a:t>Amazon Redshift communicates with client applications by using industry-standard JDBC and ODBC drivers for PostgreSQL. For more information, see Amazon Redshift and PostgreSQL JDBC and ODBC.</a:t>
            </a:r>
          </a:p>
          <a:p>
            <a:r>
              <a:rPr lang="en-GB" dirty="0"/>
              <a:t>Clusters</a:t>
            </a:r>
          </a:p>
          <a:p>
            <a:r>
              <a:rPr lang="en-GB" dirty="0"/>
              <a:t>The core infrastructure component of an Amazon Redshift data warehouse is a cluster.</a:t>
            </a:r>
          </a:p>
          <a:p>
            <a:r>
              <a:rPr lang="en-GB" dirty="0"/>
              <a:t>A cluster is composed of one or more compute nodes. If a cluster is provisioned with two or more compute nodes, an additional leader node coordinates the compute nodes and handles external communication. Your client application interacts directly only with the leader node. The compute nodes are transparent to external applications.</a:t>
            </a:r>
          </a:p>
        </p:txBody>
      </p:sp>
    </p:spTree>
    <p:extLst>
      <p:ext uri="{BB962C8B-B14F-4D97-AF65-F5344CB8AC3E}">
        <p14:creationId xmlns:p14="http://schemas.microsoft.com/office/powerpoint/2010/main" val="50100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225C-FB7F-43C1-8F10-71A411966C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D52AE0-DC39-452B-9529-6FE70EDDE664}"/>
              </a:ext>
            </a:extLst>
          </p:cNvPr>
          <p:cNvSpPr>
            <a:spLocks noGrp="1"/>
          </p:cNvSpPr>
          <p:nvPr>
            <p:ph idx="1"/>
          </p:nvPr>
        </p:nvSpPr>
        <p:spPr/>
        <p:txBody>
          <a:bodyPr>
            <a:normAutofit fontScale="62500" lnSpcReduction="20000"/>
          </a:bodyPr>
          <a:lstStyle/>
          <a:p>
            <a:r>
              <a:rPr lang="en-GB" dirty="0"/>
              <a:t>Leader node</a:t>
            </a:r>
          </a:p>
          <a:p>
            <a:r>
              <a:rPr lang="en-GB" dirty="0"/>
              <a:t>The leader node manages communications with client programs and all communication with compute nodes. It parses and develops execution plans to carry out database operations, in particular, the series of steps necessary to obtain results for complex queries. Based on the execution plan, the leader node compiles code, distributes the compiled code to the compute nodes, and assigns a portion of the data to each compute node.</a:t>
            </a:r>
          </a:p>
          <a:p>
            <a:r>
              <a:rPr lang="en-GB" dirty="0"/>
              <a:t>The leader node distributes SQL statements to the compute nodes only when a query references tables that are stored on the compute nodes. All other queries run exclusively on the leader node. Amazon Redshift is designed to implement certain SQL functions only on the leader node. A query that uses any of these functions will return an error if it references tables that reside on the compute nodes. For more information, see SQL functions supported on the leader node.</a:t>
            </a:r>
          </a:p>
          <a:p>
            <a:r>
              <a:rPr lang="en-GB" dirty="0"/>
              <a:t>Compute nodes</a:t>
            </a:r>
          </a:p>
          <a:p>
            <a:r>
              <a:rPr lang="en-GB" dirty="0"/>
              <a:t>The leader node compiles code for individual elements of the execution plan and assigns the code to individual compute nodes. The compute nodes execute the compiled code and send intermediate results back to the leader node for final aggregation.</a:t>
            </a:r>
          </a:p>
          <a:p>
            <a:r>
              <a:rPr lang="en-GB" dirty="0"/>
              <a:t>Each compute node has its own dedicated CPU, memory, and attached disk storage, which are determined by the node type. As your workload grows, you can increase the compute capacity and storage capacity of a cluster by increasing the number of nodes, upgrading the node type, or both.</a:t>
            </a:r>
          </a:p>
          <a:p>
            <a:r>
              <a:rPr lang="en-GB" dirty="0"/>
              <a:t>Amazon Redshift provides several node types for your compute and storage needs. For details of each node type, see Amazon Redshift clusters in the Amazon Redshift Cluster Management Guide.</a:t>
            </a:r>
          </a:p>
        </p:txBody>
      </p:sp>
    </p:spTree>
    <p:extLst>
      <p:ext uri="{BB962C8B-B14F-4D97-AF65-F5344CB8AC3E}">
        <p14:creationId xmlns:p14="http://schemas.microsoft.com/office/powerpoint/2010/main" val="109032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5779-0CAD-4E01-A50E-E6EF753EB3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AE8A37-DD4A-4FFF-BF6B-DE15BA3FB8BD}"/>
              </a:ext>
            </a:extLst>
          </p:cNvPr>
          <p:cNvSpPr>
            <a:spLocks noGrp="1"/>
          </p:cNvSpPr>
          <p:nvPr>
            <p:ph idx="1"/>
          </p:nvPr>
        </p:nvSpPr>
        <p:spPr/>
        <p:txBody>
          <a:bodyPr>
            <a:normAutofit fontScale="70000" lnSpcReduction="20000"/>
          </a:bodyPr>
          <a:lstStyle/>
          <a:p>
            <a:r>
              <a:rPr lang="en-GB" dirty="0"/>
              <a:t>Node slices</a:t>
            </a:r>
          </a:p>
          <a:p>
            <a:r>
              <a:rPr lang="en-GB" dirty="0"/>
              <a:t>A compute node is partitioned into slices. Each slice is allocated a portion of the node's memory and disk space, where it processes a portion of the workload assigned to the node. The leader node manages distributing data to the slices and apportions the workload for any queries or other database operations to the slices. The slices then work in parallel to complete the operation.</a:t>
            </a:r>
          </a:p>
          <a:p>
            <a:r>
              <a:rPr lang="en-GB" dirty="0"/>
              <a:t>The number of slices per node is determined by the node size of the cluster. For more information about the number of slices for each node size, go to About clusters and nodes in the Amazon Redshift Cluster Management Guide.</a:t>
            </a:r>
          </a:p>
          <a:p>
            <a:r>
              <a:rPr lang="en-GB" dirty="0"/>
              <a:t>When you create a table, you can optionally specify one column as the distribution key. When the table is loaded with data, the rows are distributed to the node slices according to the distribution key that is defined for a table. Choosing a good distribution key enables Amazon Redshift to use parallel processing to load data and execute queries efficiently. For information about choosing a distribution key, see Choose the best distribution style.</a:t>
            </a:r>
          </a:p>
          <a:p>
            <a:r>
              <a:rPr lang="en-GB" dirty="0"/>
              <a:t>Internal network</a:t>
            </a:r>
          </a:p>
          <a:p>
            <a:r>
              <a:rPr lang="en-GB" dirty="0"/>
              <a:t>Amazon Redshift takes advantage of high-bandwidth connections, close proximity, and custom communication protocols to provide private, very high-speed network communication between the leader node and compute nodes. The compute nodes run on a separate, isolated network that client applications never access directly.</a:t>
            </a:r>
          </a:p>
          <a:p>
            <a:endParaRPr lang="en-IN" dirty="0"/>
          </a:p>
        </p:txBody>
      </p:sp>
    </p:spTree>
    <p:extLst>
      <p:ext uri="{BB962C8B-B14F-4D97-AF65-F5344CB8AC3E}">
        <p14:creationId xmlns:p14="http://schemas.microsoft.com/office/powerpoint/2010/main" val="323426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A88B-B1D4-4436-AD11-72EE4B454A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070C7D-17B5-4232-BEA3-A38FC0E7166C}"/>
              </a:ext>
            </a:extLst>
          </p:cNvPr>
          <p:cNvSpPr>
            <a:spLocks noGrp="1"/>
          </p:cNvSpPr>
          <p:nvPr>
            <p:ph idx="1"/>
          </p:nvPr>
        </p:nvSpPr>
        <p:spPr/>
        <p:txBody>
          <a:bodyPr>
            <a:normAutofit fontScale="92500" lnSpcReduction="20000"/>
          </a:bodyPr>
          <a:lstStyle/>
          <a:p>
            <a:r>
              <a:rPr lang="en-GB" dirty="0"/>
              <a:t>Databases</a:t>
            </a:r>
          </a:p>
          <a:p>
            <a:r>
              <a:rPr lang="en-GB" dirty="0"/>
              <a:t>A cluster contains one or more databases. User data is stored on the compute nodes. Your SQL client communicates with the leader node, which in turn coordinates query execution with the compute nodes.</a:t>
            </a:r>
          </a:p>
          <a:p>
            <a:r>
              <a:rPr lang="en-GB" dirty="0"/>
              <a:t>Amazon Redshift is a relational database management system (RDBMS), so it is compatible with other RDBMS applications. Although it provides the same functionality as a typical RDBMS, including online transaction processing (OLTP) functions such as inserting and deleting data, Amazon Redshift is optimized for high-performance analysis and reporting of very large datasets.</a:t>
            </a:r>
          </a:p>
          <a:p>
            <a:r>
              <a:rPr lang="en-GB" dirty="0"/>
              <a:t>Amazon Redshift is based on PostgreSQL. Amazon Redshift and PostgreSQL have a number of very important differences that you need to take into account as you design and develop your data warehouse applications. For information about how Amazon Redshift SQL differs from PostgreSQL, see Amazon Redshift and PostgreSQL. </a:t>
            </a:r>
            <a:endParaRPr lang="en-IN" dirty="0"/>
          </a:p>
          <a:p>
            <a:endParaRPr lang="en-IN" dirty="0"/>
          </a:p>
        </p:txBody>
      </p:sp>
    </p:spTree>
    <p:extLst>
      <p:ext uri="{BB962C8B-B14F-4D97-AF65-F5344CB8AC3E}">
        <p14:creationId xmlns:p14="http://schemas.microsoft.com/office/powerpoint/2010/main" val="307596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FB3-0454-4046-9C09-4FA21D5DF1A9}"/>
              </a:ext>
            </a:extLst>
          </p:cNvPr>
          <p:cNvSpPr>
            <a:spLocks noGrp="1"/>
          </p:cNvSpPr>
          <p:nvPr>
            <p:ph type="title"/>
          </p:nvPr>
        </p:nvSpPr>
        <p:spPr/>
        <p:txBody>
          <a:bodyPr/>
          <a:lstStyle/>
          <a:p>
            <a:r>
              <a:rPr lang="en-GB" dirty="0"/>
              <a:t>Compute Nodes</a:t>
            </a:r>
            <a:endParaRPr lang="en-IN" dirty="0"/>
          </a:p>
        </p:txBody>
      </p:sp>
      <p:sp>
        <p:nvSpPr>
          <p:cNvPr id="3" name="Content Placeholder 2">
            <a:extLst>
              <a:ext uri="{FF2B5EF4-FFF2-40B4-BE49-F238E27FC236}">
                <a16:creationId xmlns:a16="http://schemas.microsoft.com/office/drawing/2014/main" id="{58B9FDA1-580F-43CB-A5BD-B0C6B7CBF95A}"/>
              </a:ext>
            </a:extLst>
          </p:cNvPr>
          <p:cNvSpPr>
            <a:spLocks noGrp="1"/>
          </p:cNvSpPr>
          <p:nvPr>
            <p:ph idx="1"/>
          </p:nvPr>
        </p:nvSpPr>
        <p:spPr/>
        <p:txBody>
          <a:bodyPr/>
          <a:lstStyle/>
          <a:p>
            <a:r>
              <a:rPr lang="en-GB" dirty="0"/>
              <a:t>Dense Storage</a:t>
            </a:r>
          </a:p>
          <a:p>
            <a:r>
              <a:rPr lang="en-GB" dirty="0"/>
              <a:t>Dense Compute</a:t>
            </a:r>
          </a:p>
          <a:p>
            <a:r>
              <a:rPr lang="en-GB" dirty="0"/>
              <a:t>You can select the node depends on </a:t>
            </a:r>
          </a:p>
          <a:p>
            <a:pPr lvl="1"/>
            <a:r>
              <a:rPr lang="en-GB" dirty="0"/>
              <a:t>Data Quantity</a:t>
            </a:r>
          </a:p>
          <a:p>
            <a:pPr lvl="1"/>
            <a:r>
              <a:rPr lang="en-GB" dirty="0"/>
              <a:t>Complexity of the queries</a:t>
            </a:r>
          </a:p>
          <a:p>
            <a:pPr lvl="1"/>
            <a:r>
              <a:rPr lang="en-GB" dirty="0"/>
              <a:t>Downstream Systems</a:t>
            </a:r>
            <a:endParaRPr lang="en-IN" dirty="0"/>
          </a:p>
        </p:txBody>
      </p:sp>
    </p:spTree>
    <p:extLst>
      <p:ext uri="{BB962C8B-B14F-4D97-AF65-F5344CB8AC3E}">
        <p14:creationId xmlns:p14="http://schemas.microsoft.com/office/powerpoint/2010/main" val="275091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D3E8-54D5-4576-A164-F782C0B37DFD}"/>
              </a:ext>
            </a:extLst>
          </p:cNvPr>
          <p:cNvSpPr>
            <a:spLocks noGrp="1"/>
          </p:cNvSpPr>
          <p:nvPr>
            <p:ph type="title"/>
          </p:nvPr>
        </p:nvSpPr>
        <p:spPr/>
        <p:txBody>
          <a:bodyPr/>
          <a:lstStyle/>
          <a:p>
            <a:r>
              <a:rPr lang="en-GB" dirty="0"/>
              <a:t>Advantages of RedShift</a:t>
            </a:r>
            <a:endParaRPr lang="en-IN" dirty="0"/>
          </a:p>
        </p:txBody>
      </p:sp>
      <p:sp>
        <p:nvSpPr>
          <p:cNvPr id="3" name="Content Placeholder 2">
            <a:extLst>
              <a:ext uri="{FF2B5EF4-FFF2-40B4-BE49-F238E27FC236}">
                <a16:creationId xmlns:a16="http://schemas.microsoft.com/office/drawing/2014/main" id="{0C2DCD9F-F27C-462B-BBFE-118DCE7F586A}"/>
              </a:ext>
            </a:extLst>
          </p:cNvPr>
          <p:cNvSpPr>
            <a:spLocks noGrp="1"/>
          </p:cNvSpPr>
          <p:nvPr>
            <p:ph idx="1"/>
          </p:nvPr>
        </p:nvSpPr>
        <p:spPr/>
        <p:txBody>
          <a:bodyPr/>
          <a:lstStyle/>
          <a:p>
            <a:r>
              <a:rPr lang="en-GB" dirty="0"/>
              <a:t>Easy to Setup , Deploy and Manage</a:t>
            </a:r>
          </a:p>
          <a:p>
            <a:r>
              <a:rPr lang="en-GB" dirty="0"/>
              <a:t>Sale up and down depends on your requirements</a:t>
            </a:r>
          </a:p>
          <a:p>
            <a:r>
              <a:rPr lang="en-GB" dirty="0"/>
              <a:t>10x better performance than other data warehousing tools because of columnar Data Store</a:t>
            </a:r>
          </a:p>
          <a:p>
            <a:r>
              <a:rPr lang="en-GB" dirty="0"/>
              <a:t>Cost-Effective</a:t>
            </a:r>
          </a:p>
          <a:p>
            <a:r>
              <a:rPr lang="en-GB" dirty="0"/>
              <a:t>Allows you to run the queries directly from data lakes</a:t>
            </a:r>
          </a:p>
          <a:p>
            <a:r>
              <a:rPr lang="en-GB" dirty="0"/>
              <a:t>Data is more secure in Redshift.</a:t>
            </a:r>
            <a:endParaRPr lang="en-IN" dirty="0"/>
          </a:p>
        </p:txBody>
      </p:sp>
    </p:spTree>
    <p:extLst>
      <p:ext uri="{BB962C8B-B14F-4D97-AF65-F5344CB8AC3E}">
        <p14:creationId xmlns:p14="http://schemas.microsoft.com/office/powerpoint/2010/main" val="361392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E824-D205-44A5-B370-36AA87803179}"/>
              </a:ext>
            </a:extLst>
          </p:cNvPr>
          <p:cNvSpPr>
            <a:spLocks noGrp="1"/>
          </p:cNvSpPr>
          <p:nvPr>
            <p:ph type="title"/>
          </p:nvPr>
        </p:nvSpPr>
        <p:spPr/>
        <p:txBody>
          <a:bodyPr/>
          <a:lstStyle/>
          <a:p>
            <a:r>
              <a:rPr lang="en-GB" dirty="0"/>
              <a:t>Redshift</a:t>
            </a:r>
            <a:endParaRPr lang="en-IN" dirty="0"/>
          </a:p>
        </p:txBody>
      </p:sp>
      <p:sp>
        <p:nvSpPr>
          <p:cNvPr id="3" name="Content Placeholder 2">
            <a:extLst>
              <a:ext uri="{FF2B5EF4-FFF2-40B4-BE49-F238E27FC236}">
                <a16:creationId xmlns:a16="http://schemas.microsoft.com/office/drawing/2014/main" id="{1857F096-C889-4A84-A98E-E48A9BFB687E}"/>
              </a:ext>
            </a:extLst>
          </p:cNvPr>
          <p:cNvSpPr>
            <a:spLocks noGrp="1"/>
          </p:cNvSpPr>
          <p:nvPr>
            <p:ph idx="1"/>
          </p:nvPr>
        </p:nvSpPr>
        <p:spPr/>
        <p:txBody>
          <a:bodyPr/>
          <a:lstStyle/>
          <a:p>
            <a:r>
              <a:rPr lang="en-GB" dirty="0"/>
              <a:t>Data warehousing tool available in AWS Cloud</a:t>
            </a:r>
          </a:p>
          <a:p>
            <a:r>
              <a:rPr lang="en-GB" dirty="0"/>
              <a:t>It’s the kind of PAAS</a:t>
            </a:r>
            <a:endParaRPr lang="en-IN" dirty="0"/>
          </a:p>
        </p:txBody>
      </p:sp>
    </p:spTree>
    <p:extLst>
      <p:ext uri="{BB962C8B-B14F-4D97-AF65-F5344CB8AC3E}">
        <p14:creationId xmlns:p14="http://schemas.microsoft.com/office/powerpoint/2010/main" val="196030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4880-15C7-479F-A111-1CED5E9ED336}"/>
              </a:ext>
            </a:extLst>
          </p:cNvPr>
          <p:cNvSpPr>
            <a:spLocks noGrp="1"/>
          </p:cNvSpPr>
          <p:nvPr>
            <p:ph type="title"/>
          </p:nvPr>
        </p:nvSpPr>
        <p:spPr/>
        <p:txBody>
          <a:bodyPr/>
          <a:lstStyle/>
          <a:p>
            <a:r>
              <a:rPr lang="en-GB" dirty="0"/>
              <a:t>Redshift</a:t>
            </a:r>
            <a:endParaRPr lang="en-IN" dirty="0"/>
          </a:p>
        </p:txBody>
      </p:sp>
      <p:sp>
        <p:nvSpPr>
          <p:cNvPr id="3" name="Content Placeholder 2">
            <a:extLst>
              <a:ext uri="{FF2B5EF4-FFF2-40B4-BE49-F238E27FC236}">
                <a16:creationId xmlns:a16="http://schemas.microsoft.com/office/drawing/2014/main" id="{96DBFDEE-6F99-4C4A-908A-73AA2B996934}"/>
              </a:ext>
            </a:extLst>
          </p:cNvPr>
          <p:cNvSpPr>
            <a:spLocks noGrp="1"/>
          </p:cNvSpPr>
          <p:nvPr>
            <p:ph idx="1"/>
          </p:nvPr>
        </p:nvSpPr>
        <p:spPr/>
        <p:txBody>
          <a:bodyPr/>
          <a:lstStyle/>
          <a:p>
            <a:r>
              <a:rPr lang="en-GB" b="1" dirty="0"/>
              <a:t>Amazon Redshift</a:t>
            </a:r>
            <a:r>
              <a:rPr lang="en-GB" dirty="0"/>
              <a:t> is a fully managed data warehouse service in the cloud. Its datasets range from 100s of gigabytes to a petabyte. </a:t>
            </a:r>
          </a:p>
          <a:p>
            <a:r>
              <a:rPr lang="en-GB" dirty="0"/>
              <a:t>The initial process to create a data warehouse is to launch a set of compute resources called </a:t>
            </a:r>
            <a:r>
              <a:rPr lang="en-GB" b="1" dirty="0"/>
              <a:t>nodes</a:t>
            </a:r>
            <a:r>
              <a:rPr lang="en-GB" dirty="0"/>
              <a:t>, which are organized into groups called </a:t>
            </a:r>
            <a:r>
              <a:rPr lang="en-GB" b="1" dirty="0"/>
              <a:t>cluster</a:t>
            </a:r>
            <a:r>
              <a:rPr lang="en-GB" dirty="0"/>
              <a:t>. After that you can process your queries.</a:t>
            </a:r>
            <a:endParaRPr lang="en-IN" dirty="0"/>
          </a:p>
        </p:txBody>
      </p:sp>
    </p:spTree>
    <p:extLst>
      <p:ext uri="{BB962C8B-B14F-4D97-AF65-F5344CB8AC3E}">
        <p14:creationId xmlns:p14="http://schemas.microsoft.com/office/powerpoint/2010/main" val="19428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72EB-E8BF-4EB9-AD9A-3980D241AEB9}"/>
              </a:ext>
            </a:extLst>
          </p:cNvPr>
          <p:cNvSpPr>
            <a:spLocks noGrp="1"/>
          </p:cNvSpPr>
          <p:nvPr>
            <p:ph type="title"/>
          </p:nvPr>
        </p:nvSpPr>
        <p:spPr/>
        <p:txBody>
          <a:bodyPr/>
          <a:lstStyle/>
          <a:p>
            <a:r>
              <a:rPr lang="en-GB" dirty="0"/>
              <a:t>Data Warehousing</a:t>
            </a:r>
            <a:endParaRPr lang="en-IN" dirty="0"/>
          </a:p>
        </p:txBody>
      </p:sp>
      <p:sp>
        <p:nvSpPr>
          <p:cNvPr id="3" name="Content Placeholder 2">
            <a:extLst>
              <a:ext uri="{FF2B5EF4-FFF2-40B4-BE49-F238E27FC236}">
                <a16:creationId xmlns:a16="http://schemas.microsoft.com/office/drawing/2014/main" id="{BEFAF2CF-D12B-4A2C-B202-DB20F778DC22}"/>
              </a:ext>
            </a:extLst>
          </p:cNvPr>
          <p:cNvSpPr>
            <a:spLocks noGrp="1"/>
          </p:cNvSpPr>
          <p:nvPr>
            <p:ph idx="1"/>
          </p:nvPr>
        </p:nvSpPr>
        <p:spPr/>
        <p:txBody>
          <a:bodyPr/>
          <a:lstStyle/>
          <a:p>
            <a:r>
              <a:rPr lang="en-GB" dirty="0"/>
              <a:t>Storing and managing data from different sources</a:t>
            </a:r>
          </a:p>
          <a:p>
            <a:r>
              <a:rPr lang="en-GB" dirty="0"/>
              <a:t>used for analysis purpose or to make business decisions</a:t>
            </a:r>
          </a:p>
          <a:p>
            <a:r>
              <a:rPr lang="en-GB" dirty="0"/>
              <a:t>storage of large amount of information</a:t>
            </a:r>
            <a:endParaRPr lang="en-IN" dirty="0"/>
          </a:p>
        </p:txBody>
      </p:sp>
    </p:spTree>
    <p:extLst>
      <p:ext uri="{BB962C8B-B14F-4D97-AF65-F5344CB8AC3E}">
        <p14:creationId xmlns:p14="http://schemas.microsoft.com/office/powerpoint/2010/main" val="103115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D275-EBAE-455C-95B7-ADE22DBE37F5}"/>
              </a:ext>
            </a:extLst>
          </p:cNvPr>
          <p:cNvSpPr>
            <a:spLocks noGrp="1"/>
          </p:cNvSpPr>
          <p:nvPr>
            <p:ph type="title"/>
          </p:nvPr>
        </p:nvSpPr>
        <p:spPr/>
        <p:txBody>
          <a:bodyPr/>
          <a:lstStyle/>
          <a:p>
            <a:r>
              <a:rPr lang="en-GB" dirty="0"/>
              <a:t>Data Warehousing</a:t>
            </a:r>
            <a:endParaRPr lang="en-IN" dirty="0"/>
          </a:p>
        </p:txBody>
      </p:sp>
      <p:sp>
        <p:nvSpPr>
          <p:cNvPr id="3" name="Content Placeholder 2">
            <a:extLst>
              <a:ext uri="{FF2B5EF4-FFF2-40B4-BE49-F238E27FC236}">
                <a16:creationId xmlns:a16="http://schemas.microsoft.com/office/drawing/2014/main" id="{59358908-77E2-4983-95D6-562194EEB047}"/>
              </a:ext>
            </a:extLst>
          </p:cNvPr>
          <p:cNvSpPr>
            <a:spLocks noGrp="1"/>
          </p:cNvSpPr>
          <p:nvPr>
            <p:ph idx="1"/>
          </p:nvPr>
        </p:nvSpPr>
        <p:spPr/>
        <p:txBody>
          <a:bodyPr/>
          <a:lstStyle/>
          <a:p>
            <a:r>
              <a:rPr lang="en-GB" dirty="0"/>
              <a:t>What will be the need of data warehousing concept?</a:t>
            </a:r>
          </a:p>
          <a:p>
            <a:r>
              <a:rPr lang="en-GB" dirty="0"/>
              <a:t>Ex:</a:t>
            </a:r>
          </a:p>
          <a:p>
            <a:r>
              <a:rPr lang="en-GB" dirty="0"/>
              <a:t>20 software's -&gt; is it possible to deploy all the software's backend from single database source.</a:t>
            </a:r>
          </a:p>
          <a:p>
            <a:r>
              <a:rPr lang="en-GB" dirty="0"/>
              <a:t>Because of we are using various data sources, it will be very difficult to analyse the data's available in various sources and get the clear result.</a:t>
            </a:r>
          </a:p>
          <a:p>
            <a:r>
              <a:rPr lang="en-GB" dirty="0"/>
              <a:t>It will be really difficult to maintain and scale up and scale down whenever it will necessary</a:t>
            </a:r>
            <a:endParaRPr lang="en-IN" dirty="0"/>
          </a:p>
        </p:txBody>
      </p:sp>
    </p:spTree>
    <p:extLst>
      <p:ext uri="{BB962C8B-B14F-4D97-AF65-F5344CB8AC3E}">
        <p14:creationId xmlns:p14="http://schemas.microsoft.com/office/powerpoint/2010/main" val="405789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64CA-4409-4F21-BA83-CD77E93CE104}"/>
              </a:ext>
            </a:extLst>
          </p:cNvPr>
          <p:cNvSpPr>
            <a:spLocks noGrp="1"/>
          </p:cNvSpPr>
          <p:nvPr>
            <p:ph type="title"/>
          </p:nvPr>
        </p:nvSpPr>
        <p:spPr/>
        <p:txBody>
          <a:bodyPr/>
          <a:lstStyle/>
          <a:p>
            <a:r>
              <a:rPr lang="en-GB" dirty="0"/>
              <a:t>Data Warehousing</a:t>
            </a:r>
            <a:endParaRPr lang="en-IN" dirty="0"/>
          </a:p>
        </p:txBody>
      </p:sp>
      <p:sp>
        <p:nvSpPr>
          <p:cNvPr id="3" name="Content Placeholder 2">
            <a:extLst>
              <a:ext uri="{FF2B5EF4-FFF2-40B4-BE49-F238E27FC236}">
                <a16:creationId xmlns:a16="http://schemas.microsoft.com/office/drawing/2014/main" id="{EB46A1AF-1397-4361-A731-C0503ACAA494}"/>
              </a:ext>
            </a:extLst>
          </p:cNvPr>
          <p:cNvSpPr>
            <a:spLocks noGrp="1"/>
          </p:cNvSpPr>
          <p:nvPr>
            <p:ph idx="1"/>
          </p:nvPr>
        </p:nvSpPr>
        <p:spPr/>
        <p:txBody>
          <a:bodyPr/>
          <a:lstStyle/>
          <a:p>
            <a:r>
              <a:rPr lang="en-GB" dirty="0"/>
              <a:t>Moving the data's from various data sources to single repository -&gt; data warehousing</a:t>
            </a:r>
          </a:p>
          <a:p>
            <a:r>
              <a:rPr lang="en-GB" dirty="0"/>
              <a:t>ETL -&gt; concept is really mandatory to move the data from various data sources to single repository.</a:t>
            </a:r>
          </a:p>
          <a:p>
            <a:r>
              <a:rPr lang="en-GB" dirty="0"/>
              <a:t>MySQL are comma separated data(columns are separated by comma and lines are terminated by \n)</a:t>
            </a:r>
          </a:p>
          <a:p>
            <a:r>
              <a:rPr lang="en-GB" dirty="0"/>
              <a:t>Oracle –</a:t>
            </a:r>
            <a:r>
              <a:rPr lang="en-IN" dirty="0"/>
              <a:t>&gt; tab separated data's</a:t>
            </a:r>
          </a:p>
          <a:p>
            <a:r>
              <a:rPr lang="en-IN" dirty="0"/>
              <a:t>Json</a:t>
            </a:r>
          </a:p>
          <a:p>
            <a:r>
              <a:rPr lang="en-IN" dirty="0"/>
              <a:t>Xml </a:t>
            </a:r>
            <a:endParaRPr lang="en-GB" dirty="0"/>
          </a:p>
        </p:txBody>
      </p:sp>
    </p:spTree>
    <p:extLst>
      <p:ext uri="{BB962C8B-B14F-4D97-AF65-F5344CB8AC3E}">
        <p14:creationId xmlns:p14="http://schemas.microsoft.com/office/powerpoint/2010/main" val="8587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D825-712A-4FC6-B509-1C9905B0C92A}"/>
              </a:ext>
            </a:extLst>
          </p:cNvPr>
          <p:cNvSpPr>
            <a:spLocks noGrp="1"/>
          </p:cNvSpPr>
          <p:nvPr>
            <p:ph type="title"/>
          </p:nvPr>
        </p:nvSpPr>
        <p:spPr/>
        <p:txBody>
          <a:bodyPr/>
          <a:lstStyle/>
          <a:p>
            <a:r>
              <a:rPr lang="en-GB" dirty="0"/>
              <a:t>Data Warehousing Architecture</a:t>
            </a:r>
            <a:endParaRPr lang="en-IN" dirty="0"/>
          </a:p>
        </p:txBody>
      </p:sp>
      <p:pic>
        <p:nvPicPr>
          <p:cNvPr id="5" name="Content Placeholder 4">
            <a:extLst>
              <a:ext uri="{FF2B5EF4-FFF2-40B4-BE49-F238E27FC236}">
                <a16:creationId xmlns:a16="http://schemas.microsoft.com/office/drawing/2014/main" id="{82145AC0-2B3B-4D84-A9C3-F27DC374B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5013" y="2359819"/>
            <a:ext cx="7143750" cy="3581400"/>
          </a:xfrm>
        </p:spPr>
      </p:pic>
    </p:spTree>
    <p:extLst>
      <p:ext uri="{BB962C8B-B14F-4D97-AF65-F5344CB8AC3E}">
        <p14:creationId xmlns:p14="http://schemas.microsoft.com/office/powerpoint/2010/main" val="367447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141A-7D36-461A-BBFA-A01698638C00}"/>
              </a:ext>
            </a:extLst>
          </p:cNvPr>
          <p:cNvSpPr>
            <a:spLocks noGrp="1"/>
          </p:cNvSpPr>
          <p:nvPr>
            <p:ph type="title"/>
          </p:nvPr>
        </p:nvSpPr>
        <p:spPr/>
        <p:txBody>
          <a:bodyPr/>
          <a:lstStyle/>
          <a:p>
            <a:r>
              <a:rPr lang="en-GB" dirty="0"/>
              <a:t>Terminologies</a:t>
            </a:r>
            <a:endParaRPr lang="en-IN" dirty="0"/>
          </a:p>
        </p:txBody>
      </p:sp>
      <p:sp>
        <p:nvSpPr>
          <p:cNvPr id="3" name="Content Placeholder 2">
            <a:extLst>
              <a:ext uri="{FF2B5EF4-FFF2-40B4-BE49-F238E27FC236}">
                <a16:creationId xmlns:a16="http://schemas.microsoft.com/office/drawing/2014/main" id="{B7C6A33A-BA64-4810-A126-E67872041D73}"/>
              </a:ext>
            </a:extLst>
          </p:cNvPr>
          <p:cNvSpPr>
            <a:spLocks noGrp="1"/>
          </p:cNvSpPr>
          <p:nvPr>
            <p:ph idx="1"/>
          </p:nvPr>
        </p:nvSpPr>
        <p:spPr/>
        <p:txBody>
          <a:bodyPr>
            <a:normAutofit/>
          </a:bodyPr>
          <a:lstStyle/>
          <a:p>
            <a:r>
              <a:rPr lang="en-GB" dirty="0"/>
              <a:t>Database</a:t>
            </a:r>
          </a:p>
          <a:p>
            <a:r>
              <a:rPr lang="en-GB" dirty="0"/>
              <a:t>Data ware housing</a:t>
            </a:r>
            <a:endParaRPr lang="en-IN" dirty="0"/>
          </a:p>
          <a:p>
            <a:r>
              <a:rPr lang="en-IN" dirty="0"/>
              <a:t>DataMart’s</a:t>
            </a:r>
          </a:p>
          <a:p>
            <a:pPr lvl="1"/>
            <a:r>
              <a:rPr lang="en-GB" dirty="0"/>
              <a:t>A </a:t>
            </a:r>
            <a:r>
              <a:rPr lang="en-GB" b="1" dirty="0"/>
              <a:t>data mart</a:t>
            </a:r>
            <a:r>
              <a:rPr lang="en-GB" dirty="0"/>
              <a:t> is a simple section of the </a:t>
            </a:r>
            <a:r>
              <a:rPr lang="en-GB" b="1" dirty="0"/>
              <a:t>data</a:t>
            </a:r>
            <a:r>
              <a:rPr lang="en-GB" dirty="0"/>
              <a:t> warehouse that delivers a single functional </a:t>
            </a:r>
            <a:r>
              <a:rPr lang="en-GB" b="1" dirty="0"/>
              <a:t>data</a:t>
            </a:r>
            <a:r>
              <a:rPr lang="en-GB" dirty="0"/>
              <a:t> set. ... </a:t>
            </a:r>
            <a:r>
              <a:rPr lang="en-GB" b="1" dirty="0"/>
              <a:t>Data marts</a:t>
            </a:r>
            <a:r>
              <a:rPr lang="en-GB" dirty="0"/>
              <a:t> might exist for the major lines of business, but other </a:t>
            </a:r>
            <a:r>
              <a:rPr lang="en-GB" b="1" dirty="0"/>
              <a:t>marts</a:t>
            </a:r>
            <a:r>
              <a:rPr lang="en-GB" dirty="0"/>
              <a:t> could be designed for specific products.</a:t>
            </a:r>
            <a:endParaRPr lang="en-IN" dirty="0"/>
          </a:p>
          <a:p>
            <a:r>
              <a:rPr lang="en-IN" dirty="0"/>
              <a:t>Data Lake</a:t>
            </a:r>
          </a:p>
          <a:p>
            <a:pPr lvl="1"/>
            <a:r>
              <a:rPr lang="en-IN" dirty="0"/>
              <a:t>Is the single point of repository that will save all the formats of the files.</a:t>
            </a:r>
          </a:p>
          <a:p>
            <a:pPr lvl="1"/>
            <a:r>
              <a:rPr lang="en-IN" dirty="0"/>
              <a:t>It doesn't have any limitations on space.</a:t>
            </a:r>
            <a:endParaRPr lang="en-GB" dirty="0"/>
          </a:p>
        </p:txBody>
      </p:sp>
    </p:spTree>
    <p:extLst>
      <p:ext uri="{BB962C8B-B14F-4D97-AF65-F5344CB8AC3E}">
        <p14:creationId xmlns:p14="http://schemas.microsoft.com/office/powerpoint/2010/main" val="1745889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A757-9034-496D-9DDE-6AE968E4C65F}"/>
              </a:ext>
            </a:extLst>
          </p:cNvPr>
          <p:cNvSpPr>
            <a:spLocks noGrp="1"/>
          </p:cNvSpPr>
          <p:nvPr>
            <p:ph type="title"/>
          </p:nvPr>
        </p:nvSpPr>
        <p:spPr/>
        <p:txBody>
          <a:bodyPr/>
          <a:lstStyle/>
          <a:p>
            <a:r>
              <a:rPr lang="en-GB" dirty="0"/>
              <a:t>AWS Redshift</a:t>
            </a:r>
            <a:endParaRPr lang="en-IN" dirty="0"/>
          </a:p>
        </p:txBody>
      </p:sp>
      <p:sp>
        <p:nvSpPr>
          <p:cNvPr id="3" name="Content Placeholder 2">
            <a:extLst>
              <a:ext uri="{FF2B5EF4-FFF2-40B4-BE49-F238E27FC236}">
                <a16:creationId xmlns:a16="http://schemas.microsoft.com/office/drawing/2014/main" id="{293D2C05-905D-45B3-80DF-9E659EF2F0C8}"/>
              </a:ext>
            </a:extLst>
          </p:cNvPr>
          <p:cNvSpPr>
            <a:spLocks noGrp="1"/>
          </p:cNvSpPr>
          <p:nvPr>
            <p:ph idx="1"/>
          </p:nvPr>
        </p:nvSpPr>
        <p:spPr/>
        <p:txBody>
          <a:bodyPr/>
          <a:lstStyle/>
          <a:p>
            <a:r>
              <a:rPr lang="en-GB" dirty="0"/>
              <a:t>It is massively parallel, column-oriented database deployed on AWS Platform that makes it simple and cost-effective to analyse  all your data across your data warehouse and data lake.</a:t>
            </a:r>
            <a:endParaRPr lang="en-IN" dirty="0"/>
          </a:p>
        </p:txBody>
      </p:sp>
    </p:spTree>
    <p:extLst>
      <p:ext uri="{BB962C8B-B14F-4D97-AF65-F5344CB8AC3E}">
        <p14:creationId xmlns:p14="http://schemas.microsoft.com/office/powerpoint/2010/main" val="3374311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528</TotalTime>
  <Words>1277</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Amazon Redshift</vt:lpstr>
      <vt:lpstr>Redshift</vt:lpstr>
      <vt:lpstr>Redshift</vt:lpstr>
      <vt:lpstr>Data Warehousing</vt:lpstr>
      <vt:lpstr>Data Warehousing</vt:lpstr>
      <vt:lpstr>Data Warehousing</vt:lpstr>
      <vt:lpstr>Data Warehousing Architecture</vt:lpstr>
      <vt:lpstr>Terminologies</vt:lpstr>
      <vt:lpstr>AWS Redshift</vt:lpstr>
      <vt:lpstr>PowerPoint Presentation</vt:lpstr>
      <vt:lpstr>PowerPoint Presentation</vt:lpstr>
      <vt:lpstr>PowerPoint Presentation</vt:lpstr>
      <vt:lpstr>PowerPoint Presentation</vt:lpstr>
      <vt:lpstr>PowerPoint Presentation</vt:lpstr>
      <vt:lpstr>Compute Nodes</vt:lpstr>
      <vt:lpstr>Advantages of RedShift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11</cp:revision>
  <dcterms:created xsi:type="dcterms:W3CDTF">2021-02-26T06:18:34Z</dcterms:created>
  <dcterms:modified xsi:type="dcterms:W3CDTF">2021-03-01T17:39:21Z</dcterms:modified>
</cp:coreProperties>
</file>