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518C-7A7C-04BC-83F2-5B4E56A08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0CB03-775E-A528-B42E-93D0619A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FFD2-1962-3146-366F-C9160C31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58B-D926-4760-9584-F472EBF77CF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A39D-7CF9-62C0-6B53-72554DDD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1890-ED7C-7446-63CD-3783E41F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3FE-0E78-45EE-917A-01A44DD71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69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606B-7B5C-E439-8584-55CC95C5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3D244-D7CB-6541-69C9-F62717CF4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B62B-1B8F-4C86-7866-8D53021F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58B-D926-4760-9584-F472EBF77CF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0259-E552-5FCF-806C-5FBE95C4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40205-A89D-8B48-CC2E-2023B2C8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3FE-0E78-45EE-917A-01A44DD71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E7008-4AC8-5506-71B4-6B99014B8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55A2D-E278-1667-60BE-71D1EB925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96658-57C2-4FF1-1795-12425908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58B-D926-4760-9584-F472EBF77CF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D4BCB-5893-2424-B62F-46326409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F8071-FD57-8F4D-0EA2-58217F3A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3FE-0E78-45EE-917A-01A44DD71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3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3782-52BD-5247-66B4-7FEC9E8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5B7A-63E2-115C-B0D9-691C8A273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2C111-701B-09B3-81B7-B8DE291D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58B-D926-4760-9584-F472EBF77CF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1A421-145B-939F-4CF5-45AB21CC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212B-243C-FF23-53FE-5D3E6771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3FE-0E78-45EE-917A-01A44DD71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9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2392-DF92-74D0-182A-CBFECB5D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A7DE1-0C1B-3AFB-E7FE-2776A0716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0ED44-6EC0-DB3D-B9EC-538DC4B4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58B-D926-4760-9584-F472EBF77CF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BA7D-D281-2FF1-FCD9-0C9B1DC1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D624-B029-544F-67BB-35700480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3FE-0E78-45EE-917A-01A44DD71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67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4A9E-94AC-A96F-1F3D-66254092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15FA-772F-2A83-71D2-182DD7222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BFBEE-21F1-E18D-1D24-7AB85845F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BDC52-E79C-26A7-B46D-F6A71A2D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58B-D926-4760-9584-F472EBF77CF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4893B-AA9F-DC93-23CE-742AF439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A4C61-3A43-33DD-FE03-202D94C3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3FE-0E78-45EE-917A-01A44DD71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14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0564-DA1C-DE75-85F4-98EBC8ED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B7D4-D3FD-8A12-A47D-D96DD40D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7820E-6FC6-6414-4BF5-88478D9CC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FCF88-9359-A7FD-E8EA-ADB60E779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1422D-8406-394E-F0AD-F2ECCCF43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ED8FA-1CEE-F827-F955-D20B7C43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58B-D926-4760-9584-F472EBF77CF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42FC4-9E5C-2685-21A6-545B866B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09189-E507-DE1D-7539-6559739F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3FE-0E78-45EE-917A-01A44DD71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95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9631-B909-A732-ADDD-5BAC8FCC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2319E-8D9F-15A4-4755-B6B37F04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58B-D926-4760-9584-F472EBF77CF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DA549-42E1-B869-BBEB-962BC8B7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F48CD-2DC1-5F1D-D845-8303EF92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3FE-0E78-45EE-917A-01A44DD71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78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9EFB2-3053-71FB-03A6-034BFD21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58B-D926-4760-9584-F472EBF77CF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A01B4-7EFF-A508-2A58-771E36BD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09C2E-C0A0-0EA3-2309-E67CD0E3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3FE-0E78-45EE-917A-01A44DD71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5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ED0F-FCA2-E6CC-5F5A-D49D366A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8F23-C567-22F0-AAA1-75F205E8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79A4D-3D1F-B007-877A-3111BFFB0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4CD4A-42F0-5909-B741-ED899C01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58B-D926-4760-9584-F472EBF77CF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8D0E4-F438-3BC5-AB31-2497C900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39A60-1E8F-EE17-30C8-C6C6FFCD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3FE-0E78-45EE-917A-01A44DD71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CB1F-24EE-AA83-D51C-7E1885CB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EB003-F5B0-CD13-99D7-E2D6EADED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776AA-5D14-5FA1-0F2C-B0647A4E7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8E78A-3B3F-74BB-780C-A05660DC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B58B-D926-4760-9584-F472EBF77CF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8FCA-A075-3B34-3E45-B67A2B6B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58E81-543E-5642-617E-70A2EB58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53FE-0E78-45EE-917A-01A44DD71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8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01F08-48A0-B597-F131-7E938F1A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AB184-5804-4BB5-F814-6CE5676FB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2E049-BBF5-F9DA-ED5F-C7120D7B1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1B58B-D926-4760-9584-F472EBF77CF8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C6BE6-4020-9BAF-7DC1-99C6F13F3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2341A-9747-8AA5-B1AE-0D16C4F19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53FE-0E78-45EE-917A-01A44DD71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64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04AC-7A2E-8C82-3D1E-662BC4703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76DAB-3DD6-A3A9-86ED-5F16F43B0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1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C7EE-67E6-C6B6-F14D-AC1F3D25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649C-7B83-2024-D99D-8DB3FE76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  <a:p>
            <a:r>
              <a:rPr lang="en-US" dirty="0"/>
              <a:t>Storing and retrieving the information by means of some database and its underlying storage</a:t>
            </a:r>
          </a:p>
          <a:p>
            <a:r>
              <a:rPr lang="en-US" dirty="0"/>
              <a:t>Different types of </a:t>
            </a:r>
            <a:r>
              <a:rPr lang="en-US" dirty="0" err="1"/>
              <a:t>databses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04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7C6F-52B8-8151-6BDD-C482BBBB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</a:t>
            </a:r>
            <a:r>
              <a:rPr lang="en-US" dirty="0" err="1"/>
              <a:t>Databse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7EB073-D0AC-DBBC-519F-63546A250C63}"/>
              </a:ext>
            </a:extLst>
          </p:cNvPr>
          <p:cNvSpPr/>
          <p:nvPr/>
        </p:nvSpPr>
        <p:spPr>
          <a:xfrm>
            <a:off x="4985656" y="2136954"/>
            <a:ext cx="2220686" cy="288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 Office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FDE4E-D9AF-6318-D20B-4FDF43B7ADFA}"/>
              </a:ext>
            </a:extLst>
          </p:cNvPr>
          <p:cNvSpPr/>
          <p:nvPr/>
        </p:nvSpPr>
        <p:spPr>
          <a:xfrm>
            <a:off x="838200" y="1825625"/>
            <a:ext cx="1617617" cy="1752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 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AEE10C-21DF-28AF-C58D-DA90E5DB2FD1}"/>
              </a:ext>
            </a:extLst>
          </p:cNvPr>
          <p:cNvSpPr/>
          <p:nvPr/>
        </p:nvSpPr>
        <p:spPr>
          <a:xfrm>
            <a:off x="838200" y="4424364"/>
            <a:ext cx="1617617" cy="1752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 2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99416-4D77-EACC-398D-021CC981C0FB}"/>
              </a:ext>
            </a:extLst>
          </p:cNvPr>
          <p:cNvSpPr/>
          <p:nvPr/>
        </p:nvSpPr>
        <p:spPr>
          <a:xfrm>
            <a:off x="9736183" y="1825624"/>
            <a:ext cx="1617617" cy="1752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 3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43B0F-DC52-F20C-275B-BF30B99ACA52}"/>
              </a:ext>
            </a:extLst>
          </p:cNvPr>
          <p:cNvSpPr/>
          <p:nvPr/>
        </p:nvSpPr>
        <p:spPr>
          <a:xfrm>
            <a:off x="9736181" y="4143191"/>
            <a:ext cx="1617617" cy="1752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 4</a:t>
            </a:r>
            <a:endParaRPr lang="en-IN" dirty="0"/>
          </a:p>
        </p:txBody>
      </p:sp>
      <p:pic>
        <p:nvPicPr>
          <p:cNvPr id="10" name="Content Placeholder 9" descr="Processor">
            <a:extLst>
              <a:ext uri="{FF2B5EF4-FFF2-40B4-BE49-F238E27FC236}">
                <a16:creationId xmlns:a16="http://schemas.microsoft.com/office/drawing/2014/main" id="{7E17F542-09B4-4DB2-C4B1-D69F63BD0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7177" y="2326711"/>
            <a:ext cx="914400" cy="914400"/>
          </a:xfrm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D2B18AA2-A0DB-6A18-097F-D6635613AB46}"/>
              </a:ext>
            </a:extLst>
          </p:cNvPr>
          <p:cNvSpPr/>
          <p:nvPr/>
        </p:nvSpPr>
        <p:spPr>
          <a:xfrm>
            <a:off x="5806439" y="3921444"/>
            <a:ext cx="579120" cy="844731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C67501-AF4D-DBE3-5124-06BFBAEAE701}"/>
              </a:ext>
            </a:extLst>
          </p:cNvPr>
          <p:cNvSpPr/>
          <p:nvPr/>
        </p:nvSpPr>
        <p:spPr>
          <a:xfrm>
            <a:off x="2791096" y="2701923"/>
            <a:ext cx="1828800" cy="45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C7244CB-BE82-FED8-7CB9-F28DFEB159E5}"/>
              </a:ext>
            </a:extLst>
          </p:cNvPr>
          <p:cNvSpPr/>
          <p:nvPr/>
        </p:nvSpPr>
        <p:spPr>
          <a:xfrm>
            <a:off x="2806336" y="4424364"/>
            <a:ext cx="1828800" cy="45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4D37600-A787-59D9-D3E2-0A1885A7DBBB}"/>
              </a:ext>
            </a:extLst>
          </p:cNvPr>
          <p:cNvSpPr/>
          <p:nvPr/>
        </p:nvSpPr>
        <p:spPr>
          <a:xfrm>
            <a:off x="7572102" y="2783911"/>
            <a:ext cx="1617617" cy="4212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DE1EF15-B4EF-0F9F-5AC0-CB8E4185EFDC}"/>
              </a:ext>
            </a:extLst>
          </p:cNvPr>
          <p:cNvSpPr/>
          <p:nvPr/>
        </p:nvSpPr>
        <p:spPr>
          <a:xfrm>
            <a:off x="7768047" y="4505961"/>
            <a:ext cx="1617617" cy="4212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59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7C6F-52B8-8151-6BDD-C482BBBB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 -1 application -&gt; multiple system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7EB073-D0AC-DBBC-519F-63546A250C63}"/>
              </a:ext>
            </a:extLst>
          </p:cNvPr>
          <p:cNvSpPr/>
          <p:nvPr/>
        </p:nvSpPr>
        <p:spPr>
          <a:xfrm>
            <a:off x="4985656" y="2136954"/>
            <a:ext cx="2220686" cy="288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 Office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FDE4E-D9AF-6318-D20B-4FDF43B7ADFA}"/>
              </a:ext>
            </a:extLst>
          </p:cNvPr>
          <p:cNvSpPr/>
          <p:nvPr/>
        </p:nvSpPr>
        <p:spPr>
          <a:xfrm>
            <a:off x="838200" y="1825625"/>
            <a:ext cx="1617617" cy="1752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 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AEE10C-21DF-28AF-C58D-DA90E5DB2FD1}"/>
              </a:ext>
            </a:extLst>
          </p:cNvPr>
          <p:cNvSpPr/>
          <p:nvPr/>
        </p:nvSpPr>
        <p:spPr>
          <a:xfrm>
            <a:off x="838200" y="4424364"/>
            <a:ext cx="1617617" cy="1752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 2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99416-4D77-EACC-398D-021CC981C0FB}"/>
              </a:ext>
            </a:extLst>
          </p:cNvPr>
          <p:cNvSpPr/>
          <p:nvPr/>
        </p:nvSpPr>
        <p:spPr>
          <a:xfrm>
            <a:off x="9736183" y="1825624"/>
            <a:ext cx="1617617" cy="1752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 3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43B0F-DC52-F20C-275B-BF30B99ACA52}"/>
              </a:ext>
            </a:extLst>
          </p:cNvPr>
          <p:cNvSpPr/>
          <p:nvPr/>
        </p:nvSpPr>
        <p:spPr>
          <a:xfrm>
            <a:off x="9736181" y="4143191"/>
            <a:ext cx="1617617" cy="1752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 4</a:t>
            </a:r>
            <a:endParaRPr lang="en-IN" dirty="0"/>
          </a:p>
        </p:txBody>
      </p:sp>
      <p:pic>
        <p:nvPicPr>
          <p:cNvPr id="10" name="Content Placeholder 9" descr="Processor">
            <a:extLst>
              <a:ext uri="{FF2B5EF4-FFF2-40B4-BE49-F238E27FC236}">
                <a16:creationId xmlns:a16="http://schemas.microsoft.com/office/drawing/2014/main" id="{7E17F542-09B4-4DB2-C4B1-D69F63BD0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290744"/>
            <a:ext cx="914400" cy="914400"/>
          </a:xfrm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D2B18AA2-A0DB-6A18-097F-D6635613AB46}"/>
              </a:ext>
            </a:extLst>
          </p:cNvPr>
          <p:cNvSpPr/>
          <p:nvPr/>
        </p:nvSpPr>
        <p:spPr>
          <a:xfrm>
            <a:off x="5806439" y="3921444"/>
            <a:ext cx="579120" cy="844731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C67501-AF4D-DBE3-5124-06BFBAEAE701}"/>
              </a:ext>
            </a:extLst>
          </p:cNvPr>
          <p:cNvSpPr/>
          <p:nvPr/>
        </p:nvSpPr>
        <p:spPr>
          <a:xfrm>
            <a:off x="2791096" y="2701923"/>
            <a:ext cx="1828800" cy="45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C7244CB-BE82-FED8-7CB9-F28DFEB159E5}"/>
              </a:ext>
            </a:extLst>
          </p:cNvPr>
          <p:cNvSpPr/>
          <p:nvPr/>
        </p:nvSpPr>
        <p:spPr>
          <a:xfrm>
            <a:off x="2806336" y="4424364"/>
            <a:ext cx="1828800" cy="45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4D37600-A787-59D9-D3E2-0A1885A7DBBB}"/>
              </a:ext>
            </a:extLst>
          </p:cNvPr>
          <p:cNvSpPr/>
          <p:nvPr/>
        </p:nvSpPr>
        <p:spPr>
          <a:xfrm>
            <a:off x="7572102" y="2783911"/>
            <a:ext cx="1617617" cy="4212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DE1EF15-B4EF-0F9F-5AC0-CB8E4185EFDC}"/>
              </a:ext>
            </a:extLst>
          </p:cNvPr>
          <p:cNvSpPr/>
          <p:nvPr/>
        </p:nvSpPr>
        <p:spPr>
          <a:xfrm>
            <a:off x="7768047" y="4505961"/>
            <a:ext cx="1617617" cy="4212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Content Placeholder 9" descr="Processor">
            <a:extLst>
              <a:ext uri="{FF2B5EF4-FFF2-40B4-BE49-F238E27FC236}">
                <a16:creationId xmlns:a16="http://schemas.microsoft.com/office/drawing/2014/main" id="{DA8F8EDB-DE96-EB97-B762-E3F631C3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3200" y="2052581"/>
            <a:ext cx="664029" cy="664029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2777DB6C-3785-E94D-95CC-36C4E7B8E6AA}"/>
              </a:ext>
            </a:extLst>
          </p:cNvPr>
          <p:cNvSpPr/>
          <p:nvPr/>
        </p:nvSpPr>
        <p:spPr>
          <a:xfrm>
            <a:off x="1456326" y="2870452"/>
            <a:ext cx="420552" cy="52121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Content Placeholder 9" descr="Processor">
            <a:extLst>
              <a:ext uri="{FF2B5EF4-FFF2-40B4-BE49-F238E27FC236}">
                <a16:creationId xmlns:a16="http://schemas.microsoft.com/office/drawing/2014/main" id="{1C7A44D8-B33D-7D09-FE92-2F9156B87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3435" y="4625964"/>
            <a:ext cx="664029" cy="664029"/>
          </a:xfrm>
          <a:prstGeom prst="rect">
            <a:avLst/>
          </a:prstGeom>
        </p:spPr>
      </p:pic>
      <p:sp>
        <p:nvSpPr>
          <p:cNvPr id="17" name="Cylinder 16">
            <a:extLst>
              <a:ext uri="{FF2B5EF4-FFF2-40B4-BE49-F238E27FC236}">
                <a16:creationId xmlns:a16="http://schemas.microsoft.com/office/drawing/2014/main" id="{D2CFC580-14EE-93FD-1927-5BB6BB047F38}"/>
              </a:ext>
            </a:extLst>
          </p:cNvPr>
          <p:cNvSpPr/>
          <p:nvPr/>
        </p:nvSpPr>
        <p:spPr>
          <a:xfrm>
            <a:off x="1346561" y="5443835"/>
            <a:ext cx="420552" cy="52121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Content Placeholder 9" descr="Processor">
            <a:extLst>
              <a:ext uri="{FF2B5EF4-FFF2-40B4-BE49-F238E27FC236}">
                <a16:creationId xmlns:a16="http://schemas.microsoft.com/office/drawing/2014/main" id="{940551C4-DDD9-2940-43F0-02BBC63E6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4771" y="2037894"/>
            <a:ext cx="664029" cy="664029"/>
          </a:xfrm>
          <a:prstGeom prst="rect">
            <a:avLst/>
          </a:prstGeom>
        </p:spPr>
      </p:pic>
      <p:sp>
        <p:nvSpPr>
          <p:cNvPr id="19" name="Cylinder 18">
            <a:extLst>
              <a:ext uri="{FF2B5EF4-FFF2-40B4-BE49-F238E27FC236}">
                <a16:creationId xmlns:a16="http://schemas.microsoft.com/office/drawing/2014/main" id="{EED1C498-010D-D7C8-96D1-D7A28315FA43}"/>
              </a:ext>
            </a:extLst>
          </p:cNvPr>
          <p:cNvSpPr/>
          <p:nvPr/>
        </p:nvSpPr>
        <p:spPr>
          <a:xfrm>
            <a:off x="10377897" y="2855765"/>
            <a:ext cx="420552" cy="52121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Content Placeholder 9" descr="Processor">
            <a:extLst>
              <a:ext uri="{FF2B5EF4-FFF2-40B4-BE49-F238E27FC236}">
                <a16:creationId xmlns:a16="http://schemas.microsoft.com/office/drawing/2014/main" id="{9F151632-95FE-C0CB-11EC-E10180DA2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356" y="4355462"/>
            <a:ext cx="664029" cy="664029"/>
          </a:xfrm>
          <a:prstGeom prst="rect">
            <a:avLst/>
          </a:prstGeom>
        </p:spPr>
      </p:pic>
      <p:sp>
        <p:nvSpPr>
          <p:cNvPr id="21" name="Cylinder 20">
            <a:extLst>
              <a:ext uri="{FF2B5EF4-FFF2-40B4-BE49-F238E27FC236}">
                <a16:creationId xmlns:a16="http://schemas.microsoft.com/office/drawing/2014/main" id="{677BF142-AA4D-B5CB-03FB-DF7F183ACC11}"/>
              </a:ext>
            </a:extLst>
          </p:cNvPr>
          <p:cNvSpPr/>
          <p:nvPr/>
        </p:nvSpPr>
        <p:spPr>
          <a:xfrm>
            <a:off x="10487482" y="5173333"/>
            <a:ext cx="420552" cy="52121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6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9943-0497-D1FE-A985-2074B136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database</a:t>
            </a:r>
            <a:endParaRPr lang="en-IN" dirty="0"/>
          </a:p>
        </p:txBody>
      </p:sp>
      <p:pic>
        <p:nvPicPr>
          <p:cNvPr id="5" name="Content Placeholder 4" descr="Cloud Computing">
            <a:extLst>
              <a:ext uri="{FF2B5EF4-FFF2-40B4-BE49-F238E27FC236}">
                <a16:creationId xmlns:a16="http://schemas.microsoft.com/office/drawing/2014/main" id="{2ADB9853-524B-7B76-2648-382DC0A13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5408" y="1839391"/>
            <a:ext cx="4021183" cy="4021183"/>
          </a:xfrm>
        </p:spPr>
      </p:pic>
      <p:pic>
        <p:nvPicPr>
          <p:cNvPr id="6" name="Content Placeholder 9" descr="Processor">
            <a:extLst>
              <a:ext uri="{FF2B5EF4-FFF2-40B4-BE49-F238E27FC236}">
                <a16:creationId xmlns:a16="http://schemas.microsoft.com/office/drawing/2014/main" id="{D1BBC465-B6B8-76A8-C4BC-7D8133D1A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0290" y="4162697"/>
            <a:ext cx="472529" cy="472529"/>
          </a:xfrm>
          <a:prstGeom prst="rect">
            <a:avLst/>
          </a:prstGeom>
        </p:spPr>
      </p:pic>
      <p:sp>
        <p:nvSpPr>
          <p:cNvPr id="7" name="Cylinder 6">
            <a:extLst>
              <a:ext uri="{FF2B5EF4-FFF2-40B4-BE49-F238E27FC236}">
                <a16:creationId xmlns:a16="http://schemas.microsoft.com/office/drawing/2014/main" id="{8319BF7E-5AA1-1E6B-A2F8-A10C67A850F4}"/>
              </a:ext>
            </a:extLst>
          </p:cNvPr>
          <p:cNvSpPr/>
          <p:nvPr/>
        </p:nvSpPr>
        <p:spPr>
          <a:xfrm>
            <a:off x="5501096" y="4213511"/>
            <a:ext cx="291743" cy="37090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4AC75-9481-D3D2-85E4-2C96EA652E83}"/>
              </a:ext>
            </a:extLst>
          </p:cNvPr>
          <p:cNvSpPr txBox="1"/>
          <p:nvPr/>
        </p:nvSpPr>
        <p:spPr>
          <a:xfrm>
            <a:off x="8917578" y="1985554"/>
            <a:ext cx="227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Cloud</a:t>
            </a:r>
          </a:p>
          <a:p>
            <a:r>
              <a:rPr lang="en-US" dirty="0"/>
              <a:t>Amazon</a:t>
            </a:r>
          </a:p>
          <a:p>
            <a:r>
              <a:rPr lang="en-US" dirty="0"/>
              <a:t>Microsoft Azure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37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E162-CAB3-01DF-19C0-90EB94E0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3465-71D6-964A-DF88-0C4C44458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  <a:p>
            <a:r>
              <a:rPr lang="en-US" dirty="0"/>
              <a:t>NOSQL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18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A380-0CF4-F6D4-45E8-D14EF4EC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7AB6A-545D-0593-5F18-640262FE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database is based on the relational data model, which stores data in the form of rows(tuple) and columns(attributes), and together forms a table(relation). </a:t>
            </a:r>
          </a:p>
          <a:p>
            <a:r>
              <a:rPr lang="en-US" dirty="0"/>
              <a:t>A relational database uses SQL for storing, manipulating, as well as maintaining the data. </a:t>
            </a:r>
          </a:p>
          <a:p>
            <a:r>
              <a:rPr lang="en-US" dirty="0"/>
              <a:t>E.F. Codd invented the database in 1970. Each table in the database carries a key that makes the data unique from others. </a:t>
            </a:r>
          </a:p>
          <a:p>
            <a:r>
              <a:rPr lang="en-US" dirty="0"/>
              <a:t>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363053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6B22-227D-85F7-4B4A-642E63EB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  <a:endParaRPr lang="en-IN" dirty="0"/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6E1689F9-073F-8EFA-7A06-792BDBCF3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5988" y="2696963"/>
            <a:ext cx="1926994" cy="1926994"/>
          </a:xfr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6ED340E-45A5-B3DF-1BCE-202AF16C3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2823" y="2696963"/>
            <a:ext cx="1926994" cy="1926994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0E85F5AE-2794-F4C1-F616-5A6958C0CA34}"/>
              </a:ext>
            </a:extLst>
          </p:cNvPr>
          <p:cNvSpPr/>
          <p:nvPr/>
        </p:nvSpPr>
        <p:spPr>
          <a:xfrm>
            <a:off x="7994467" y="3257005"/>
            <a:ext cx="687978" cy="74893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9478A-8B19-1879-7695-E6DC8881413D}"/>
              </a:ext>
            </a:extLst>
          </p:cNvPr>
          <p:cNvSpPr txBox="1"/>
          <p:nvPr/>
        </p:nvSpPr>
        <p:spPr>
          <a:xfrm>
            <a:off x="5310258" y="454587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Engine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98969-A7E0-D6F8-4861-EC1A22C98B42}"/>
              </a:ext>
            </a:extLst>
          </p:cNvPr>
          <p:cNvSpPr txBox="1"/>
          <p:nvPr/>
        </p:nvSpPr>
        <p:spPr>
          <a:xfrm>
            <a:off x="10188569" y="454558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B1E1C18-3E72-475E-C0B4-4E83E8AFFBA9}"/>
              </a:ext>
            </a:extLst>
          </p:cNvPr>
          <p:cNvSpPr/>
          <p:nvPr/>
        </p:nvSpPr>
        <p:spPr>
          <a:xfrm>
            <a:off x="2242679" y="3302320"/>
            <a:ext cx="2516777" cy="71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D2209917-824E-5880-94DF-0AF59497B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537" y="3121616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8018D8-21F2-46C0-F2DE-6E5C1D8710C6}"/>
              </a:ext>
            </a:extLst>
          </p:cNvPr>
          <p:cNvSpPr txBox="1"/>
          <p:nvPr/>
        </p:nvSpPr>
        <p:spPr>
          <a:xfrm>
            <a:off x="2856411" y="289995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13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6B22-227D-85F7-4B4A-642E63EB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  <a:endParaRPr lang="en-IN" dirty="0"/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6E1689F9-073F-8EFA-7A06-792BDBCF3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9104" y="3194361"/>
            <a:ext cx="952196" cy="952196"/>
          </a:xfr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0E85F5AE-2794-F4C1-F616-5A6958C0CA34}"/>
              </a:ext>
            </a:extLst>
          </p:cNvPr>
          <p:cNvSpPr/>
          <p:nvPr/>
        </p:nvSpPr>
        <p:spPr>
          <a:xfrm>
            <a:off x="4359409" y="3354824"/>
            <a:ext cx="687978" cy="74893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9478A-8B19-1879-7695-E6DC8881413D}"/>
              </a:ext>
            </a:extLst>
          </p:cNvPr>
          <p:cNvSpPr txBox="1"/>
          <p:nvPr/>
        </p:nvSpPr>
        <p:spPr>
          <a:xfrm>
            <a:off x="2575975" y="403601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Engine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98969-A7E0-D6F8-4861-EC1A22C98B42}"/>
              </a:ext>
            </a:extLst>
          </p:cNvPr>
          <p:cNvSpPr txBox="1"/>
          <p:nvPr/>
        </p:nvSpPr>
        <p:spPr>
          <a:xfrm>
            <a:off x="7559780" y="6166792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B1E1C18-3E72-475E-C0B4-4E83E8AFFBA9}"/>
              </a:ext>
            </a:extLst>
          </p:cNvPr>
          <p:cNvSpPr/>
          <p:nvPr/>
        </p:nvSpPr>
        <p:spPr>
          <a:xfrm>
            <a:off x="1544037" y="3429000"/>
            <a:ext cx="885122" cy="482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D2209917-824E-5880-94DF-0AF59497B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537" y="3319736"/>
            <a:ext cx="716280" cy="716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8018D8-21F2-46C0-F2DE-6E5C1D8710C6}"/>
              </a:ext>
            </a:extLst>
          </p:cNvPr>
          <p:cNvSpPr txBox="1"/>
          <p:nvPr/>
        </p:nvSpPr>
        <p:spPr>
          <a:xfrm>
            <a:off x="1611085" y="32443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</a:t>
            </a:r>
            <a:endParaRPr lang="en-IN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EF08B48-66C7-7CBD-D7CD-67B171EDC8F8}"/>
              </a:ext>
            </a:extLst>
          </p:cNvPr>
          <p:cNvSpPr/>
          <p:nvPr/>
        </p:nvSpPr>
        <p:spPr>
          <a:xfrm>
            <a:off x="6096000" y="1323703"/>
            <a:ext cx="3823063" cy="47200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8A6E6B2A-1270-CFFA-1CD7-B1417D631D35}"/>
              </a:ext>
            </a:extLst>
          </p:cNvPr>
          <p:cNvSpPr/>
          <p:nvPr/>
        </p:nvSpPr>
        <p:spPr>
          <a:xfrm>
            <a:off x="6141173" y="2515263"/>
            <a:ext cx="1002226" cy="126451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  <a:endParaRPr lang="en-IN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909A39C-6166-AFF3-112A-413DDE9FBD8D}"/>
              </a:ext>
            </a:extLst>
          </p:cNvPr>
          <p:cNvSpPr/>
          <p:nvPr/>
        </p:nvSpPr>
        <p:spPr>
          <a:xfrm>
            <a:off x="7506418" y="2515262"/>
            <a:ext cx="1002226" cy="126451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</a:t>
            </a:r>
            <a:endParaRPr lang="en-IN" dirty="0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3F9738B9-F9CA-6B28-D568-586303ACD52C}"/>
              </a:ext>
            </a:extLst>
          </p:cNvPr>
          <p:cNvSpPr/>
          <p:nvPr/>
        </p:nvSpPr>
        <p:spPr>
          <a:xfrm>
            <a:off x="8897925" y="2515261"/>
            <a:ext cx="1002226" cy="126451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IN" dirty="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3B4CB951-1871-940B-650E-A306A6BAE475}"/>
              </a:ext>
            </a:extLst>
          </p:cNvPr>
          <p:cNvSpPr/>
          <p:nvPr/>
        </p:nvSpPr>
        <p:spPr>
          <a:xfrm>
            <a:off x="6141173" y="3972490"/>
            <a:ext cx="1002226" cy="126451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  <a:endParaRPr lang="en-IN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C130CDAE-2F4B-0C6F-533E-403558DB4616}"/>
              </a:ext>
            </a:extLst>
          </p:cNvPr>
          <p:cNvSpPr/>
          <p:nvPr/>
        </p:nvSpPr>
        <p:spPr>
          <a:xfrm>
            <a:off x="7506418" y="3972489"/>
            <a:ext cx="1002226" cy="126451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BB0CB039-631B-63A5-1281-AE4AEF434433}"/>
              </a:ext>
            </a:extLst>
          </p:cNvPr>
          <p:cNvSpPr/>
          <p:nvPr/>
        </p:nvSpPr>
        <p:spPr>
          <a:xfrm>
            <a:off x="8897925" y="3972488"/>
            <a:ext cx="1002226" cy="126451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88FEE-B368-8397-B180-23A7E70D31A3}"/>
              </a:ext>
            </a:extLst>
          </p:cNvPr>
          <p:cNvSpPr/>
          <p:nvPr/>
        </p:nvSpPr>
        <p:spPr>
          <a:xfrm>
            <a:off x="6208675" y="2838994"/>
            <a:ext cx="213915" cy="2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455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5B96-B5E0-512E-F2A6-6525B659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A1F7C4-5537-8718-187B-042ED9C51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90749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5512244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876511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44658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53770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872123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26153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92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2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3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9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5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74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32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83E-C16C-64C5-CCA1-E7EFD4F5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7063-EB81-1B4B-DC06-02B0E235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Basic Data Analytical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DBMS and Data Model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Ansi-SQL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Data Warehousing Basics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ETL Concepts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Reporting Concepts</a:t>
            </a:r>
          </a:p>
          <a:p>
            <a:r>
              <a:rPr lang="en-US" dirty="0">
                <a:highlight>
                  <a:srgbClr val="00FFFF"/>
                </a:highlight>
              </a:rPr>
              <a:t>Expert Data analytical work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Big data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GCP Data Engineering</a:t>
            </a:r>
          </a:p>
          <a:p>
            <a:r>
              <a:rPr lang="en-US" dirty="0">
                <a:highlight>
                  <a:srgbClr val="FFFF00"/>
                </a:highlight>
              </a:rPr>
              <a:t>Programmatic Prerequisites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Python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Java</a:t>
            </a:r>
          </a:p>
          <a:p>
            <a:r>
              <a:rPr lang="en-US" dirty="0">
                <a:highlight>
                  <a:srgbClr val="FFFF00"/>
                </a:highlight>
              </a:rPr>
              <a:t>OS Prerequisites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Linux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5621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A804-15B7-4FB6-FA2D-B240CE3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469C-446A-3B02-5667-16F2BCF6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Assement -&gt; Online test(Lab, MCQ, Realtime Scenarios) -&gt; 70%</a:t>
            </a:r>
          </a:p>
          <a:p>
            <a:r>
              <a:rPr lang="en-US" dirty="0"/>
              <a:t>6 Hands on -&gt; offline -&gt; Trainer End LAB -&gt; 70%</a:t>
            </a:r>
          </a:p>
          <a:p>
            <a:r>
              <a:rPr lang="en-US" dirty="0"/>
              <a:t>Project -&gt; 70% -&gt; Mentor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35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1D18-FC4E-3004-C78E-508E9152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and Data 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EA81D-D4CA-1A96-38FE-25B8CCBD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EACC-E932-053D-5793-C71E8539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A432-BE56-C2C5-8688-8D117C35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Files type -&gt; will be encrypted in certain format, it needs decrypt with that particular application</a:t>
            </a:r>
          </a:p>
          <a:p>
            <a:r>
              <a:rPr lang="en-US" dirty="0">
                <a:highlight>
                  <a:srgbClr val="00FFFF"/>
                </a:highlight>
              </a:rPr>
              <a:t>Structured -&gt; this is also the formatted data and it will follow the different type of architecture</a:t>
            </a:r>
          </a:p>
          <a:p>
            <a:r>
              <a:rPr lang="en-US" dirty="0">
                <a:highlight>
                  <a:srgbClr val="00FFFF"/>
                </a:highlight>
              </a:rPr>
              <a:t>Semi Structured -&gt; because of the data will in formatted way and its un encrypted -&gt; excel -&gt; very less time to search your information's</a:t>
            </a:r>
          </a:p>
          <a:p>
            <a:r>
              <a:rPr lang="en-US" dirty="0">
                <a:highlight>
                  <a:srgbClr val="00FFFF"/>
                </a:highlight>
              </a:rPr>
              <a:t>Unstructured -&gt; if you search for any file type, because of it is not in an organized and encrypted it will take more time to get the information's</a:t>
            </a:r>
            <a:endParaRPr lang="en-IN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725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6B22-227D-85F7-4B4A-642E63EB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IN" dirty="0"/>
          </a:p>
        </p:txBody>
      </p:sp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6E1689F9-073F-8EFA-7A06-792BDBCF3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5988" y="2696963"/>
            <a:ext cx="1926994" cy="1926994"/>
          </a:xfr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6ED340E-45A5-B3DF-1BCE-202AF16C3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2823" y="2696963"/>
            <a:ext cx="1926994" cy="1926994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0E85F5AE-2794-F4C1-F616-5A6958C0CA34}"/>
              </a:ext>
            </a:extLst>
          </p:cNvPr>
          <p:cNvSpPr/>
          <p:nvPr/>
        </p:nvSpPr>
        <p:spPr>
          <a:xfrm>
            <a:off x="7994467" y="3257005"/>
            <a:ext cx="687978" cy="74893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9478A-8B19-1879-7695-E6DC8881413D}"/>
              </a:ext>
            </a:extLst>
          </p:cNvPr>
          <p:cNvSpPr txBox="1"/>
          <p:nvPr/>
        </p:nvSpPr>
        <p:spPr>
          <a:xfrm>
            <a:off x="5310258" y="454587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Engine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98969-A7E0-D6F8-4861-EC1A22C98B42}"/>
              </a:ext>
            </a:extLst>
          </p:cNvPr>
          <p:cNvSpPr txBox="1"/>
          <p:nvPr/>
        </p:nvSpPr>
        <p:spPr>
          <a:xfrm>
            <a:off x="10188569" y="454558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B1E1C18-3E72-475E-C0B4-4E83E8AFFBA9}"/>
              </a:ext>
            </a:extLst>
          </p:cNvPr>
          <p:cNvSpPr/>
          <p:nvPr/>
        </p:nvSpPr>
        <p:spPr>
          <a:xfrm>
            <a:off x="2242679" y="3302320"/>
            <a:ext cx="2516777" cy="71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D2209917-824E-5880-94DF-0AF59497B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537" y="3121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9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A12A-80EC-596E-0278-41097384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/ Structured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5667-A15D-B268-15D5-BBDD95E1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-&gt; faster storage and retrieval of the data</a:t>
            </a:r>
          </a:p>
          <a:p>
            <a:r>
              <a:rPr lang="en-US" dirty="0"/>
              <a:t>Structured -&gt; Faster</a:t>
            </a:r>
          </a:p>
          <a:p>
            <a:r>
              <a:rPr lang="en-US" dirty="0"/>
              <a:t>Why -&gt; its structured </a:t>
            </a:r>
          </a:p>
        </p:txBody>
      </p:sp>
    </p:spTree>
    <p:extLst>
      <p:ext uri="{BB962C8B-B14F-4D97-AF65-F5344CB8AC3E}">
        <p14:creationId xmlns:p14="http://schemas.microsoft.com/office/powerpoint/2010/main" val="298925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2A07-3B06-7950-5F3C-546CFD5D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5133D-7991-85D9-C9E5-8729FE054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681987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6764577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089506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082485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30815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18705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2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22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53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6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F12F-CB28-791B-F3EA-E4AB35FD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676F-C857-E357-F53B-64E85693E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r>
              <a:rPr lang="en-US" dirty="0"/>
              <a:t>Foreign key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Procedures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35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362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Data Analyst </vt:lpstr>
      <vt:lpstr>Assessments</vt:lpstr>
      <vt:lpstr>DBMS and Data Modelling</vt:lpstr>
      <vt:lpstr>Type of data</vt:lpstr>
      <vt:lpstr>Database</vt:lpstr>
      <vt:lpstr>Database / Structured</vt:lpstr>
      <vt:lpstr>Database</vt:lpstr>
      <vt:lpstr>Optimizing techniques</vt:lpstr>
      <vt:lpstr>DBMS</vt:lpstr>
      <vt:lpstr>Centralized Databse</vt:lpstr>
      <vt:lpstr>Distributed Database -1 application -&gt; multiple system</vt:lpstr>
      <vt:lpstr>Cloud database</vt:lpstr>
      <vt:lpstr>PowerPoint Presentation</vt:lpstr>
      <vt:lpstr>RDBMS</vt:lpstr>
      <vt:lpstr>Relational Database</vt:lpstr>
      <vt:lpstr>Relational 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2</cp:revision>
  <dcterms:created xsi:type="dcterms:W3CDTF">2022-09-23T09:38:55Z</dcterms:created>
  <dcterms:modified xsi:type="dcterms:W3CDTF">2022-09-23T11:57:13Z</dcterms:modified>
</cp:coreProperties>
</file>