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25" autoAdjust="0"/>
  </p:normalViewPr>
  <p:slideViewPr>
    <p:cSldViewPr snapToGrid="0">
      <p:cViewPr varScale="1">
        <p:scale>
          <a:sx n="55" d="100"/>
          <a:sy n="55" d="100"/>
        </p:scale>
        <p:origin x="131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801A0-6A72-4E63-B5CA-0BD32C6D4720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C461C-E0BF-4CF4-806E-F1DB5352B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5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C461C-E0BF-4CF4-806E-F1DB5352BB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8B023B7-57E4-4A37-A216-C61C7471DE8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C67F261-0481-46EE-8F58-AF973E3D317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428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B7-57E4-4A37-A216-C61C7471DE8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F261-0481-46EE-8F58-AF973E3D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9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B7-57E4-4A37-A216-C61C7471DE8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F261-0481-46EE-8F58-AF973E3D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B7-57E4-4A37-A216-C61C7471DE8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F261-0481-46EE-8F58-AF973E3D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B023B7-57E4-4A37-A216-C61C7471DE8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67F261-0481-46EE-8F58-AF973E3D317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10140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B7-57E4-4A37-A216-C61C7471DE8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F261-0481-46EE-8F58-AF973E3D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874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B7-57E4-4A37-A216-C61C7471DE8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F261-0481-46EE-8F58-AF973E3D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40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B7-57E4-4A37-A216-C61C7471DE8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F261-0481-46EE-8F58-AF973E3D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1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B7-57E4-4A37-A216-C61C7471DE8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F261-0481-46EE-8F58-AF973E3D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9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8B023B7-57E4-4A37-A216-C61C7471DE8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C67F261-0481-46EE-8F58-AF973E3D3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07981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8B023B7-57E4-4A37-A216-C61C7471DE8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C67F261-0481-46EE-8F58-AF973E3D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5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B023B7-57E4-4A37-A216-C61C7471DE8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C67F261-0481-46EE-8F58-AF973E3D317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351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EC2-Elastic Compute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EB3A6-9000-4B98-9640-B76778EB9D46}"/>
              </a:ext>
            </a:extLst>
          </p:cNvPr>
          <p:cNvSpPr txBox="1"/>
          <p:nvPr/>
        </p:nvSpPr>
        <p:spPr>
          <a:xfrm>
            <a:off x="539262" y="5363308"/>
            <a:ext cx="111134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Times New Roman" panose="02020603050405020304" pitchFamily="18" charset="0"/>
              </a:rPr>
              <a:t>Karthick Selvam</a:t>
            </a:r>
          </a:p>
          <a:p>
            <a:r>
              <a:rPr lang="en-US" sz="4400" dirty="0">
                <a:latin typeface="+mj-lt"/>
                <a:cs typeface="Times New Roman" panose="02020603050405020304" pitchFamily="18" charset="0"/>
              </a:rPr>
              <a:t>support@benchmarkinnovations.in</a:t>
            </a:r>
          </a:p>
          <a:p>
            <a:endParaRPr lang="en-IN" sz="4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1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4660-51D1-42B2-B1DB-0281B04F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00755"/>
          </a:xfrm>
        </p:spPr>
        <p:txBody>
          <a:bodyPr/>
          <a:lstStyle/>
          <a:p>
            <a:r>
              <a:rPr lang="en-US" dirty="0"/>
              <a:t>Amazon Machine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BD16-56A8-47EB-8660-D18BAE297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19619"/>
            <a:ext cx="10178322" cy="4159974"/>
          </a:xfrm>
        </p:spPr>
        <p:txBody>
          <a:bodyPr/>
          <a:lstStyle/>
          <a:p>
            <a:r>
              <a:rPr lang="en-US" dirty="0"/>
              <a:t>Provides the information required to launch an instance</a:t>
            </a:r>
          </a:p>
          <a:p>
            <a:pPr lvl="1"/>
            <a:r>
              <a:rPr lang="en-US" dirty="0"/>
              <a:t>A template for the root volumes for the instance(for example, an operating system, an application server and applications)</a:t>
            </a:r>
          </a:p>
          <a:p>
            <a:pPr lvl="1"/>
            <a:r>
              <a:rPr lang="en-US" dirty="0"/>
              <a:t>Launch Permissions that control which AWS accounts can use the AMI to launch instances</a:t>
            </a:r>
          </a:p>
          <a:p>
            <a:pPr lvl="1"/>
            <a:r>
              <a:rPr lang="en-US" dirty="0"/>
              <a:t>A block device mapping that specifies the volumes to attach to the instance when its launched</a:t>
            </a:r>
          </a:p>
        </p:txBody>
      </p:sp>
    </p:spTree>
    <p:extLst>
      <p:ext uri="{BB962C8B-B14F-4D97-AF65-F5344CB8AC3E}">
        <p14:creationId xmlns:p14="http://schemas.microsoft.com/office/powerpoint/2010/main" val="416814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0F00-A2A3-4576-AEEF-343DF366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classic and EC2 VPC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6510-B266-4328-89A0-7AF4ECE9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EC2 service introduced in 2006. Instance run in a single, flat network(Classic Network) that you share with other customers.</a:t>
            </a:r>
          </a:p>
          <a:p>
            <a:r>
              <a:rPr lang="en-US" dirty="0"/>
              <a:t>VPC service introduced in 2009. Instances run in virtual private cloud(VPC) that's logically isolated to your AWS account</a:t>
            </a:r>
          </a:p>
          <a:p>
            <a:r>
              <a:rPr lang="en-US" dirty="0"/>
              <a:t>All new AWS accounts must have EC2 instances launched inside a VPC.</a:t>
            </a:r>
          </a:p>
          <a:p>
            <a:r>
              <a:rPr lang="en-US" dirty="0"/>
              <a:t>New accounts have a default VPC already setup</a:t>
            </a:r>
          </a:p>
          <a:p>
            <a:r>
              <a:rPr lang="en-US" dirty="0"/>
              <a:t>Old accounts still allow EC2 instances to be launched outside of a VPC but only in previously used regions</a:t>
            </a:r>
          </a:p>
        </p:txBody>
      </p:sp>
    </p:spTree>
    <p:extLst>
      <p:ext uri="{BB962C8B-B14F-4D97-AF65-F5344CB8AC3E}">
        <p14:creationId xmlns:p14="http://schemas.microsoft.com/office/powerpoint/2010/main" val="368428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77F860-1937-4A0D-AA39-F1A455C173D1}"/>
              </a:ext>
            </a:extLst>
          </p:cNvPr>
          <p:cNvSpPr txBox="1">
            <a:spLocks/>
          </p:cNvSpPr>
          <p:nvPr/>
        </p:nvSpPr>
        <p:spPr>
          <a:xfrm>
            <a:off x="6794944" y="1874517"/>
            <a:ext cx="4098244" cy="481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DF1E08-21B7-4D13-802F-103629BED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66706"/>
              </p:ext>
            </p:extLst>
          </p:nvPr>
        </p:nvGraphicFramePr>
        <p:xfrm>
          <a:off x="914400" y="189781"/>
          <a:ext cx="10955548" cy="675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774">
                  <a:extLst>
                    <a:ext uri="{9D8B030D-6E8A-4147-A177-3AD203B41FA5}">
                      <a16:colId xmlns:a16="http://schemas.microsoft.com/office/drawing/2014/main" val="1148461661"/>
                    </a:ext>
                  </a:extLst>
                </a:gridCol>
                <a:gridCol w="5477774">
                  <a:extLst>
                    <a:ext uri="{9D8B030D-6E8A-4147-A177-3AD203B41FA5}">
                      <a16:colId xmlns:a16="http://schemas.microsoft.com/office/drawing/2014/main" val="1685074341"/>
                    </a:ext>
                  </a:extLst>
                </a:gridCol>
              </a:tblGrid>
              <a:tr h="487249">
                <a:tc>
                  <a:txBody>
                    <a:bodyPr/>
                    <a:lstStyle/>
                    <a:p>
                      <a:r>
                        <a:rPr lang="en-US" dirty="0"/>
                        <a:t>EC2 Classic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EC2 VPC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70898"/>
                  </a:ext>
                </a:extLst>
              </a:tr>
              <a:tr h="904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EIP is disassociated when instance 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EIP remains associates when instance stopped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33234"/>
                  </a:ext>
                </a:extLst>
              </a:tr>
              <a:tr h="852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Unlimited number of security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 to 5 security groups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52933"/>
                  </a:ext>
                </a:extLst>
              </a:tr>
              <a:tr h="904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Can't change the SGs of a running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change the SGs of a running instances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825830"/>
                  </a:ext>
                </a:extLst>
              </a:tr>
              <a:tr h="904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SG rule for inbound traffic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SG rules for inbound and outbound traffic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47036"/>
                  </a:ext>
                </a:extLst>
              </a:tr>
              <a:tr h="896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instance can access the Internet by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Requires IGW and route to IGW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502920"/>
                  </a:ext>
                </a:extLst>
              </a:tr>
              <a:tr h="904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DNS hostnames are enabled by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DNS hostnames are disabled in default VPC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86557"/>
                  </a:ext>
                </a:extLst>
              </a:tr>
              <a:tr h="904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Runs on shared hardware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Shared hardware or single-tenant hardware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60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4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discuss in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40972"/>
            <a:ext cx="10178322" cy="5383763"/>
          </a:xfrm>
        </p:spPr>
        <p:txBody>
          <a:bodyPr>
            <a:noAutofit/>
          </a:bodyPr>
          <a:lstStyle/>
          <a:p>
            <a:r>
              <a:rPr lang="en-US" sz="3200" dirty="0"/>
              <a:t>Purchasing Options</a:t>
            </a:r>
          </a:p>
          <a:p>
            <a:r>
              <a:rPr lang="en-US" sz="3200" dirty="0"/>
              <a:t>Instance Types</a:t>
            </a:r>
          </a:p>
          <a:p>
            <a:r>
              <a:rPr lang="en-US" sz="3200" dirty="0"/>
              <a:t>EC2 Classic VS EC2 VPC</a:t>
            </a:r>
          </a:p>
          <a:p>
            <a:r>
              <a:rPr lang="en-US" sz="3200" dirty="0"/>
              <a:t>EC2 Storage Options</a:t>
            </a:r>
          </a:p>
          <a:p>
            <a:r>
              <a:rPr lang="en-US" sz="3200" dirty="0"/>
              <a:t>Amazon Machine Images</a:t>
            </a:r>
          </a:p>
          <a:p>
            <a:r>
              <a:rPr lang="en-US" sz="3200" dirty="0"/>
              <a:t>EC2 Container Service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948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1AFC-CDE4-4BF8-94CE-3B6ABA4F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global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E6191-7FD4-4694-A578-77679FB5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87355"/>
            <a:ext cx="10178322" cy="54591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16 Regions</a:t>
            </a:r>
          </a:p>
          <a:p>
            <a:pPr marL="0" indent="0">
              <a:buNone/>
            </a:pPr>
            <a:r>
              <a:rPr lang="en-US" dirty="0"/>
              <a:t>	-Choose a region for Optimize Latency, Minimize Cost or address Regulatory Requirements</a:t>
            </a:r>
          </a:p>
          <a:p>
            <a:r>
              <a:rPr lang="en-US" dirty="0"/>
              <a:t>44 Availability Zones</a:t>
            </a:r>
          </a:p>
          <a:p>
            <a:pPr marL="0" indent="0">
              <a:buNone/>
            </a:pPr>
            <a:r>
              <a:rPr lang="en-US" dirty="0"/>
              <a:t>	-Insulated from failovers from other Availability Zones(separated from each other and provide you level of durability to your Architecture.)</a:t>
            </a:r>
          </a:p>
          <a:p>
            <a:pPr marL="0" indent="0">
              <a:buNone/>
            </a:pPr>
            <a:r>
              <a:rPr lang="en-US" dirty="0"/>
              <a:t>	-Plans for 14 more Availability Zones and five more Regions in China, France, Hong Kong, Sweden, and a second AWS GovCloud Region in the US-EAST.</a:t>
            </a:r>
          </a:p>
          <a:p>
            <a:r>
              <a:rPr lang="en-US" dirty="0"/>
              <a:t>56 Edge Locations</a:t>
            </a:r>
          </a:p>
          <a:p>
            <a:pPr marL="0" indent="0">
              <a:buNone/>
            </a:pPr>
            <a:r>
              <a:rPr lang="en-US" dirty="0"/>
              <a:t>	-CloudFront distributions at edge locations for higher performance delivery of Internet Content.</a:t>
            </a:r>
          </a:p>
          <a:p>
            <a:pPr marL="0" indent="0">
              <a:buNone/>
            </a:pPr>
            <a:r>
              <a:rPr lang="en-US" dirty="0"/>
              <a:t>	-Edge locations are used by CloudFront service which is content delivery Network service in AWS.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Services are Limited depends upon regions Check-out in this link.</a:t>
            </a:r>
          </a:p>
          <a:p>
            <a:pPr marL="0" indent="0">
              <a:buNone/>
            </a:pPr>
            <a:r>
              <a:rPr lang="en-US" dirty="0"/>
              <a:t>https://aws.amazon.com/about-aws/global-infrastructure/regional-product-services/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7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8228-F9D5-440A-8E70-31C5020D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0379"/>
          </a:xfrm>
        </p:spPr>
        <p:txBody>
          <a:bodyPr>
            <a:normAutofit fontScale="90000"/>
          </a:bodyPr>
          <a:lstStyle/>
          <a:p>
            <a:r>
              <a:rPr lang="en-US" dirty="0"/>
              <a:t>Edge 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E27466-AAC4-4FE8-8FB2-E7E38051A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169775"/>
            <a:ext cx="10178322" cy="5688225"/>
          </a:xfrm>
        </p:spPr>
      </p:pic>
    </p:spTree>
    <p:extLst>
      <p:ext uri="{BB962C8B-B14F-4D97-AF65-F5344CB8AC3E}">
        <p14:creationId xmlns:p14="http://schemas.microsoft.com/office/powerpoint/2010/main" val="61047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BC22-E3F3-4EE9-815F-56C6F1F5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Purchasing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AD06-0A05-4F6D-A30E-A2B4BA5B3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2073"/>
            <a:ext cx="10178322" cy="4487520"/>
          </a:xfrm>
        </p:spPr>
        <p:txBody>
          <a:bodyPr/>
          <a:lstStyle/>
          <a:p>
            <a:r>
              <a:rPr lang="en-US" dirty="0"/>
              <a:t>On-Demand-Services</a:t>
            </a:r>
          </a:p>
          <a:p>
            <a:pPr marL="0" indent="0">
              <a:buNone/>
            </a:pPr>
            <a:r>
              <a:rPr lang="en-US" dirty="0"/>
              <a:t>	-Pay for compute capacity by the hour with no long-term commitments or upfront 	 payments.</a:t>
            </a:r>
          </a:p>
          <a:p>
            <a:r>
              <a:rPr lang="en-US" dirty="0"/>
              <a:t>Reserved Instances</a:t>
            </a:r>
          </a:p>
          <a:p>
            <a:pPr marL="0" indent="0">
              <a:buNone/>
            </a:pPr>
            <a:r>
              <a:rPr lang="en-US" dirty="0"/>
              <a:t>	-Provide you with a significant discount (up to 75%) compared to On-Demand Instance 	 pricing</a:t>
            </a:r>
          </a:p>
          <a:p>
            <a:r>
              <a:rPr lang="en-US" dirty="0"/>
              <a:t>Spot Instances</a:t>
            </a:r>
          </a:p>
          <a:p>
            <a:pPr marL="0" indent="0">
              <a:buNone/>
            </a:pPr>
            <a:r>
              <a:rPr lang="en-US" dirty="0"/>
              <a:t>	-Purchase compute capacity with no upfront commitment and at hourly rates usually 	 lower than to On-Demand 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5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B43B-CBCF-4E94-9B6D-F0967156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64027"/>
          </a:xfrm>
        </p:spPr>
        <p:txBody>
          <a:bodyPr>
            <a:normAutofit fontScale="90000"/>
          </a:bodyPr>
          <a:lstStyle/>
          <a:p>
            <a:r>
              <a:rPr lang="en-US" dirty="0"/>
              <a:t>Ec2 instance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6C46-12C0-4CCC-8116-C8653865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7605"/>
            <a:ext cx="10178322" cy="522709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General Purpose(M series)</a:t>
            </a:r>
          </a:p>
          <a:p>
            <a:pPr marL="0" indent="0">
              <a:buNone/>
            </a:pPr>
            <a:r>
              <a:rPr lang="en-US" dirty="0"/>
              <a:t>	-Small and mid-size databases, data processing tasks that require additional memory, caching fleets, and for running backend servers for SAP, Microsoft SharePoint, cluster computing, and other enterprise applications(T2,M3,M4)</a:t>
            </a:r>
          </a:p>
          <a:p>
            <a:r>
              <a:rPr lang="en-US" b="1" dirty="0"/>
              <a:t>Compute Optimized(C Series)</a:t>
            </a:r>
          </a:p>
          <a:p>
            <a:pPr marL="0" indent="0">
              <a:buNone/>
            </a:pPr>
            <a:r>
              <a:rPr lang="en-US" dirty="0"/>
              <a:t>	-High performance front-end fleets, web-servers, batch processing, distributed analysis, high performance science and engineering applications, and serving, MMO gaming, and video-encoding(C3,C4)</a:t>
            </a:r>
          </a:p>
          <a:p>
            <a:r>
              <a:rPr lang="en-US" b="1" dirty="0"/>
              <a:t>Memory Optimized(R Series)</a:t>
            </a:r>
          </a:p>
          <a:p>
            <a:pPr marL="0" indent="0">
              <a:buNone/>
            </a:pPr>
            <a:r>
              <a:rPr lang="en-US" dirty="0"/>
              <a:t>	-High performance databases, distributed memory caches, in-memory analytics, genome assembly and analytics larger deployment of SAP, Microsoft SharePoint, and other enterprise applications(R3)</a:t>
            </a:r>
          </a:p>
          <a:p>
            <a:r>
              <a:rPr lang="en-US" b="1" dirty="0"/>
              <a:t>GPU(G Series)</a:t>
            </a:r>
          </a:p>
          <a:p>
            <a:pPr marL="0" indent="0">
              <a:buNone/>
            </a:pPr>
            <a:r>
              <a:rPr lang="en-US" dirty="0"/>
              <a:t>	-3D application streaming, machine learning, video encoding and other server-side graphics or GPU compute workloads.(G2)</a:t>
            </a:r>
          </a:p>
          <a:p>
            <a:r>
              <a:rPr lang="en-US" b="1" dirty="0"/>
              <a:t>Storage Optimized(D/I Series)</a:t>
            </a:r>
          </a:p>
          <a:p>
            <a:pPr marL="0" indent="0">
              <a:buNone/>
            </a:pPr>
            <a:r>
              <a:rPr lang="en-US" dirty="0"/>
              <a:t>	-NoSQL databases like Cassandra and MangoDB, scale out transactional databases, data warehousing,</a:t>
            </a:r>
          </a:p>
          <a:p>
            <a:pPr marL="0" indent="0">
              <a:buNone/>
            </a:pPr>
            <a:r>
              <a:rPr lang="en-US" dirty="0"/>
              <a:t>Hadoop, and cluster file systems(I2)</a:t>
            </a:r>
          </a:p>
          <a:p>
            <a:pPr marL="0" indent="0">
              <a:buNone/>
            </a:pPr>
            <a:r>
              <a:rPr lang="en-US" dirty="0"/>
              <a:t>	-Massively Parallel Processing(MPP) data warehousing, MapReduce and Hadoop distributed computing, distributed file systems, network file systems, log or data-processing applications(D2)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More Info</a:t>
            </a:r>
          </a:p>
          <a:p>
            <a:pPr marL="0" indent="0">
              <a:buNone/>
            </a:pPr>
            <a:r>
              <a:rPr lang="en-US" b="1" dirty="0"/>
              <a:t>https://aws.amazon.com/ec2/instance-types/</a:t>
            </a:r>
          </a:p>
        </p:txBody>
      </p:sp>
    </p:spTree>
    <p:extLst>
      <p:ext uri="{BB962C8B-B14F-4D97-AF65-F5344CB8AC3E}">
        <p14:creationId xmlns:p14="http://schemas.microsoft.com/office/powerpoint/2010/main" val="63389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1A1B-FE05-44DA-B910-054CF0AE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options for ec2 instances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A69C02E-7BF8-4114-B910-7F05CE6A3F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743958"/>
              </p:ext>
            </p:extLst>
          </p:nvPr>
        </p:nvGraphicFramePr>
        <p:xfrm>
          <a:off x="1250950" y="2286000"/>
          <a:ext cx="1017905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3416429596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3042341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use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09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 Purpose(t2,m4,m3)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traffic websites and web applications</a:t>
                      </a:r>
                    </a:p>
                    <a:p>
                      <a:r>
                        <a:rPr lang="en-US" dirty="0"/>
                        <a:t>Small database and mid size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8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Compute Optimized(c4,c3)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performance front end fleets</a:t>
                      </a:r>
                    </a:p>
                    <a:p>
                      <a:r>
                        <a:rPr lang="en-US" dirty="0"/>
                        <a:t>Video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57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Optimized(r3)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Performance databases</a:t>
                      </a:r>
                    </a:p>
                    <a:p>
                      <a:r>
                        <a:rPr lang="en-US" dirty="0"/>
                        <a:t>Distributed memory caches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8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Storage Optimized(i2,d2)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Warehousing</a:t>
                      </a:r>
                    </a:p>
                    <a:p>
                      <a:r>
                        <a:rPr lang="en-US" dirty="0"/>
                        <a:t>Log or data Processing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3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GPU Instances(g2)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application streaming</a:t>
                      </a:r>
                    </a:p>
                    <a:p>
                      <a:r>
                        <a:rPr lang="en-US" dirty="0"/>
                        <a:t>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63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15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2F39-6B15-4524-BFFB-08471D22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64278"/>
          </a:xfrm>
        </p:spPr>
        <p:txBody>
          <a:bodyPr/>
          <a:lstStyle/>
          <a:p>
            <a:r>
              <a:rPr lang="en-US" dirty="0"/>
              <a:t>EC2 Storage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26C5-2529-4749-889F-2354A374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39" y="1446663"/>
            <a:ext cx="4466734" cy="4460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/>
              <a:t>Instance Store</a:t>
            </a:r>
          </a:p>
          <a:p>
            <a:r>
              <a:rPr lang="en-US" sz="1900" dirty="0"/>
              <a:t>Physically attached to host server</a:t>
            </a:r>
          </a:p>
          <a:p>
            <a:r>
              <a:rPr lang="en-US" sz="1900" dirty="0"/>
              <a:t>Data NOT LOST when OS is rebooted</a:t>
            </a:r>
          </a:p>
          <a:p>
            <a:r>
              <a:rPr lang="en-US" sz="1900" dirty="0"/>
              <a:t>Data LOST when:</a:t>
            </a:r>
          </a:p>
          <a:p>
            <a:pPr lvl="1"/>
            <a:r>
              <a:rPr lang="en-US" sz="1700" dirty="0"/>
              <a:t>Underlying drive fails</a:t>
            </a:r>
          </a:p>
          <a:p>
            <a:pPr lvl="1"/>
            <a:r>
              <a:rPr lang="en-US" sz="1700" dirty="0"/>
              <a:t>Instance is stopped</a:t>
            </a:r>
          </a:p>
          <a:p>
            <a:pPr lvl="1"/>
            <a:r>
              <a:rPr lang="en-US" sz="1700" dirty="0"/>
              <a:t>Instance is terminated</a:t>
            </a:r>
          </a:p>
          <a:p>
            <a:r>
              <a:rPr lang="en-US" sz="1900" dirty="0"/>
              <a:t>Do not rely on for valuable, long-term data.</a:t>
            </a:r>
          </a:p>
          <a:p>
            <a:r>
              <a:rPr lang="en-US" sz="1900" dirty="0"/>
              <a:t>You cannot detach and attach to another instances.</a:t>
            </a:r>
          </a:p>
          <a:p>
            <a:r>
              <a:rPr lang="en-US" sz="1900" dirty="0"/>
              <a:t>10 GB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1CD602-A3FA-45D7-8DC3-5FF3DC518993}"/>
              </a:ext>
            </a:extLst>
          </p:cNvPr>
          <p:cNvSpPr txBox="1">
            <a:spLocks/>
          </p:cNvSpPr>
          <p:nvPr/>
        </p:nvSpPr>
        <p:spPr>
          <a:xfrm>
            <a:off x="1404078" y="1446663"/>
            <a:ext cx="4466734" cy="45853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Elastic Block Storage(EBS)</a:t>
            </a:r>
          </a:p>
          <a:p>
            <a:r>
              <a:rPr lang="en-US" dirty="0"/>
              <a:t>Replicated within Single AZ</a:t>
            </a:r>
          </a:p>
          <a:p>
            <a:r>
              <a:rPr lang="en-US" dirty="0"/>
              <a:t>EBS optimized instance provide dedicated throughput between EC2 and EBS volume.</a:t>
            </a:r>
          </a:p>
          <a:p>
            <a:r>
              <a:rPr lang="en-US" dirty="0"/>
              <a:t>EBS volumes attached at instance launch are deleted when instance terminated</a:t>
            </a:r>
          </a:p>
          <a:p>
            <a:r>
              <a:rPr lang="en-US" dirty="0"/>
              <a:t>EBS volumes attached to a running instance are not deleted, when instance is terminated but are detached with data intact.</a:t>
            </a:r>
          </a:p>
          <a:p>
            <a:r>
              <a:rPr lang="en-US" dirty="0"/>
              <a:t>16TB</a:t>
            </a:r>
          </a:p>
        </p:txBody>
      </p:sp>
    </p:spTree>
    <p:extLst>
      <p:ext uri="{BB962C8B-B14F-4D97-AF65-F5344CB8AC3E}">
        <p14:creationId xmlns:p14="http://schemas.microsoft.com/office/powerpoint/2010/main" val="360598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5822-6BC4-4611-8AFC-16D3CE87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storage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F572-4F14-471F-810E-E988C513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929" y="1353403"/>
            <a:ext cx="4111892" cy="44945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EBS Snapshots</a:t>
            </a:r>
          </a:p>
          <a:p>
            <a:pPr lvl="1"/>
            <a:r>
              <a:rPr lang="en-US" dirty="0"/>
              <a:t>Point in time backup of EBS volume to Amazon S3.</a:t>
            </a:r>
          </a:p>
          <a:p>
            <a:pPr lvl="1"/>
            <a:r>
              <a:rPr lang="en-US" dirty="0"/>
              <a:t>Incremental Backup</a:t>
            </a:r>
          </a:p>
          <a:p>
            <a:pPr lvl="1"/>
            <a:r>
              <a:rPr lang="en-US" dirty="0"/>
              <a:t>Can be copied to other regions or accounts.</a:t>
            </a:r>
          </a:p>
          <a:p>
            <a:r>
              <a:rPr lang="en-US" dirty="0"/>
              <a:t>EBS Encryption</a:t>
            </a:r>
          </a:p>
          <a:p>
            <a:pPr lvl="1"/>
            <a:r>
              <a:rPr lang="en-US" dirty="0"/>
              <a:t>AWS Key Management Services(KMS) master keys or Customer Master key(CMK)</a:t>
            </a:r>
          </a:p>
          <a:p>
            <a:pPr lvl="1"/>
            <a:r>
              <a:rPr lang="en-US" dirty="0"/>
              <a:t>Data stored at rest encrypted (including snapshots created) as well as data in transit between EBS and EC2.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16C92D-6487-4872-87CE-68C1A1AE9D12}"/>
              </a:ext>
            </a:extLst>
          </p:cNvPr>
          <p:cNvSpPr txBox="1">
            <a:spLocks/>
          </p:cNvSpPr>
          <p:nvPr/>
        </p:nvSpPr>
        <p:spPr>
          <a:xfrm>
            <a:off x="1404078" y="1353403"/>
            <a:ext cx="4111892" cy="467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Purpose (SSD)</a:t>
            </a:r>
          </a:p>
          <a:p>
            <a:pPr lvl="1"/>
            <a:r>
              <a:rPr lang="en-US" dirty="0"/>
              <a:t> default choice</a:t>
            </a:r>
          </a:p>
          <a:p>
            <a:r>
              <a:rPr lang="en-US" dirty="0"/>
              <a:t>Provisioned IOPS (SSD)</a:t>
            </a:r>
          </a:p>
          <a:p>
            <a:pPr lvl="1"/>
            <a:r>
              <a:rPr lang="en-US" dirty="0"/>
              <a:t>Consistent and low-latency performance</a:t>
            </a:r>
          </a:p>
          <a:p>
            <a:pPr lvl="1"/>
            <a:r>
              <a:rPr lang="en-US" dirty="0"/>
              <a:t>I/O intensive applications such as large relational or NoSQL databases</a:t>
            </a:r>
          </a:p>
          <a:p>
            <a:r>
              <a:rPr lang="en-US" dirty="0"/>
              <a:t>Magnetic</a:t>
            </a:r>
          </a:p>
          <a:p>
            <a:pPr lvl="1"/>
            <a:r>
              <a:rPr lang="en-US" dirty="0"/>
              <a:t>Lowest cost per gigabyte</a:t>
            </a:r>
          </a:p>
        </p:txBody>
      </p:sp>
    </p:spTree>
    <p:extLst>
      <p:ext uri="{BB962C8B-B14F-4D97-AF65-F5344CB8AC3E}">
        <p14:creationId xmlns:p14="http://schemas.microsoft.com/office/powerpoint/2010/main" val="113016593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588</Words>
  <Application>Microsoft Office PowerPoint</Application>
  <PresentationFormat>Widescreen</PresentationFormat>
  <Paragraphs>127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Times New Roman</vt:lpstr>
      <vt:lpstr>Badge</vt:lpstr>
      <vt:lpstr>EC2-Elastic Compute cloud</vt:lpstr>
      <vt:lpstr>Topics to discuss in EC2</vt:lpstr>
      <vt:lpstr>AWS global infrastructure</vt:lpstr>
      <vt:lpstr>Edge Locations</vt:lpstr>
      <vt:lpstr>EC2 Purchasing options</vt:lpstr>
      <vt:lpstr>Ec2 instance types</vt:lpstr>
      <vt:lpstr>Storage options for ec2 instances</vt:lpstr>
      <vt:lpstr>EC2 Storage options</vt:lpstr>
      <vt:lpstr>EBS storage options</vt:lpstr>
      <vt:lpstr>Amazon Machine Images</vt:lpstr>
      <vt:lpstr>EC2 classic and EC2 VPC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in a Network</dc:title>
  <dc:creator>Digna Diaz</dc:creator>
  <cp:lastModifiedBy>Karthick Selvam</cp:lastModifiedBy>
  <cp:revision>26</cp:revision>
  <dcterms:created xsi:type="dcterms:W3CDTF">2016-09-08T12:17:07Z</dcterms:created>
  <dcterms:modified xsi:type="dcterms:W3CDTF">2018-01-20T06:41:17Z</dcterms:modified>
</cp:coreProperties>
</file>