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5888-4A63-4ABC-97DD-049E6720ACF6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9CAF-861B-433B-B1F1-B1AE4E3D9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D9CAF-861B-433B-B1F1-B1AE4E3D96B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4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4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5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8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8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6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3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5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6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10-36FD-40C4-8524-334B64B6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Bigdata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7B5C-DD37-4E9D-B8BA-08666C44D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314670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C49-8BF2-4805-803D-B1BDF2A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Windows 10 and Windows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2D7-9B53-41B1-BC36-759FBEDF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Windows 10 will maintain meta data(data about the data) for searching mechanism</a:t>
            </a:r>
          </a:p>
          <a:p>
            <a:r>
              <a:rPr lang="en-IN" dirty="0"/>
              <a:t>Windows 7 searching mechanism will applies on direct file </a:t>
            </a:r>
          </a:p>
        </p:txBody>
      </p:sp>
    </p:spTree>
    <p:extLst>
      <p:ext uri="{BB962C8B-B14F-4D97-AF65-F5344CB8AC3E}">
        <p14:creationId xmlns:p14="http://schemas.microsoft.com/office/powerpoint/2010/main" val="211083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4E06-9A1C-4CBF-9C14-B79431C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arget Audience">
            <a:extLst>
              <a:ext uri="{FF2B5EF4-FFF2-40B4-BE49-F238E27FC236}">
                <a16:creationId xmlns:a16="http://schemas.microsoft.com/office/drawing/2014/main" id="{17BF126B-92C0-482D-8827-2B7DE059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854" y="2671619"/>
            <a:ext cx="1794598" cy="22606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89B2A-6C7E-404D-A7FC-CBAEC5BB5B5C}"/>
              </a:ext>
            </a:extLst>
          </p:cNvPr>
          <p:cNvSpPr/>
          <p:nvPr/>
        </p:nvSpPr>
        <p:spPr>
          <a:xfrm>
            <a:off x="4182196" y="2318328"/>
            <a:ext cx="3371273" cy="2613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creation, File Modification and File Delete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1D34C-B6B1-4C17-907B-F77ED70214FB}"/>
              </a:ext>
            </a:extLst>
          </p:cNvPr>
          <p:cNvSpPr/>
          <p:nvPr/>
        </p:nvSpPr>
        <p:spPr>
          <a:xfrm>
            <a:off x="3195782" y="3556000"/>
            <a:ext cx="886691" cy="5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65D06B2F-E863-40BB-9829-6C567E2A7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7213" y="2162379"/>
            <a:ext cx="1393621" cy="1393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1A4365-256B-44DC-9192-8FDDE1F9F49D}"/>
              </a:ext>
            </a:extLst>
          </p:cNvPr>
          <p:cNvSpPr txBox="1"/>
          <p:nvPr/>
        </p:nvSpPr>
        <p:spPr>
          <a:xfrm>
            <a:off x="8146473" y="349579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file, who, when, why</a:t>
            </a:r>
          </a:p>
          <a:p>
            <a:r>
              <a:rPr lang="en-IN" dirty="0"/>
              <a:t>And where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66C711-F4CA-4204-BAA0-E7620A411AF2}"/>
              </a:ext>
            </a:extLst>
          </p:cNvPr>
          <p:cNvSpPr/>
          <p:nvPr/>
        </p:nvSpPr>
        <p:spPr>
          <a:xfrm>
            <a:off x="7770522" y="2645962"/>
            <a:ext cx="886691" cy="5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698B9FD-E47B-4E8C-BEA6-BF88E9065A41}"/>
              </a:ext>
            </a:extLst>
          </p:cNvPr>
          <p:cNvSpPr/>
          <p:nvPr/>
        </p:nvSpPr>
        <p:spPr>
          <a:xfrm rot="16200000">
            <a:off x="8985523" y="4561539"/>
            <a:ext cx="886691" cy="5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47D7-CDC8-4F98-9003-D6F545F4E162}"/>
              </a:ext>
            </a:extLst>
          </p:cNvPr>
          <p:cNvSpPr txBox="1"/>
          <p:nvPr/>
        </p:nvSpPr>
        <p:spPr>
          <a:xfrm>
            <a:off x="8166616" y="5475550"/>
            <a:ext cx="324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searching mechanism </a:t>
            </a:r>
          </a:p>
          <a:p>
            <a:r>
              <a:rPr lang="en-IN" dirty="0"/>
              <a:t>directly applies</a:t>
            </a:r>
          </a:p>
          <a:p>
            <a:r>
              <a:rPr lang="en-IN" dirty="0"/>
              <a:t>On those log file Instead of </a:t>
            </a:r>
          </a:p>
          <a:p>
            <a:r>
              <a:rPr lang="en-IN" dirty="0"/>
              <a:t>original location means</a:t>
            </a:r>
          </a:p>
        </p:txBody>
      </p:sp>
    </p:spTree>
    <p:extLst>
      <p:ext uri="{BB962C8B-B14F-4D97-AF65-F5344CB8AC3E}">
        <p14:creationId xmlns:p14="http://schemas.microsoft.com/office/powerpoint/2010/main" val="287914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666D-A952-4598-9ACC-A562DE11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0CB8-ABC3-42EB-B8C7-D64E9D34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RDBMS – Relational Database Management System</a:t>
            </a:r>
          </a:p>
          <a:p>
            <a:r>
              <a:rPr lang="en-IN" dirty="0"/>
              <a:t>All the data's were in key and value format</a:t>
            </a:r>
          </a:p>
          <a:p>
            <a:r>
              <a:rPr lang="en-IN" dirty="0"/>
              <a:t>Structure of the entire table should be with equal rows and columns, Structure will be unique for the entire table</a:t>
            </a:r>
          </a:p>
          <a:p>
            <a:r>
              <a:rPr lang="en-IN" dirty="0"/>
              <a:t>If you do any transaction in RDBMS it need to follow the ACID Properties(Rules and regulations for the standard)</a:t>
            </a:r>
          </a:p>
          <a:p>
            <a:r>
              <a:rPr lang="en-IN" dirty="0"/>
              <a:t>Structural database</a:t>
            </a:r>
          </a:p>
          <a:p>
            <a:r>
              <a:rPr lang="en-IN" dirty="0"/>
              <a:t>ACID Properties</a:t>
            </a:r>
          </a:p>
        </p:txBody>
      </p:sp>
    </p:spTree>
    <p:extLst>
      <p:ext uri="{BB962C8B-B14F-4D97-AF65-F5344CB8AC3E}">
        <p14:creationId xmlns:p14="http://schemas.microsoft.com/office/powerpoint/2010/main" val="29996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F74F-1D80-4A79-9599-07B4C138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0B71-CCFA-4695-9747-A22BFAF6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SQL – express edition – 10 GB max volume</a:t>
            </a:r>
          </a:p>
          <a:p>
            <a:r>
              <a:rPr lang="en-IN" dirty="0"/>
              <a:t>MYSQL – Max Volume 64 TB - IOPS 80000 </a:t>
            </a:r>
          </a:p>
          <a:p>
            <a:r>
              <a:rPr lang="en-IN" dirty="0"/>
              <a:t>Postgres - Max Volume 64 TB - IOPS 80000 </a:t>
            </a:r>
          </a:p>
          <a:p>
            <a:r>
              <a:rPr lang="en-IN" dirty="0"/>
              <a:t>MariaDB - Max Volume 64 TB – IOPS 80000 - </a:t>
            </a:r>
          </a:p>
          <a:p>
            <a:r>
              <a:rPr lang="en-IN" dirty="0"/>
              <a:t>Oracle DB – Max Volume128 TB </a:t>
            </a:r>
          </a:p>
          <a:p>
            <a:r>
              <a:rPr lang="en-IN" dirty="0"/>
              <a:t>Amazon Aurora - Max Volume 64 TB</a:t>
            </a:r>
          </a:p>
          <a:p>
            <a:endParaRPr lang="en-IN" dirty="0"/>
          </a:p>
          <a:p>
            <a:r>
              <a:rPr lang="en-IN" dirty="0"/>
              <a:t>In all those RDBMS Databases, What will be the min and maximum volume  and computing capacity it supports.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03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B57B-FD6B-420F-9034-6147FDB3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92B13CF7-3BCE-476B-AC68-5B4B1BF46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7106" y="2865107"/>
            <a:ext cx="2095428" cy="2095428"/>
          </a:xfr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2B6474D1-36B0-48D1-9855-9B6FE6B20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2467" y="2981035"/>
            <a:ext cx="1664855" cy="16648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F7677F3-19BB-4C2C-A758-C41154E67B5D}"/>
              </a:ext>
            </a:extLst>
          </p:cNvPr>
          <p:cNvSpPr/>
          <p:nvPr/>
        </p:nvSpPr>
        <p:spPr>
          <a:xfrm>
            <a:off x="6096000" y="36114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25E10-7DA8-410D-A5E9-696295CDC364}"/>
              </a:ext>
            </a:extLst>
          </p:cNvPr>
          <p:cNvSpPr txBox="1"/>
          <p:nvPr/>
        </p:nvSpPr>
        <p:spPr>
          <a:xfrm>
            <a:off x="3491345" y="4387880"/>
            <a:ext cx="6155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100000 request per second</a:t>
            </a:r>
          </a:p>
          <a:p>
            <a:r>
              <a:rPr lang="en-IN" dirty="0"/>
              <a:t>Is your database is  compatible for your work culture?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DBCD99-909D-409A-8D2C-C511D5044430}"/>
              </a:ext>
            </a:extLst>
          </p:cNvPr>
          <p:cNvSpPr/>
          <p:nvPr/>
        </p:nvSpPr>
        <p:spPr>
          <a:xfrm>
            <a:off x="3491345" y="24224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My table volume is 150TB</a:t>
            </a:r>
          </a:p>
          <a:p>
            <a:r>
              <a:rPr lang="en-IN" dirty="0"/>
              <a:t>Is your database is  compatible for your work culture?</a:t>
            </a:r>
          </a:p>
        </p:txBody>
      </p:sp>
    </p:spTree>
    <p:extLst>
      <p:ext uri="{BB962C8B-B14F-4D97-AF65-F5344CB8AC3E}">
        <p14:creationId xmlns:p14="http://schemas.microsoft.com/office/powerpoint/2010/main" val="417649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8B75-0050-4A01-BF6A-F263AB39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8904-B2BF-4FD2-A891-06FE31B1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SQL –</a:t>
            </a:r>
          </a:p>
          <a:p>
            <a:r>
              <a:rPr lang="en-IN" dirty="0"/>
              <a:t>MYSQL – </a:t>
            </a:r>
          </a:p>
          <a:p>
            <a:r>
              <a:rPr lang="en-IN" dirty="0"/>
              <a:t>Postgres - NO</a:t>
            </a:r>
          </a:p>
          <a:p>
            <a:r>
              <a:rPr lang="en-IN" dirty="0"/>
              <a:t>MariaDB - </a:t>
            </a:r>
          </a:p>
          <a:p>
            <a:r>
              <a:rPr lang="en-IN" dirty="0"/>
              <a:t>Oracle DB – </a:t>
            </a:r>
          </a:p>
          <a:p>
            <a:r>
              <a:rPr lang="en-IN" dirty="0"/>
              <a:t>Amazon Aurora - </a:t>
            </a:r>
          </a:p>
        </p:txBody>
      </p:sp>
    </p:spTree>
    <p:extLst>
      <p:ext uri="{BB962C8B-B14F-4D97-AF65-F5344CB8AC3E}">
        <p14:creationId xmlns:p14="http://schemas.microsoft.com/office/powerpoint/2010/main" val="284164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34A-5A95-47BC-9F84-CF5BFDD4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55-014E-4C7F-B115-322B8FE8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of the limitation in either volume or computing resource, software companies are started to form the clustering option</a:t>
            </a:r>
          </a:p>
          <a:p>
            <a:r>
              <a:rPr lang="en-IN" dirty="0"/>
              <a:t>Instead of deal the task with physical limited resource, if we deal the task with logical resource(higher volume and resource) we can complete  the task as fast as possible</a:t>
            </a:r>
          </a:p>
          <a:p>
            <a:r>
              <a:rPr lang="en-IN" dirty="0"/>
              <a:t>Group up the multiple machine in to single logical unit</a:t>
            </a:r>
          </a:p>
        </p:txBody>
      </p:sp>
    </p:spTree>
    <p:extLst>
      <p:ext uri="{BB962C8B-B14F-4D97-AF65-F5344CB8AC3E}">
        <p14:creationId xmlns:p14="http://schemas.microsoft.com/office/powerpoint/2010/main" val="387411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E331-EBBE-473C-8DDF-C2277272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60 GB RAM with 60 core processor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EABFD13F-BF68-4532-AB45-D880C358F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8743" y="2692465"/>
            <a:ext cx="914400" cy="914400"/>
          </a:xfrm>
        </p:spPr>
      </p:pic>
      <p:pic>
        <p:nvPicPr>
          <p:cNvPr id="6" name="Content Placeholder 4" descr="Computer">
            <a:extLst>
              <a:ext uri="{FF2B5EF4-FFF2-40B4-BE49-F238E27FC236}">
                <a16:creationId xmlns:a16="http://schemas.microsoft.com/office/drawing/2014/main" id="{648F598F-BD78-49E6-A8D9-109B5DBD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8743" y="4446083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D9491BEB-F080-498C-9A50-6336D90A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1943" y="5360483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Computer">
            <a:extLst>
              <a:ext uri="{FF2B5EF4-FFF2-40B4-BE49-F238E27FC236}">
                <a16:creationId xmlns:a16="http://schemas.microsoft.com/office/drawing/2014/main" id="{E0AC34C6-1DF7-4C96-BE22-5AE46839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1943" y="1924830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Computer">
            <a:extLst>
              <a:ext uri="{FF2B5EF4-FFF2-40B4-BE49-F238E27FC236}">
                <a16:creationId xmlns:a16="http://schemas.microsoft.com/office/drawing/2014/main" id="{1B3F09B5-F6CF-42B7-A828-B2D442F8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306" y="2619867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">
            <a:extLst>
              <a:ext uri="{FF2B5EF4-FFF2-40B4-BE49-F238E27FC236}">
                <a16:creationId xmlns:a16="http://schemas.microsoft.com/office/drawing/2014/main" id="{94EC15BD-3F35-4BF7-B3A8-1A71FBE4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306" y="473961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DE04A5-9C6F-4F99-A7FC-8E31A1B88F25}"/>
              </a:ext>
            </a:extLst>
          </p:cNvPr>
          <p:cNvSpPr txBox="1"/>
          <p:nvPr/>
        </p:nvSpPr>
        <p:spPr>
          <a:xfrm>
            <a:off x="4667106" y="2839230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GB RAM</a:t>
            </a:r>
          </a:p>
          <a:p>
            <a:r>
              <a:rPr lang="en-IN" dirty="0"/>
              <a:t>10 Core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9A109-FCA5-4CD5-9BE6-63F47FD62E6A}"/>
              </a:ext>
            </a:extLst>
          </p:cNvPr>
          <p:cNvSpPr txBox="1"/>
          <p:nvPr/>
        </p:nvSpPr>
        <p:spPr>
          <a:xfrm>
            <a:off x="7063942" y="3429000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GB RAM</a:t>
            </a:r>
          </a:p>
          <a:p>
            <a:r>
              <a:rPr lang="en-IN" dirty="0"/>
              <a:t>10 Core Processor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E7321-9629-42A3-90F9-863B450AF89B}"/>
              </a:ext>
            </a:extLst>
          </p:cNvPr>
          <p:cNvSpPr txBox="1"/>
          <p:nvPr/>
        </p:nvSpPr>
        <p:spPr>
          <a:xfrm>
            <a:off x="7063942" y="5494517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GB RAM</a:t>
            </a:r>
          </a:p>
          <a:p>
            <a:r>
              <a:rPr lang="en-IN" dirty="0"/>
              <a:t>10 Core Processor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D0F7D-E5DD-4CE3-BFE4-0A2ECE7BDCA8}"/>
              </a:ext>
            </a:extLst>
          </p:cNvPr>
          <p:cNvSpPr txBox="1"/>
          <p:nvPr/>
        </p:nvSpPr>
        <p:spPr>
          <a:xfrm>
            <a:off x="4667106" y="608211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GB RAM</a:t>
            </a:r>
          </a:p>
          <a:p>
            <a:r>
              <a:rPr lang="en-IN" dirty="0"/>
              <a:t>10 Core Processor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2B264-B5C3-4A3A-BEE8-F07BD76A2460}"/>
              </a:ext>
            </a:extLst>
          </p:cNvPr>
          <p:cNvSpPr txBox="1"/>
          <p:nvPr/>
        </p:nvSpPr>
        <p:spPr>
          <a:xfrm>
            <a:off x="1855046" y="5196812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GB RAM</a:t>
            </a:r>
          </a:p>
          <a:p>
            <a:r>
              <a:rPr lang="en-IN" dirty="0"/>
              <a:t>10 Core 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B99FB-627A-43F2-A7DB-71521DAE4EA3}"/>
              </a:ext>
            </a:extLst>
          </p:cNvPr>
          <p:cNvSpPr txBox="1"/>
          <p:nvPr/>
        </p:nvSpPr>
        <p:spPr>
          <a:xfrm>
            <a:off x="1825462" y="3443195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GB RAM</a:t>
            </a:r>
          </a:p>
          <a:p>
            <a:r>
              <a:rPr lang="en-IN" dirty="0"/>
              <a:t>10 Core Processor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3782E-7F5B-4348-84A1-D3C718CCE03D}"/>
              </a:ext>
            </a:extLst>
          </p:cNvPr>
          <p:cNvSpPr/>
          <p:nvPr/>
        </p:nvSpPr>
        <p:spPr>
          <a:xfrm>
            <a:off x="4535055" y="3879273"/>
            <a:ext cx="2182008" cy="102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60"/>
            </a:pPr>
            <a:r>
              <a:rPr lang="en-IN" dirty="0"/>
              <a:t>GB RAM</a:t>
            </a:r>
          </a:p>
          <a:p>
            <a:pPr algn="ctr"/>
            <a:r>
              <a:rPr lang="en-IN" dirty="0"/>
              <a:t>60 Core Processor </a:t>
            </a:r>
          </a:p>
        </p:txBody>
      </p:sp>
      <p:pic>
        <p:nvPicPr>
          <p:cNvPr id="19" name="Graphic 18" descr="Cycle with people">
            <a:extLst>
              <a:ext uri="{FF2B5EF4-FFF2-40B4-BE49-F238E27FC236}">
                <a16:creationId xmlns:a16="http://schemas.microsoft.com/office/drawing/2014/main" id="{823DB36E-256F-4A8D-9E9C-8AB5756D6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4724" y="3766360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751B485-7852-4954-BF9B-CE8F6B4AE8BB}"/>
              </a:ext>
            </a:extLst>
          </p:cNvPr>
          <p:cNvSpPr/>
          <p:nvPr/>
        </p:nvSpPr>
        <p:spPr>
          <a:xfrm>
            <a:off x="6890502" y="4192458"/>
            <a:ext cx="3275403" cy="25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690B-4482-4E8A-A079-092315AB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2252-6EA1-4B68-A121-EEB0A811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that is not compatible with in the systems , those data's we will call it as Big data</a:t>
            </a:r>
          </a:p>
          <a:p>
            <a:r>
              <a:rPr lang="en-IN" dirty="0"/>
              <a:t>EX:  GMAIL -  25 mb, if your data that s beyond 25 MB, google drive attach file and share the link</a:t>
            </a:r>
          </a:p>
          <a:p>
            <a:r>
              <a:rPr lang="en-IN" dirty="0"/>
              <a:t>In those email system that data s called as un-compatible data so we can call it as Bigdata</a:t>
            </a:r>
          </a:p>
          <a:p>
            <a:r>
              <a:rPr lang="en-IN" dirty="0"/>
              <a:t>Bigdata definition vary depends on situations that lies on system and software compatibility, if it goes beyond the limit means its all said to be bigdata</a:t>
            </a:r>
          </a:p>
          <a:p>
            <a:r>
              <a:rPr lang="en-IN" dirty="0"/>
              <a:t>It data's beyond exa-bytes/peta bytes those data's are nothing but bigdata</a:t>
            </a:r>
          </a:p>
        </p:txBody>
      </p:sp>
    </p:spTree>
    <p:extLst>
      <p:ext uri="{BB962C8B-B14F-4D97-AF65-F5344CB8AC3E}">
        <p14:creationId xmlns:p14="http://schemas.microsoft.com/office/powerpoint/2010/main" val="380896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B5FE-5FB8-4807-9E51-14361E6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2C19-6F14-4821-86F9-B9B2D1A1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OLAP -&gt; Online Analytical Processing</a:t>
            </a:r>
          </a:p>
          <a:p>
            <a:pPr lvl="1"/>
            <a:r>
              <a:rPr lang="en-IN" dirty="0"/>
              <a:t>If your database is mostly using for select and filter queries those data's are nothing but OLAP</a:t>
            </a:r>
          </a:p>
          <a:p>
            <a:r>
              <a:rPr lang="en-IN" dirty="0"/>
              <a:t>OLTP -&gt; Online Transactional Processing</a:t>
            </a:r>
          </a:p>
          <a:p>
            <a:pPr lvl="1"/>
            <a:r>
              <a:rPr lang="en-IN" dirty="0"/>
              <a:t>If your database involved in most of Create, Replace, Update, Delete and insertion</a:t>
            </a:r>
          </a:p>
          <a:p>
            <a:r>
              <a:rPr lang="en-IN" dirty="0"/>
              <a:t>System incompatibility -&gt; if your data goes beyond some limits means </a:t>
            </a:r>
          </a:p>
          <a:p>
            <a:r>
              <a:rPr lang="en-IN" dirty="0"/>
              <a:t>Read/write, READ </a:t>
            </a:r>
          </a:p>
          <a:p>
            <a:r>
              <a:rPr lang="en-IN" dirty="0"/>
              <a:t>System incompatibility – 90% we will use only for read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08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407A-F704-4F55-A4F0-CC25E4B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B9B-0156-4558-9391-649406AA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Data's are nothing but series of relevant or non-relevant binary  information’s that are stored in blocks/partitions.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8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E447-3D7E-4F8E-8E4B-5B9A90E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8632-8497-4E5B-B911-8C5973EE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Bigdata -&gt; if your system reached the incompatibility stage we choose bigdata as an option</a:t>
            </a:r>
          </a:p>
          <a:p>
            <a:r>
              <a:rPr lang="en-IN" dirty="0"/>
              <a:t>OLAP – Analytical Processing – if your system reaches incompatibility range 90 % of databases mostly they use it for analytical purpose</a:t>
            </a:r>
          </a:p>
          <a:p>
            <a:r>
              <a:rPr lang="en-IN" dirty="0"/>
              <a:t>Bigdata is good for OLAP operations only not for OLTP kind of Databases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82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FB6-4970-4F84-BB6B-CFDE2E3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732C-A148-4593-AEE2-5B977586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</a:t>
            </a:r>
          </a:p>
          <a:p>
            <a:r>
              <a:rPr lang="en-IN" dirty="0"/>
              <a:t>Non structural</a:t>
            </a:r>
          </a:p>
          <a:p>
            <a:r>
              <a:rPr lang="en-IN" dirty="0"/>
              <a:t>Semi- </a:t>
            </a:r>
            <a:r>
              <a:rPr lang="en-IN" dirty="0" err="1"/>
              <a:t>sturcutural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8C59-6489-450C-ADE9-A150298E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5FC9-C203-4F82-9C31-E0612DE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data's are formatted in row and column format, by normal computer will process the record roe by row until it finds the match.</a:t>
            </a:r>
          </a:p>
          <a:p>
            <a:r>
              <a:rPr lang="en-IN" dirty="0"/>
              <a:t>In Structural data Will be arranged in row and column format.</a:t>
            </a:r>
          </a:p>
          <a:p>
            <a:r>
              <a:rPr lang="en-IN" dirty="0"/>
              <a:t>In Structural data searching mechanism will work, instead of concentrating on all the columns in all the rows, it will concentrate only on primary key/foreign key columns and inside that it will searching row by row, because of it database servers are faster that normal searching mechanism</a:t>
            </a:r>
          </a:p>
        </p:txBody>
      </p:sp>
    </p:spTree>
    <p:extLst>
      <p:ext uri="{BB962C8B-B14F-4D97-AF65-F5344CB8AC3E}">
        <p14:creationId xmlns:p14="http://schemas.microsoft.com/office/powerpoint/2010/main" val="1343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3B-EDD7-4A85-BE6F-D4B23B5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24D5-8879-49AC-8BE6-EEAEBBFD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735682"/>
              </p:ext>
            </p:extLst>
          </p:nvPr>
        </p:nvGraphicFramePr>
        <p:xfrm>
          <a:off x="646110" y="452718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Personal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8B1BB15-8E4A-4118-9657-3D8E97C5F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969085"/>
              </p:ext>
            </p:extLst>
          </p:nvPr>
        </p:nvGraphicFramePr>
        <p:xfrm>
          <a:off x="646109" y="3673620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Official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981B-8545-4298-B71C-71749141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 - 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7E9F-B564-43AA-A7F5-E2D13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Data's will be arranged in key-value pair format – excel sheets,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87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3B-EDD7-4A85-BE6F-D4B23B5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24D5-8879-49AC-8BE6-EEAEBBFD13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0" y="452718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Personal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8B1BB15-8E4A-4118-9657-3D8E97C5F44F}"/>
              </a:ext>
            </a:extLst>
          </p:cNvPr>
          <p:cNvGraphicFramePr>
            <a:graphicFrameLocks/>
          </p:cNvGraphicFramePr>
          <p:nvPr/>
        </p:nvGraphicFramePr>
        <p:xfrm>
          <a:off x="646109" y="3673620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Official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9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7071-B7EB-4670-B639-54DFF6E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E419-61E2-461A-B27A-7B97C471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data's will be in mixed formats, it doesn’t have any aligned formats for data's and all</a:t>
            </a:r>
          </a:p>
          <a:p>
            <a:r>
              <a:rPr lang="en-IN" dirty="0"/>
              <a:t>Because of data’s will be in multiple formats it will be quite hard to search inside those data's</a:t>
            </a:r>
          </a:p>
          <a:p>
            <a:r>
              <a:rPr lang="en-IN" dirty="0"/>
              <a:t>If in the case of searching mechanism it will go for folder by folder searching mechanism, it will give high priority to numbers and well as alphabets oriented searching.</a:t>
            </a:r>
          </a:p>
        </p:txBody>
      </p:sp>
    </p:spTree>
    <p:extLst>
      <p:ext uri="{BB962C8B-B14F-4D97-AF65-F5344CB8AC3E}">
        <p14:creationId xmlns:p14="http://schemas.microsoft.com/office/powerpoint/2010/main" val="33437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C8D0-B5F0-4DB7-B5AD-9E9561C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Unstructured data</a:t>
            </a:r>
          </a:p>
        </p:txBody>
      </p:sp>
      <p:pic>
        <p:nvPicPr>
          <p:cNvPr id="5" name="Content Placeholder 4" descr="Open folder">
            <a:extLst>
              <a:ext uri="{FF2B5EF4-FFF2-40B4-BE49-F238E27FC236}">
                <a16:creationId xmlns:a16="http://schemas.microsoft.com/office/drawing/2014/main" id="{EB7F611D-0DAE-4A80-863C-6F90CC9D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11" y="2169319"/>
            <a:ext cx="914400" cy="914400"/>
          </a:xfrm>
        </p:spPr>
      </p:pic>
      <p:pic>
        <p:nvPicPr>
          <p:cNvPr id="6" name="Content Placeholder 4" descr="Open folder">
            <a:extLst>
              <a:ext uri="{FF2B5EF4-FFF2-40B4-BE49-F238E27FC236}">
                <a16:creationId xmlns:a16="http://schemas.microsoft.com/office/drawing/2014/main" id="{6B394038-BCBD-4510-BAFA-3755D457F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2169319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Open folder">
            <a:extLst>
              <a:ext uri="{FF2B5EF4-FFF2-40B4-BE49-F238E27FC236}">
                <a16:creationId xmlns:a16="http://schemas.microsoft.com/office/drawing/2014/main" id="{0B181615-094C-4F14-AC58-580A4A1B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2169319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Open folder">
            <a:extLst>
              <a:ext uri="{FF2B5EF4-FFF2-40B4-BE49-F238E27FC236}">
                <a16:creationId xmlns:a16="http://schemas.microsoft.com/office/drawing/2014/main" id="{A041203C-C688-4FEF-B260-905D644F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2169319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Open folder">
            <a:extLst>
              <a:ext uri="{FF2B5EF4-FFF2-40B4-BE49-F238E27FC236}">
                <a16:creationId xmlns:a16="http://schemas.microsoft.com/office/drawing/2014/main" id="{8A45F71E-ECE2-4725-A0A1-06969EC7E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2971800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Open folder">
            <a:extLst>
              <a:ext uri="{FF2B5EF4-FFF2-40B4-BE49-F238E27FC236}">
                <a16:creationId xmlns:a16="http://schemas.microsoft.com/office/drawing/2014/main" id="{C2C1646A-00BD-4BE3-B1B0-D295B16F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2971800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Open folder">
            <a:extLst>
              <a:ext uri="{FF2B5EF4-FFF2-40B4-BE49-F238E27FC236}">
                <a16:creationId xmlns:a16="http://schemas.microsoft.com/office/drawing/2014/main" id="{E2E65207-D877-434F-8642-AAB48781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2971800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Open folder">
            <a:extLst>
              <a:ext uri="{FF2B5EF4-FFF2-40B4-BE49-F238E27FC236}">
                <a16:creationId xmlns:a16="http://schemas.microsoft.com/office/drawing/2014/main" id="{2669CBC0-6C09-4ACF-9B5F-4BFB20A0B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2971800"/>
            <a:ext cx="914400" cy="914400"/>
          </a:xfrm>
          <a:prstGeom prst="rect">
            <a:avLst/>
          </a:prstGeom>
        </p:spPr>
      </p:pic>
      <p:pic>
        <p:nvPicPr>
          <p:cNvPr id="13" name="Content Placeholder 4" descr="Open folder">
            <a:extLst>
              <a:ext uri="{FF2B5EF4-FFF2-40B4-BE49-F238E27FC236}">
                <a16:creationId xmlns:a16="http://schemas.microsoft.com/office/drawing/2014/main" id="{21F92606-97AF-4728-8B1C-41DC5F3A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3774281"/>
            <a:ext cx="914400" cy="914400"/>
          </a:xfrm>
          <a:prstGeom prst="rect">
            <a:avLst/>
          </a:prstGeom>
        </p:spPr>
      </p:pic>
      <p:pic>
        <p:nvPicPr>
          <p:cNvPr id="14" name="Content Placeholder 4" descr="Open folder">
            <a:extLst>
              <a:ext uri="{FF2B5EF4-FFF2-40B4-BE49-F238E27FC236}">
                <a16:creationId xmlns:a16="http://schemas.microsoft.com/office/drawing/2014/main" id="{95BE65A8-6548-4966-B72E-1E3225B6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3774281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Open folder">
            <a:extLst>
              <a:ext uri="{FF2B5EF4-FFF2-40B4-BE49-F238E27FC236}">
                <a16:creationId xmlns:a16="http://schemas.microsoft.com/office/drawing/2014/main" id="{5140DD9F-26B1-4C48-A945-82C8D663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3774281"/>
            <a:ext cx="914400" cy="914400"/>
          </a:xfrm>
          <a:prstGeom prst="rect">
            <a:avLst/>
          </a:prstGeom>
        </p:spPr>
      </p:pic>
      <p:pic>
        <p:nvPicPr>
          <p:cNvPr id="16" name="Content Placeholder 4" descr="Open folder">
            <a:extLst>
              <a:ext uri="{FF2B5EF4-FFF2-40B4-BE49-F238E27FC236}">
                <a16:creationId xmlns:a16="http://schemas.microsoft.com/office/drawing/2014/main" id="{7757549E-687F-40A5-959B-4D469036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3774281"/>
            <a:ext cx="914400" cy="914400"/>
          </a:xfrm>
          <a:prstGeom prst="rect">
            <a:avLst/>
          </a:prstGeom>
        </p:spPr>
      </p:pic>
      <p:pic>
        <p:nvPicPr>
          <p:cNvPr id="17" name="Content Placeholder 4" descr="Open folder">
            <a:extLst>
              <a:ext uri="{FF2B5EF4-FFF2-40B4-BE49-F238E27FC236}">
                <a16:creationId xmlns:a16="http://schemas.microsoft.com/office/drawing/2014/main" id="{118DE70A-F202-42D5-8DCD-77334E02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4547553"/>
            <a:ext cx="914400" cy="914400"/>
          </a:xfrm>
          <a:prstGeom prst="rect">
            <a:avLst/>
          </a:prstGeom>
        </p:spPr>
      </p:pic>
      <p:pic>
        <p:nvPicPr>
          <p:cNvPr id="18" name="Content Placeholder 4" descr="Open folder">
            <a:extLst>
              <a:ext uri="{FF2B5EF4-FFF2-40B4-BE49-F238E27FC236}">
                <a16:creationId xmlns:a16="http://schemas.microsoft.com/office/drawing/2014/main" id="{9CB1923C-1E28-48A2-8FDD-F09D557A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4547553"/>
            <a:ext cx="914400" cy="914400"/>
          </a:xfrm>
          <a:prstGeom prst="rect">
            <a:avLst/>
          </a:prstGeom>
        </p:spPr>
      </p:pic>
      <p:pic>
        <p:nvPicPr>
          <p:cNvPr id="19" name="Content Placeholder 4" descr="Open folder">
            <a:extLst>
              <a:ext uri="{FF2B5EF4-FFF2-40B4-BE49-F238E27FC236}">
                <a16:creationId xmlns:a16="http://schemas.microsoft.com/office/drawing/2014/main" id="{FFAF81A6-988D-48DE-8BE0-EC7C5343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4547553"/>
            <a:ext cx="914400" cy="914400"/>
          </a:xfrm>
          <a:prstGeom prst="rect">
            <a:avLst/>
          </a:prstGeom>
        </p:spPr>
      </p:pic>
      <p:pic>
        <p:nvPicPr>
          <p:cNvPr id="20" name="Content Placeholder 4" descr="Open folder">
            <a:extLst>
              <a:ext uri="{FF2B5EF4-FFF2-40B4-BE49-F238E27FC236}">
                <a16:creationId xmlns:a16="http://schemas.microsoft.com/office/drawing/2014/main" id="{50C49DD7-C4CB-43B9-9334-3A907FB8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4547553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Open folder">
            <a:extLst>
              <a:ext uri="{FF2B5EF4-FFF2-40B4-BE49-F238E27FC236}">
                <a16:creationId xmlns:a16="http://schemas.microsoft.com/office/drawing/2014/main" id="{7568F0AB-79E4-4F21-A49F-AF7C38DA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5208906"/>
            <a:ext cx="914400" cy="914400"/>
          </a:xfrm>
          <a:prstGeom prst="rect">
            <a:avLst/>
          </a:prstGeom>
        </p:spPr>
      </p:pic>
      <p:pic>
        <p:nvPicPr>
          <p:cNvPr id="22" name="Content Placeholder 4" descr="Open folder">
            <a:extLst>
              <a:ext uri="{FF2B5EF4-FFF2-40B4-BE49-F238E27FC236}">
                <a16:creationId xmlns:a16="http://schemas.microsoft.com/office/drawing/2014/main" id="{6131CD3F-62ED-4C9A-96B7-2F65B922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5208906"/>
            <a:ext cx="914400" cy="914400"/>
          </a:xfrm>
          <a:prstGeom prst="rect">
            <a:avLst/>
          </a:prstGeom>
        </p:spPr>
      </p:pic>
      <p:pic>
        <p:nvPicPr>
          <p:cNvPr id="23" name="Content Placeholder 4" descr="Open folder">
            <a:extLst>
              <a:ext uri="{FF2B5EF4-FFF2-40B4-BE49-F238E27FC236}">
                <a16:creationId xmlns:a16="http://schemas.microsoft.com/office/drawing/2014/main" id="{2892FEC6-A3E0-4E67-9E80-2CBE56C93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5208906"/>
            <a:ext cx="914400" cy="914400"/>
          </a:xfrm>
          <a:prstGeom prst="rect">
            <a:avLst/>
          </a:prstGeom>
        </p:spPr>
      </p:pic>
      <p:pic>
        <p:nvPicPr>
          <p:cNvPr id="24" name="Content Placeholder 4" descr="Open folder">
            <a:extLst>
              <a:ext uri="{FF2B5EF4-FFF2-40B4-BE49-F238E27FC236}">
                <a16:creationId xmlns:a16="http://schemas.microsoft.com/office/drawing/2014/main" id="{B1290BAC-1386-4969-9D57-C9780023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5208906"/>
            <a:ext cx="914400" cy="914400"/>
          </a:xfrm>
          <a:prstGeom prst="rect">
            <a:avLst/>
          </a:prstGeom>
        </p:spPr>
      </p:pic>
      <p:pic>
        <p:nvPicPr>
          <p:cNvPr id="25" name="Content Placeholder 4" descr="Open folder">
            <a:extLst>
              <a:ext uri="{FF2B5EF4-FFF2-40B4-BE49-F238E27FC236}">
                <a16:creationId xmlns:a16="http://schemas.microsoft.com/office/drawing/2014/main" id="{EC558A5B-D7D3-4BF1-AD48-3ED0D72B0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2143919"/>
            <a:ext cx="914400" cy="914400"/>
          </a:xfrm>
          <a:prstGeom prst="rect">
            <a:avLst/>
          </a:prstGeom>
        </p:spPr>
      </p:pic>
      <p:pic>
        <p:nvPicPr>
          <p:cNvPr id="26" name="Content Placeholder 4" descr="Open folder">
            <a:extLst>
              <a:ext uri="{FF2B5EF4-FFF2-40B4-BE49-F238E27FC236}">
                <a16:creationId xmlns:a16="http://schemas.microsoft.com/office/drawing/2014/main" id="{D57ACAF0-1536-4EAA-9370-60D1263D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2143919"/>
            <a:ext cx="914400" cy="914400"/>
          </a:xfrm>
          <a:prstGeom prst="rect">
            <a:avLst/>
          </a:prstGeom>
        </p:spPr>
      </p:pic>
      <p:pic>
        <p:nvPicPr>
          <p:cNvPr id="27" name="Content Placeholder 4" descr="Open folder">
            <a:extLst>
              <a:ext uri="{FF2B5EF4-FFF2-40B4-BE49-F238E27FC236}">
                <a16:creationId xmlns:a16="http://schemas.microsoft.com/office/drawing/2014/main" id="{55DBDFD9-DC36-4B32-BE2C-EBA330C0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2143919"/>
            <a:ext cx="914400" cy="914400"/>
          </a:xfrm>
          <a:prstGeom prst="rect">
            <a:avLst/>
          </a:prstGeom>
        </p:spPr>
      </p:pic>
      <p:pic>
        <p:nvPicPr>
          <p:cNvPr id="28" name="Content Placeholder 4" descr="Open folder">
            <a:extLst>
              <a:ext uri="{FF2B5EF4-FFF2-40B4-BE49-F238E27FC236}">
                <a16:creationId xmlns:a16="http://schemas.microsoft.com/office/drawing/2014/main" id="{87A8AE10-7862-4270-946A-05E7B34F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2143919"/>
            <a:ext cx="914400" cy="914400"/>
          </a:xfrm>
          <a:prstGeom prst="rect">
            <a:avLst/>
          </a:prstGeom>
        </p:spPr>
      </p:pic>
      <p:pic>
        <p:nvPicPr>
          <p:cNvPr id="29" name="Content Placeholder 4" descr="Open folder">
            <a:extLst>
              <a:ext uri="{FF2B5EF4-FFF2-40B4-BE49-F238E27FC236}">
                <a16:creationId xmlns:a16="http://schemas.microsoft.com/office/drawing/2014/main" id="{0384BCF3-2B18-481C-9EA3-D137967C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2946400"/>
            <a:ext cx="914400" cy="914400"/>
          </a:xfrm>
          <a:prstGeom prst="rect">
            <a:avLst/>
          </a:prstGeom>
        </p:spPr>
      </p:pic>
      <p:pic>
        <p:nvPicPr>
          <p:cNvPr id="30" name="Content Placeholder 4" descr="Open folder">
            <a:extLst>
              <a:ext uri="{FF2B5EF4-FFF2-40B4-BE49-F238E27FC236}">
                <a16:creationId xmlns:a16="http://schemas.microsoft.com/office/drawing/2014/main" id="{126DBA2B-3226-43F8-9AF7-178A8C74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2946400"/>
            <a:ext cx="914400" cy="914400"/>
          </a:xfrm>
          <a:prstGeom prst="rect">
            <a:avLst/>
          </a:prstGeom>
        </p:spPr>
      </p:pic>
      <p:pic>
        <p:nvPicPr>
          <p:cNvPr id="31" name="Content Placeholder 4" descr="Open folder">
            <a:extLst>
              <a:ext uri="{FF2B5EF4-FFF2-40B4-BE49-F238E27FC236}">
                <a16:creationId xmlns:a16="http://schemas.microsoft.com/office/drawing/2014/main" id="{89A35560-8D23-4514-AE29-6EA590EDA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2946400"/>
            <a:ext cx="914400" cy="914400"/>
          </a:xfrm>
          <a:prstGeom prst="rect">
            <a:avLst/>
          </a:prstGeom>
        </p:spPr>
      </p:pic>
      <p:pic>
        <p:nvPicPr>
          <p:cNvPr id="32" name="Content Placeholder 4" descr="Open folder">
            <a:extLst>
              <a:ext uri="{FF2B5EF4-FFF2-40B4-BE49-F238E27FC236}">
                <a16:creationId xmlns:a16="http://schemas.microsoft.com/office/drawing/2014/main" id="{8CCE43D6-4D73-47E2-B990-23E0F6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2946400"/>
            <a:ext cx="914400" cy="914400"/>
          </a:xfrm>
          <a:prstGeom prst="rect">
            <a:avLst/>
          </a:prstGeom>
        </p:spPr>
      </p:pic>
      <p:pic>
        <p:nvPicPr>
          <p:cNvPr id="33" name="Content Placeholder 4" descr="Open folder">
            <a:extLst>
              <a:ext uri="{FF2B5EF4-FFF2-40B4-BE49-F238E27FC236}">
                <a16:creationId xmlns:a16="http://schemas.microsoft.com/office/drawing/2014/main" id="{23CFCD11-DED3-4553-A66B-02BD9596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3748881"/>
            <a:ext cx="914400" cy="914400"/>
          </a:xfrm>
          <a:prstGeom prst="rect">
            <a:avLst/>
          </a:prstGeom>
        </p:spPr>
      </p:pic>
      <p:pic>
        <p:nvPicPr>
          <p:cNvPr id="34" name="Content Placeholder 4" descr="Open folder">
            <a:extLst>
              <a:ext uri="{FF2B5EF4-FFF2-40B4-BE49-F238E27FC236}">
                <a16:creationId xmlns:a16="http://schemas.microsoft.com/office/drawing/2014/main" id="{D2EF88F6-E51F-4D58-93BC-407507F8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3748881"/>
            <a:ext cx="914400" cy="914400"/>
          </a:xfrm>
          <a:prstGeom prst="rect">
            <a:avLst/>
          </a:prstGeom>
        </p:spPr>
      </p:pic>
      <p:pic>
        <p:nvPicPr>
          <p:cNvPr id="35" name="Content Placeholder 4" descr="Open folder">
            <a:extLst>
              <a:ext uri="{FF2B5EF4-FFF2-40B4-BE49-F238E27FC236}">
                <a16:creationId xmlns:a16="http://schemas.microsoft.com/office/drawing/2014/main" id="{3CCD48E6-9F94-4260-AC6E-07E02A39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374888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Open folder">
            <a:extLst>
              <a:ext uri="{FF2B5EF4-FFF2-40B4-BE49-F238E27FC236}">
                <a16:creationId xmlns:a16="http://schemas.microsoft.com/office/drawing/2014/main" id="{89B531EF-C095-4369-8401-5D9081460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3748881"/>
            <a:ext cx="914400" cy="914400"/>
          </a:xfrm>
          <a:prstGeom prst="rect">
            <a:avLst/>
          </a:prstGeom>
        </p:spPr>
      </p:pic>
      <p:pic>
        <p:nvPicPr>
          <p:cNvPr id="37" name="Content Placeholder 4" descr="Open folder">
            <a:extLst>
              <a:ext uri="{FF2B5EF4-FFF2-40B4-BE49-F238E27FC236}">
                <a16:creationId xmlns:a16="http://schemas.microsoft.com/office/drawing/2014/main" id="{FE22FD00-34A8-4263-B75B-08E67590B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4522153"/>
            <a:ext cx="914400" cy="914400"/>
          </a:xfrm>
          <a:prstGeom prst="rect">
            <a:avLst/>
          </a:prstGeom>
        </p:spPr>
      </p:pic>
      <p:pic>
        <p:nvPicPr>
          <p:cNvPr id="38" name="Content Placeholder 4" descr="Open folder">
            <a:extLst>
              <a:ext uri="{FF2B5EF4-FFF2-40B4-BE49-F238E27FC236}">
                <a16:creationId xmlns:a16="http://schemas.microsoft.com/office/drawing/2014/main" id="{C2D32824-0269-4DA5-A49D-1C00CD567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4522153"/>
            <a:ext cx="914400" cy="914400"/>
          </a:xfrm>
          <a:prstGeom prst="rect">
            <a:avLst/>
          </a:prstGeom>
        </p:spPr>
      </p:pic>
      <p:pic>
        <p:nvPicPr>
          <p:cNvPr id="39" name="Content Placeholder 4" descr="Open folder">
            <a:extLst>
              <a:ext uri="{FF2B5EF4-FFF2-40B4-BE49-F238E27FC236}">
                <a16:creationId xmlns:a16="http://schemas.microsoft.com/office/drawing/2014/main" id="{3502EFA2-8302-4519-9A8A-E5193E3B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4522153"/>
            <a:ext cx="914400" cy="914400"/>
          </a:xfrm>
          <a:prstGeom prst="rect">
            <a:avLst/>
          </a:prstGeom>
        </p:spPr>
      </p:pic>
      <p:pic>
        <p:nvPicPr>
          <p:cNvPr id="40" name="Content Placeholder 4" descr="Open folder">
            <a:extLst>
              <a:ext uri="{FF2B5EF4-FFF2-40B4-BE49-F238E27FC236}">
                <a16:creationId xmlns:a16="http://schemas.microsoft.com/office/drawing/2014/main" id="{4D3027E4-49BA-4352-ACAF-D0C9696D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4522153"/>
            <a:ext cx="914400" cy="914400"/>
          </a:xfrm>
          <a:prstGeom prst="rect">
            <a:avLst/>
          </a:prstGeom>
        </p:spPr>
      </p:pic>
      <p:pic>
        <p:nvPicPr>
          <p:cNvPr id="41" name="Content Placeholder 4" descr="Open folder">
            <a:extLst>
              <a:ext uri="{FF2B5EF4-FFF2-40B4-BE49-F238E27FC236}">
                <a16:creationId xmlns:a16="http://schemas.microsoft.com/office/drawing/2014/main" id="{C94FEA30-D2F2-4962-994A-958AE650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5183506"/>
            <a:ext cx="914400" cy="914400"/>
          </a:xfrm>
          <a:prstGeom prst="rect">
            <a:avLst/>
          </a:prstGeom>
        </p:spPr>
      </p:pic>
      <p:pic>
        <p:nvPicPr>
          <p:cNvPr id="42" name="Content Placeholder 4" descr="Open folder">
            <a:extLst>
              <a:ext uri="{FF2B5EF4-FFF2-40B4-BE49-F238E27FC236}">
                <a16:creationId xmlns:a16="http://schemas.microsoft.com/office/drawing/2014/main" id="{3753D72F-F631-406D-8013-DAFE007E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5183506"/>
            <a:ext cx="914400" cy="914400"/>
          </a:xfrm>
          <a:prstGeom prst="rect">
            <a:avLst/>
          </a:prstGeom>
        </p:spPr>
      </p:pic>
      <p:pic>
        <p:nvPicPr>
          <p:cNvPr id="43" name="Content Placeholder 4" descr="Open folder">
            <a:extLst>
              <a:ext uri="{FF2B5EF4-FFF2-40B4-BE49-F238E27FC236}">
                <a16:creationId xmlns:a16="http://schemas.microsoft.com/office/drawing/2014/main" id="{43BCD6F3-CECE-4D68-9465-51066D12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5183506"/>
            <a:ext cx="914400" cy="914400"/>
          </a:xfrm>
          <a:prstGeom prst="rect">
            <a:avLst/>
          </a:prstGeom>
        </p:spPr>
      </p:pic>
      <p:pic>
        <p:nvPicPr>
          <p:cNvPr id="44" name="Content Placeholder 4" descr="Open folder">
            <a:extLst>
              <a:ext uri="{FF2B5EF4-FFF2-40B4-BE49-F238E27FC236}">
                <a16:creationId xmlns:a16="http://schemas.microsoft.com/office/drawing/2014/main" id="{382F6584-62ED-432A-B5DB-B0D8DAA53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5183506"/>
            <a:ext cx="914400" cy="914400"/>
          </a:xfrm>
          <a:prstGeom prst="rect">
            <a:avLst/>
          </a:prstGeom>
        </p:spPr>
      </p:pic>
      <p:pic>
        <p:nvPicPr>
          <p:cNvPr id="45" name="Content Placeholder 4" descr="Open folder">
            <a:extLst>
              <a:ext uri="{FF2B5EF4-FFF2-40B4-BE49-F238E27FC236}">
                <a16:creationId xmlns:a16="http://schemas.microsoft.com/office/drawing/2014/main" id="{0BA499F9-509D-4C30-BBAC-03B5C08EC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2087960"/>
            <a:ext cx="914400" cy="914400"/>
          </a:xfrm>
          <a:prstGeom prst="rect">
            <a:avLst/>
          </a:prstGeom>
        </p:spPr>
      </p:pic>
      <p:pic>
        <p:nvPicPr>
          <p:cNvPr id="46" name="Content Placeholder 4" descr="Open folder">
            <a:extLst>
              <a:ext uri="{FF2B5EF4-FFF2-40B4-BE49-F238E27FC236}">
                <a16:creationId xmlns:a16="http://schemas.microsoft.com/office/drawing/2014/main" id="{6008EA51-1DD3-424A-B408-8EBDF50D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2087960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Open folder">
            <a:extLst>
              <a:ext uri="{FF2B5EF4-FFF2-40B4-BE49-F238E27FC236}">
                <a16:creationId xmlns:a16="http://schemas.microsoft.com/office/drawing/2014/main" id="{6F15FA40-C247-4AD5-B77A-A4E0A8CDF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2087960"/>
            <a:ext cx="914400" cy="914400"/>
          </a:xfrm>
          <a:prstGeom prst="rect">
            <a:avLst/>
          </a:prstGeom>
        </p:spPr>
      </p:pic>
      <p:pic>
        <p:nvPicPr>
          <p:cNvPr id="48" name="Content Placeholder 4" descr="Open folder">
            <a:extLst>
              <a:ext uri="{FF2B5EF4-FFF2-40B4-BE49-F238E27FC236}">
                <a16:creationId xmlns:a16="http://schemas.microsoft.com/office/drawing/2014/main" id="{51884E9C-08BA-4CCA-A5DE-78AAA0DA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2890441"/>
            <a:ext cx="914400" cy="914400"/>
          </a:xfrm>
          <a:prstGeom prst="rect">
            <a:avLst/>
          </a:prstGeom>
        </p:spPr>
      </p:pic>
      <p:pic>
        <p:nvPicPr>
          <p:cNvPr id="49" name="Content Placeholder 4" descr="Open folder">
            <a:extLst>
              <a:ext uri="{FF2B5EF4-FFF2-40B4-BE49-F238E27FC236}">
                <a16:creationId xmlns:a16="http://schemas.microsoft.com/office/drawing/2014/main" id="{723C241A-50A9-43D4-8E16-149E7D3DE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2890441"/>
            <a:ext cx="914400" cy="914400"/>
          </a:xfrm>
          <a:prstGeom prst="rect">
            <a:avLst/>
          </a:prstGeom>
        </p:spPr>
      </p:pic>
      <p:pic>
        <p:nvPicPr>
          <p:cNvPr id="50" name="Content Placeholder 4" descr="Open folder">
            <a:extLst>
              <a:ext uri="{FF2B5EF4-FFF2-40B4-BE49-F238E27FC236}">
                <a16:creationId xmlns:a16="http://schemas.microsoft.com/office/drawing/2014/main" id="{A85B91CB-907E-475E-89CA-09A760C49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2890441"/>
            <a:ext cx="914400" cy="914400"/>
          </a:xfrm>
          <a:prstGeom prst="rect">
            <a:avLst/>
          </a:prstGeom>
        </p:spPr>
      </p:pic>
      <p:pic>
        <p:nvPicPr>
          <p:cNvPr id="51" name="Content Placeholder 4" descr="Open folder">
            <a:extLst>
              <a:ext uri="{FF2B5EF4-FFF2-40B4-BE49-F238E27FC236}">
                <a16:creationId xmlns:a16="http://schemas.microsoft.com/office/drawing/2014/main" id="{BBAAD4FB-83C6-4CFE-A271-7D25E2C39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3663713"/>
            <a:ext cx="914400" cy="914400"/>
          </a:xfrm>
          <a:prstGeom prst="rect">
            <a:avLst/>
          </a:prstGeom>
        </p:spPr>
      </p:pic>
      <p:pic>
        <p:nvPicPr>
          <p:cNvPr id="52" name="Content Placeholder 4" descr="Open folder">
            <a:extLst>
              <a:ext uri="{FF2B5EF4-FFF2-40B4-BE49-F238E27FC236}">
                <a16:creationId xmlns:a16="http://schemas.microsoft.com/office/drawing/2014/main" id="{AD796DFB-76AA-4A08-A29A-24036F97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3663713"/>
            <a:ext cx="914400" cy="914400"/>
          </a:xfrm>
          <a:prstGeom prst="rect">
            <a:avLst/>
          </a:prstGeom>
        </p:spPr>
      </p:pic>
      <p:pic>
        <p:nvPicPr>
          <p:cNvPr id="53" name="Content Placeholder 4" descr="Open folder">
            <a:extLst>
              <a:ext uri="{FF2B5EF4-FFF2-40B4-BE49-F238E27FC236}">
                <a16:creationId xmlns:a16="http://schemas.microsoft.com/office/drawing/2014/main" id="{2AA6F1FD-C64E-42CB-9357-382EC3B0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3663713"/>
            <a:ext cx="914400" cy="914400"/>
          </a:xfrm>
          <a:prstGeom prst="rect">
            <a:avLst/>
          </a:prstGeom>
        </p:spPr>
      </p:pic>
      <p:pic>
        <p:nvPicPr>
          <p:cNvPr id="54" name="Content Placeholder 4" descr="Open folder">
            <a:extLst>
              <a:ext uri="{FF2B5EF4-FFF2-40B4-BE49-F238E27FC236}">
                <a16:creationId xmlns:a16="http://schemas.microsoft.com/office/drawing/2014/main" id="{0FE301F7-4103-4867-B7D6-89A3ECF31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4325066"/>
            <a:ext cx="914400" cy="914400"/>
          </a:xfrm>
          <a:prstGeom prst="rect">
            <a:avLst/>
          </a:prstGeom>
        </p:spPr>
      </p:pic>
      <p:pic>
        <p:nvPicPr>
          <p:cNvPr id="55" name="Content Placeholder 4" descr="Open folder">
            <a:extLst>
              <a:ext uri="{FF2B5EF4-FFF2-40B4-BE49-F238E27FC236}">
                <a16:creationId xmlns:a16="http://schemas.microsoft.com/office/drawing/2014/main" id="{7E4D7C25-3C17-4D96-8729-2E91D160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4325066"/>
            <a:ext cx="914400" cy="914400"/>
          </a:xfrm>
          <a:prstGeom prst="rect">
            <a:avLst/>
          </a:prstGeom>
        </p:spPr>
      </p:pic>
      <p:pic>
        <p:nvPicPr>
          <p:cNvPr id="56" name="Content Placeholder 4" descr="Open folder">
            <a:extLst>
              <a:ext uri="{FF2B5EF4-FFF2-40B4-BE49-F238E27FC236}">
                <a16:creationId xmlns:a16="http://schemas.microsoft.com/office/drawing/2014/main" id="{CFA7DFA6-C814-439F-9569-6E740BE8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432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802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Bigdata Basics</vt:lpstr>
      <vt:lpstr>DATA</vt:lpstr>
      <vt:lpstr>Types of data's</vt:lpstr>
      <vt:lpstr>Structured Data</vt:lpstr>
      <vt:lpstr>PowerPoint Presentation</vt:lpstr>
      <vt:lpstr>Semi - Structured Data</vt:lpstr>
      <vt:lpstr>PowerPoint Presentation</vt:lpstr>
      <vt:lpstr>Unstructured data</vt:lpstr>
      <vt:lpstr>Unstructured data</vt:lpstr>
      <vt:lpstr>Difference between Windows 10 and Windows 7</vt:lpstr>
      <vt:lpstr>PowerPoint Presentation</vt:lpstr>
      <vt:lpstr>RDBMS</vt:lpstr>
      <vt:lpstr>RDBMS</vt:lpstr>
      <vt:lpstr>PowerPoint Presentation</vt:lpstr>
      <vt:lpstr>DATABASE CLUSTERING</vt:lpstr>
      <vt:lpstr>Clustering</vt:lpstr>
      <vt:lpstr>60 GB RAM with 60 core processor</vt:lpstr>
      <vt:lpstr>BIGDATA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Basics</dc:title>
  <dc:creator>Karthick Selvam</dc:creator>
  <cp:lastModifiedBy>Karthick Selvam</cp:lastModifiedBy>
  <cp:revision>17</cp:revision>
  <dcterms:created xsi:type="dcterms:W3CDTF">2020-06-15T04:06:39Z</dcterms:created>
  <dcterms:modified xsi:type="dcterms:W3CDTF">2020-06-15T09:39:39Z</dcterms:modified>
</cp:coreProperties>
</file>