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658"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A0B1FF2-B5ED-499F-A73B-C3D40ED54B4A}" type="datetimeFigureOut">
              <a:rPr lang="en-IN" smtClean="0"/>
              <a:t>2020/06/12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B8E59DC-82DF-4606-9446-E21695BFAFCE}" type="slidenum">
              <a:rPr lang="en-IN" smtClean="0"/>
              <a:t>‹#›</a:t>
            </a:fld>
            <a:endParaRPr lang="en-IN"/>
          </a:p>
        </p:txBody>
      </p:sp>
    </p:spTree>
    <p:extLst>
      <p:ext uri="{BB962C8B-B14F-4D97-AF65-F5344CB8AC3E}">
        <p14:creationId xmlns:p14="http://schemas.microsoft.com/office/powerpoint/2010/main" val="22778250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A0B1FF2-B5ED-499F-A73B-C3D40ED54B4A}" type="datetimeFigureOut">
              <a:rPr lang="en-IN" smtClean="0"/>
              <a:t>2020/06/12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B8E59DC-82DF-4606-9446-E21695BFAFCE}" type="slidenum">
              <a:rPr lang="en-IN" smtClean="0"/>
              <a:t>‹#›</a:t>
            </a:fld>
            <a:endParaRPr lang="en-IN"/>
          </a:p>
        </p:txBody>
      </p:sp>
    </p:spTree>
    <p:extLst>
      <p:ext uri="{BB962C8B-B14F-4D97-AF65-F5344CB8AC3E}">
        <p14:creationId xmlns:p14="http://schemas.microsoft.com/office/powerpoint/2010/main" val="30031396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2A0B1FF2-B5ED-499F-A73B-C3D40ED54B4A}" type="datetimeFigureOut">
              <a:rPr lang="en-IN" smtClean="0"/>
              <a:t>2020/06/12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B8E59DC-82DF-4606-9446-E21695BFAFCE}" type="slidenum">
              <a:rPr lang="en-IN" smtClean="0"/>
              <a:t>‹#›</a:t>
            </a:fld>
            <a:endParaRPr lang="en-IN"/>
          </a:p>
        </p:txBody>
      </p:sp>
    </p:spTree>
    <p:extLst>
      <p:ext uri="{BB962C8B-B14F-4D97-AF65-F5344CB8AC3E}">
        <p14:creationId xmlns:p14="http://schemas.microsoft.com/office/powerpoint/2010/main" val="8970701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2A0B1FF2-B5ED-499F-A73B-C3D40ED54B4A}" type="datetimeFigureOut">
              <a:rPr lang="en-IN" smtClean="0"/>
              <a:t>2020/06/12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B8E59DC-82DF-4606-9446-E21695BFAFCE}"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923402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A0B1FF2-B5ED-499F-A73B-C3D40ED54B4A}" type="datetimeFigureOut">
              <a:rPr lang="en-IN" smtClean="0"/>
              <a:t>2020/06/12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B8E59DC-82DF-4606-9446-E21695BFAFCE}" type="slidenum">
              <a:rPr lang="en-IN" smtClean="0"/>
              <a:t>‹#›</a:t>
            </a:fld>
            <a:endParaRPr lang="en-IN"/>
          </a:p>
        </p:txBody>
      </p:sp>
    </p:spTree>
    <p:extLst>
      <p:ext uri="{BB962C8B-B14F-4D97-AF65-F5344CB8AC3E}">
        <p14:creationId xmlns:p14="http://schemas.microsoft.com/office/powerpoint/2010/main" val="13547785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A0B1FF2-B5ED-499F-A73B-C3D40ED54B4A}" type="datetimeFigureOut">
              <a:rPr lang="en-IN" smtClean="0"/>
              <a:t>2020/06/12</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B8E59DC-82DF-4606-9446-E21695BFAFCE}" type="slidenum">
              <a:rPr lang="en-IN" smtClean="0"/>
              <a:t>‹#›</a:t>
            </a:fld>
            <a:endParaRPr lang="en-IN"/>
          </a:p>
        </p:txBody>
      </p:sp>
    </p:spTree>
    <p:extLst>
      <p:ext uri="{BB962C8B-B14F-4D97-AF65-F5344CB8AC3E}">
        <p14:creationId xmlns:p14="http://schemas.microsoft.com/office/powerpoint/2010/main" val="36898577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A0B1FF2-B5ED-499F-A73B-C3D40ED54B4A}" type="datetimeFigureOut">
              <a:rPr lang="en-IN" smtClean="0"/>
              <a:t>2020/06/12</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B8E59DC-82DF-4606-9446-E21695BFAFCE}" type="slidenum">
              <a:rPr lang="en-IN" smtClean="0"/>
              <a:t>‹#›</a:t>
            </a:fld>
            <a:endParaRPr lang="en-IN"/>
          </a:p>
        </p:txBody>
      </p:sp>
    </p:spTree>
    <p:extLst>
      <p:ext uri="{BB962C8B-B14F-4D97-AF65-F5344CB8AC3E}">
        <p14:creationId xmlns:p14="http://schemas.microsoft.com/office/powerpoint/2010/main" val="15361313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0B1FF2-B5ED-499F-A73B-C3D40ED54B4A}" type="datetimeFigureOut">
              <a:rPr lang="en-IN" smtClean="0"/>
              <a:t>2020/06/12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B8E59DC-82DF-4606-9446-E21695BFAFCE}" type="slidenum">
              <a:rPr lang="en-IN" smtClean="0"/>
              <a:t>‹#›</a:t>
            </a:fld>
            <a:endParaRPr lang="en-IN"/>
          </a:p>
        </p:txBody>
      </p:sp>
    </p:spTree>
    <p:extLst>
      <p:ext uri="{BB962C8B-B14F-4D97-AF65-F5344CB8AC3E}">
        <p14:creationId xmlns:p14="http://schemas.microsoft.com/office/powerpoint/2010/main" val="56461497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0B1FF2-B5ED-499F-A73B-C3D40ED54B4A}" type="datetimeFigureOut">
              <a:rPr lang="en-IN" smtClean="0"/>
              <a:t>2020/06/12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B8E59DC-82DF-4606-9446-E21695BFAFCE}" type="slidenum">
              <a:rPr lang="en-IN" smtClean="0"/>
              <a:t>‹#›</a:t>
            </a:fld>
            <a:endParaRPr lang="en-IN"/>
          </a:p>
        </p:txBody>
      </p:sp>
    </p:spTree>
    <p:extLst>
      <p:ext uri="{BB962C8B-B14F-4D97-AF65-F5344CB8AC3E}">
        <p14:creationId xmlns:p14="http://schemas.microsoft.com/office/powerpoint/2010/main" val="35597036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2A0B1FF2-B5ED-499F-A73B-C3D40ED54B4A}" type="datetimeFigureOut">
              <a:rPr lang="en-IN" smtClean="0"/>
              <a:t>2020/06/12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B8E59DC-82DF-4606-9446-E21695BFAFCE}" type="slidenum">
              <a:rPr lang="en-IN" smtClean="0"/>
              <a:t>‹#›</a:t>
            </a:fld>
            <a:endParaRPr lang="en-IN"/>
          </a:p>
        </p:txBody>
      </p:sp>
    </p:spTree>
    <p:extLst>
      <p:ext uri="{BB962C8B-B14F-4D97-AF65-F5344CB8AC3E}">
        <p14:creationId xmlns:p14="http://schemas.microsoft.com/office/powerpoint/2010/main" val="7591678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A0B1FF2-B5ED-499F-A73B-C3D40ED54B4A}" type="datetimeFigureOut">
              <a:rPr lang="en-IN" smtClean="0"/>
              <a:t>2020/06/12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B8E59DC-82DF-4606-9446-E21695BFAFCE}" type="slidenum">
              <a:rPr lang="en-IN" smtClean="0"/>
              <a:t>‹#›</a:t>
            </a:fld>
            <a:endParaRPr lang="en-IN"/>
          </a:p>
        </p:txBody>
      </p:sp>
    </p:spTree>
    <p:extLst>
      <p:ext uri="{BB962C8B-B14F-4D97-AF65-F5344CB8AC3E}">
        <p14:creationId xmlns:p14="http://schemas.microsoft.com/office/powerpoint/2010/main" val="20695975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A0B1FF2-B5ED-499F-A73B-C3D40ED54B4A}" type="datetimeFigureOut">
              <a:rPr lang="en-IN" smtClean="0"/>
              <a:t>2020/06/12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B8E59DC-82DF-4606-9446-E21695BFAFCE}" type="slidenum">
              <a:rPr lang="en-IN" smtClean="0"/>
              <a:t>‹#›</a:t>
            </a:fld>
            <a:endParaRPr lang="en-IN"/>
          </a:p>
        </p:txBody>
      </p:sp>
    </p:spTree>
    <p:extLst>
      <p:ext uri="{BB962C8B-B14F-4D97-AF65-F5344CB8AC3E}">
        <p14:creationId xmlns:p14="http://schemas.microsoft.com/office/powerpoint/2010/main" val="30071066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A0B1FF2-B5ED-499F-A73B-C3D40ED54B4A}" type="datetimeFigureOut">
              <a:rPr lang="en-IN" smtClean="0"/>
              <a:t>2020/06/12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B8E59DC-82DF-4606-9446-E21695BFAFCE}" type="slidenum">
              <a:rPr lang="en-IN" smtClean="0"/>
              <a:t>‹#›</a:t>
            </a:fld>
            <a:endParaRPr lang="en-IN"/>
          </a:p>
        </p:txBody>
      </p:sp>
    </p:spTree>
    <p:extLst>
      <p:ext uri="{BB962C8B-B14F-4D97-AF65-F5344CB8AC3E}">
        <p14:creationId xmlns:p14="http://schemas.microsoft.com/office/powerpoint/2010/main" val="14820407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2A0B1FF2-B5ED-499F-A73B-C3D40ED54B4A}" type="datetimeFigureOut">
              <a:rPr lang="en-IN" smtClean="0"/>
              <a:t>2020/06/12</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CB8E59DC-82DF-4606-9446-E21695BFAFCE}" type="slidenum">
              <a:rPr lang="en-IN" smtClean="0"/>
              <a:t>‹#›</a:t>
            </a:fld>
            <a:endParaRPr lang="en-IN"/>
          </a:p>
        </p:txBody>
      </p:sp>
    </p:spTree>
    <p:extLst>
      <p:ext uri="{BB962C8B-B14F-4D97-AF65-F5344CB8AC3E}">
        <p14:creationId xmlns:p14="http://schemas.microsoft.com/office/powerpoint/2010/main" val="36901517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2A0B1FF2-B5ED-499F-A73B-C3D40ED54B4A}" type="datetimeFigureOut">
              <a:rPr lang="en-IN" smtClean="0"/>
              <a:t>2020/06/12</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CB8E59DC-82DF-4606-9446-E21695BFAFCE}" type="slidenum">
              <a:rPr lang="en-IN" smtClean="0"/>
              <a:t>‹#›</a:t>
            </a:fld>
            <a:endParaRPr lang="en-IN"/>
          </a:p>
        </p:txBody>
      </p:sp>
    </p:spTree>
    <p:extLst>
      <p:ext uri="{BB962C8B-B14F-4D97-AF65-F5344CB8AC3E}">
        <p14:creationId xmlns:p14="http://schemas.microsoft.com/office/powerpoint/2010/main" val="41308922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2A0B1FF2-B5ED-499F-A73B-C3D40ED54B4A}" type="datetimeFigureOut">
              <a:rPr lang="en-IN" smtClean="0"/>
              <a:t>2020/06/12</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CB8E59DC-82DF-4606-9446-E21695BFAFCE}" type="slidenum">
              <a:rPr lang="en-IN" smtClean="0"/>
              <a:t>‹#›</a:t>
            </a:fld>
            <a:endParaRPr lang="en-IN"/>
          </a:p>
        </p:txBody>
      </p:sp>
    </p:spTree>
    <p:extLst>
      <p:ext uri="{BB962C8B-B14F-4D97-AF65-F5344CB8AC3E}">
        <p14:creationId xmlns:p14="http://schemas.microsoft.com/office/powerpoint/2010/main" val="22510462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A0B1FF2-B5ED-499F-A73B-C3D40ED54B4A}" type="datetimeFigureOut">
              <a:rPr lang="en-IN" smtClean="0"/>
              <a:t>2020/06/12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B8E59DC-82DF-4606-9446-E21695BFAFCE}" type="slidenum">
              <a:rPr lang="en-IN" smtClean="0"/>
              <a:t>‹#›</a:t>
            </a:fld>
            <a:endParaRPr lang="en-IN"/>
          </a:p>
        </p:txBody>
      </p:sp>
    </p:spTree>
    <p:extLst>
      <p:ext uri="{BB962C8B-B14F-4D97-AF65-F5344CB8AC3E}">
        <p14:creationId xmlns:p14="http://schemas.microsoft.com/office/powerpoint/2010/main" val="30748271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2A0B1FF2-B5ED-499F-A73B-C3D40ED54B4A}" type="datetimeFigureOut">
              <a:rPr lang="en-IN" smtClean="0"/>
              <a:t>2020/06/12</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CB8E59DC-82DF-4606-9446-E21695BFAFCE}" type="slidenum">
              <a:rPr lang="en-IN" smtClean="0"/>
              <a:t>‹#›</a:t>
            </a:fld>
            <a:endParaRPr lang="en-IN"/>
          </a:p>
        </p:txBody>
      </p:sp>
    </p:spTree>
    <p:extLst>
      <p:ext uri="{BB962C8B-B14F-4D97-AF65-F5344CB8AC3E}">
        <p14:creationId xmlns:p14="http://schemas.microsoft.com/office/powerpoint/2010/main" val="308839482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svg"/><Relationship Id="rId7" Type="http://schemas.openxmlformats.org/officeDocument/2006/relationships/image" Target="../media/image11.sv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sv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13.svg"/><Relationship Id="rId7" Type="http://schemas.openxmlformats.org/officeDocument/2006/relationships/image" Target="../media/image10.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14.sv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973C10-5361-4969-8386-03EF53677A4A}"/>
              </a:ext>
            </a:extLst>
          </p:cNvPr>
          <p:cNvSpPr>
            <a:spLocks noGrp="1"/>
          </p:cNvSpPr>
          <p:nvPr>
            <p:ph type="ctrTitle"/>
          </p:nvPr>
        </p:nvSpPr>
        <p:spPr/>
        <p:txBody>
          <a:bodyPr/>
          <a:lstStyle/>
          <a:p>
            <a:r>
              <a:rPr lang="en-IN" dirty="0"/>
              <a:t>Cloud Basics</a:t>
            </a:r>
          </a:p>
        </p:txBody>
      </p:sp>
      <p:sp>
        <p:nvSpPr>
          <p:cNvPr id="3" name="Subtitle 2">
            <a:extLst>
              <a:ext uri="{FF2B5EF4-FFF2-40B4-BE49-F238E27FC236}">
                <a16:creationId xmlns:a16="http://schemas.microsoft.com/office/drawing/2014/main" id="{25D26790-9C6E-4232-8E50-550E1ED5A0CA}"/>
              </a:ext>
            </a:extLst>
          </p:cNvPr>
          <p:cNvSpPr>
            <a:spLocks noGrp="1"/>
          </p:cNvSpPr>
          <p:nvPr>
            <p:ph type="subTitle" idx="1"/>
          </p:nvPr>
        </p:nvSpPr>
        <p:spPr/>
        <p:txBody>
          <a:bodyPr/>
          <a:lstStyle/>
          <a:p>
            <a:r>
              <a:rPr lang="en-IN" dirty="0"/>
              <a:t>Karthick Selvam</a:t>
            </a:r>
          </a:p>
        </p:txBody>
      </p:sp>
    </p:spTree>
    <p:extLst>
      <p:ext uri="{BB962C8B-B14F-4D97-AF65-F5344CB8AC3E}">
        <p14:creationId xmlns:p14="http://schemas.microsoft.com/office/powerpoint/2010/main" val="13065441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752D29-8B3E-44F1-8F66-E82B6F5CB380}"/>
              </a:ext>
            </a:extLst>
          </p:cNvPr>
          <p:cNvSpPr>
            <a:spLocks noGrp="1"/>
          </p:cNvSpPr>
          <p:nvPr>
            <p:ph type="title"/>
          </p:nvPr>
        </p:nvSpPr>
        <p:spPr/>
        <p:txBody>
          <a:bodyPr/>
          <a:lstStyle/>
          <a:p>
            <a:r>
              <a:rPr lang="en-IN" dirty="0"/>
              <a:t>Virtualization</a:t>
            </a:r>
          </a:p>
        </p:txBody>
      </p:sp>
      <p:sp>
        <p:nvSpPr>
          <p:cNvPr id="3" name="Content Placeholder 2">
            <a:extLst>
              <a:ext uri="{FF2B5EF4-FFF2-40B4-BE49-F238E27FC236}">
                <a16:creationId xmlns:a16="http://schemas.microsoft.com/office/drawing/2014/main" id="{2FD04397-E128-40D3-B602-B45B0367BD57}"/>
              </a:ext>
            </a:extLst>
          </p:cNvPr>
          <p:cNvSpPr>
            <a:spLocks noGrp="1"/>
          </p:cNvSpPr>
          <p:nvPr>
            <p:ph idx="1"/>
          </p:nvPr>
        </p:nvSpPr>
        <p:spPr/>
        <p:txBody>
          <a:bodyPr/>
          <a:lstStyle/>
          <a:p>
            <a:r>
              <a:rPr lang="en-IN" dirty="0"/>
              <a:t>It will be the software that got capability to create the fake environment to tell lies to OS, that all the require components to satisfy the boot process are physically available.</a:t>
            </a:r>
          </a:p>
          <a:p>
            <a:r>
              <a:rPr lang="en-IN" dirty="0"/>
              <a:t>2 types of Virtualization concepts available there </a:t>
            </a:r>
          </a:p>
          <a:p>
            <a:r>
              <a:rPr lang="en-IN" dirty="0"/>
              <a:t>Type 1</a:t>
            </a:r>
          </a:p>
          <a:p>
            <a:r>
              <a:rPr lang="en-IN" dirty="0"/>
              <a:t>Type 2</a:t>
            </a:r>
          </a:p>
        </p:txBody>
      </p:sp>
    </p:spTree>
    <p:extLst>
      <p:ext uri="{BB962C8B-B14F-4D97-AF65-F5344CB8AC3E}">
        <p14:creationId xmlns:p14="http://schemas.microsoft.com/office/powerpoint/2010/main" val="20662997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CDD6E-5231-4193-9A02-B6600230D81E}"/>
              </a:ext>
            </a:extLst>
          </p:cNvPr>
          <p:cNvSpPr>
            <a:spLocks noGrp="1"/>
          </p:cNvSpPr>
          <p:nvPr>
            <p:ph type="title"/>
          </p:nvPr>
        </p:nvSpPr>
        <p:spPr/>
        <p:txBody>
          <a:bodyPr/>
          <a:lstStyle/>
          <a:p>
            <a:r>
              <a:rPr lang="en-IN" dirty="0"/>
              <a:t>Type 2</a:t>
            </a:r>
          </a:p>
        </p:txBody>
      </p:sp>
      <p:sp>
        <p:nvSpPr>
          <p:cNvPr id="3" name="Content Placeholder 2">
            <a:extLst>
              <a:ext uri="{FF2B5EF4-FFF2-40B4-BE49-F238E27FC236}">
                <a16:creationId xmlns:a16="http://schemas.microsoft.com/office/drawing/2014/main" id="{1AC24606-188E-4D0A-BF24-E7CCA3AA0895}"/>
              </a:ext>
            </a:extLst>
          </p:cNvPr>
          <p:cNvSpPr>
            <a:spLocks noGrp="1"/>
          </p:cNvSpPr>
          <p:nvPr>
            <p:ph idx="1"/>
          </p:nvPr>
        </p:nvSpPr>
        <p:spPr/>
        <p:txBody>
          <a:bodyPr/>
          <a:lstStyle/>
          <a:p>
            <a:r>
              <a:rPr lang="en-IN" dirty="0"/>
              <a:t>Its an virtualization concept that depends on software’s, download and install the software’s</a:t>
            </a:r>
          </a:p>
          <a:p>
            <a:r>
              <a:rPr lang="en-IN" dirty="0"/>
              <a:t>It act on top of application layer, if in the case of any high resource utilization on top of OS layer means it will degrade your </a:t>
            </a:r>
            <a:r>
              <a:rPr lang="en-IN" dirty="0" err="1"/>
              <a:t>Apllication</a:t>
            </a:r>
            <a:r>
              <a:rPr lang="en-IN" dirty="0"/>
              <a:t> layer Performance</a:t>
            </a:r>
          </a:p>
        </p:txBody>
      </p:sp>
    </p:spTree>
    <p:extLst>
      <p:ext uri="{BB962C8B-B14F-4D97-AF65-F5344CB8AC3E}">
        <p14:creationId xmlns:p14="http://schemas.microsoft.com/office/powerpoint/2010/main" val="21403175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89AB01-B7CC-470E-A63E-7C62FA834AB9}"/>
              </a:ext>
            </a:extLst>
          </p:cNvPr>
          <p:cNvSpPr>
            <a:spLocks noGrp="1"/>
          </p:cNvSpPr>
          <p:nvPr>
            <p:ph type="title"/>
          </p:nvPr>
        </p:nvSpPr>
        <p:spPr/>
        <p:txBody>
          <a:bodyPr/>
          <a:lstStyle/>
          <a:p>
            <a:r>
              <a:rPr lang="en-IN" dirty="0"/>
              <a:t>Type 2</a:t>
            </a:r>
          </a:p>
        </p:txBody>
      </p:sp>
      <p:sp>
        <p:nvSpPr>
          <p:cNvPr id="3" name="Content Placeholder 2">
            <a:extLst>
              <a:ext uri="{FF2B5EF4-FFF2-40B4-BE49-F238E27FC236}">
                <a16:creationId xmlns:a16="http://schemas.microsoft.com/office/drawing/2014/main" id="{47965706-B500-4CD1-832F-6AD0ACBEB3A5}"/>
              </a:ext>
            </a:extLst>
          </p:cNvPr>
          <p:cNvSpPr>
            <a:spLocks noGrp="1"/>
          </p:cNvSpPr>
          <p:nvPr>
            <p:ph idx="1"/>
          </p:nvPr>
        </p:nvSpPr>
        <p:spPr/>
        <p:txBody>
          <a:bodyPr/>
          <a:lstStyle/>
          <a:p>
            <a:endParaRPr lang="en-IN" dirty="0"/>
          </a:p>
        </p:txBody>
      </p:sp>
      <p:sp>
        <p:nvSpPr>
          <p:cNvPr id="4" name="Rectangle: Rounded Corners 3">
            <a:extLst>
              <a:ext uri="{FF2B5EF4-FFF2-40B4-BE49-F238E27FC236}">
                <a16:creationId xmlns:a16="http://schemas.microsoft.com/office/drawing/2014/main" id="{4FFE25F0-48E9-4020-A0D5-6508BDDA935F}"/>
              </a:ext>
            </a:extLst>
          </p:cNvPr>
          <p:cNvSpPr/>
          <p:nvPr/>
        </p:nvSpPr>
        <p:spPr>
          <a:xfrm>
            <a:off x="2623127" y="5412509"/>
            <a:ext cx="5680363" cy="83589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dirty="0"/>
              <a:t>Kernel</a:t>
            </a:r>
          </a:p>
        </p:txBody>
      </p:sp>
      <p:sp>
        <p:nvSpPr>
          <p:cNvPr id="5" name="Rectangle: Rounded Corners 4">
            <a:extLst>
              <a:ext uri="{FF2B5EF4-FFF2-40B4-BE49-F238E27FC236}">
                <a16:creationId xmlns:a16="http://schemas.microsoft.com/office/drawing/2014/main" id="{C4E0D35F-71B6-42D7-AF4F-9D887A6904E0}"/>
              </a:ext>
            </a:extLst>
          </p:cNvPr>
          <p:cNvSpPr/>
          <p:nvPr/>
        </p:nvSpPr>
        <p:spPr>
          <a:xfrm>
            <a:off x="2623127" y="4576619"/>
            <a:ext cx="5680363" cy="83589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dirty="0"/>
              <a:t>Operating System</a:t>
            </a:r>
          </a:p>
        </p:txBody>
      </p:sp>
      <p:sp>
        <p:nvSpPr>
          <p:cNvPr id="6" name="Rectangle: Rounded Corners 5">
            <a:extLst>
              <a:ext uri="{FF2B5EF4-FFF2-40B4-BE49-F238E27FC236}">
                <a16:creationId xmlns:a16="http://schemas.microsoft.com/office/drawing/2014/main" id="{A3134D34-8DB2-4592-9289-4C92B39DFBD6}"/>
              </a:ext>
            </a:extLst>
          </p:cNvPr>
          <p:cNvSpPr/>
          <p:nvPr/>
        </p:nvSpPr>
        <p:spPr>
          <a:xfrm>
            <a:off x="2623126" y="3740729"/>
            <a:ext cx="5680363" cy="83589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dirty="0"/>
              <a:t>Application Layer</a:t>
            </a:r>
          </a:p>
        </p:txBody>
      </p:sp>
      <p:sp>
        <p:nvSpPr>
          <p:cNvPr id="7" name="Rectangle: Rounded Corners 6">
            <a:extLst>
              <a:ext uri="{FF2B5EF4-FFF2-40B4-BE49-F238E27FC236}">
                <a16:creationId xmlns:a16="http://schemas.microsoft.com/office/drawing/2014/main" id="{3D253890-9072-48F6-AD15-1F73FA667274}"/>
              </a:ext>
            </a:extLst>
          </p:cNvPr>
          <p:cNvSpPr/>
          <p:nvPr/>
        </p:nvSpPr>
        <p:spPr>
          <a:xfrm>
            <a:off x="2623126" y="2904839"/>
            <a:ext cx="1422401" cy="83589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dirty="0"/>
              <a:t>OS1</a:t>
            </a:r>
          </a:p>
        </p:txBody>
      </p:sp>
      <p:sp>
        <p:nvSpPr>
          <p:cNvPr id="8" name="Rectangle: Rounded Corners 7">
            <a:extLst>
              <a:ext uri="{FF2B5EF4-FFF2-40B4-BE49-F238E27FC236}">
                <a16:creationId xmlns:a16="http://schemas.microsoft.com/office/drawing/2014/main" id="{64EFD361-8BF2-4EC6-8A52-F229C82584AB}"/>
              </a:ext>
            </a:extLst>
          </p:cNvPr>
          <p:cNvSpPr/>
          <p:nvPr/>
        </p:nvSpPr>
        <p:spPr>
          <a:xfrm>
            <a:off x="4040906" y="2896824"/>
            <a:ext cx="1422401" cy="83589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dirty="0"/>
              <a:t>OS2</a:t>
            </a:r>
          </a:p>
        </p:txBody>
      </p:sp>
      <p:sp>
        <p:nvSpPr>
          <p:cNvPr id="9" name="Rectangle: Rounded Corners 8">
            <a:extLst>
              <a:ext uri="{FF2B5EF4-FFF2-40B4-BE49-F238E27FC236}">
                <a16:creationId xmlns:a16="http://schemas.microsoft.com/office/drawing/2014/main" id="{23573DFB-B4A6-4BC9-B8AB-0175BE3BA1F6}"/>
              </a:ext>
            </a:extLst>
          </p:cNvPr>
          <p:cNvSpPr/>
          <p:nvPr/>
        </p:nvSpPr>
        <p:spPr>
          <a:xfrm>
            <a:off x="5458686" y="2896824"/>
            <a:ext cx="1422401" cy="83589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dirty="0"/>
              <a:t>OS3</a:t>
            </a:r>
          </a:p>
        </p:txBody>
      </p:sp>
      <p:sp>
        <p:nvSpPr>
          <p:cNvPr id="10" name="Rectangle: Rounded Corners 9">
            <a:extLst>
              <a:ext uri="{FF2B5EF4-FFF2-40B4-BE49-F238E27FC236}">
                <a16:creationId xmlns:a16="http://schemas.microsoft.com/office/drawing/2014/main" id="{43BAD8B6-A861-484F-B659-9835CF7029A1}"/>
              </a:ext>
            </a:extLst>
          </p:cNvPr>
          <p:cNvSpPr/>
          <p:nvPr/>
        </p:nvSpPr>
        <p:spPr>
          <a:xfrm>
            <a:off x="6871845" y="2904839"/>
            <a:ext cx="1422401" cy="83589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dirty="0"/>
              <a:t>OS4</a:t>
            </a:r>
          </a:p>
        </p:txBody>
      </p:sp>
      <p:sp>
        <p:nvSpPr>
          <p:cNvPr id="11" name="Rectangle: Rounded Corners 10">
            <a:extLst>
              <a:ext uri="{FF2B5EF4-FFF2-40B4-BE49-F238E27FC236}">
                <a16:creationId xmlns:a16="http://schemas.microsoft.com/office/drawing/2014/main" id="{260E550E-D1F7-4FC9-A1BD-1D2664B6CEA7}"/>
              </a:ext>
            </a:extLst>
          </p:cNvPr>
          <p:cNvSpPr/>
          <p:nvPr/>
        </p:nvSpPr>
        <p:spPr>
          <a:xfrm>
            <a:off x="2623125" y="2900832"/>
            <a:ext cx="1422401" cy="83589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dirty="0"/>
              <a:t>OS1</a:t>
            </a:r>
          </a:p>
        </p:txBody>
      </p:sp>
      <p:sp>
        <p:nvSpPr>
          <p:cNvPr id="12" name="Rectangle: Rounded Corners 11">
            <a:extLst>
              <a:ext uri="{FF2B5EF4-FFF2-40B4-BE49-F238E27FC236}">
                <a16:creationId xmlns:a16="http://schemas.microsoft.com/office/drawing/2014/main" id="{E6379EE2-DC8F-4193-86C6-83A0A4B16848}"/>
              </a:ext>
            </a:extLst>
          </p:cNvPr>
          <p:cNvSpPr/>
          <p:nvPr/>
        </p:nvSpPr>
        <p:spPr>
          <a:xfrm>
            <a:off x="4040905" y="2892817"/>
            <a:ext cx="1422401" cy="83589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dirty="0"/>
              <a:t>OS2</a:t>
            </a:r>
          </a:p>
        </p:txBody>
      </p:sp>
      <p:sp>
        <p:nvSpPr>
          <p:cNvPr id="13" name="Rectangle: Rounded Corners 12">
            <a:extLst>
              <a:ext uri="{FF2B5EF4-FFF2-40B4-BE49-F238E27FC236}">
                <a16:creationId xmlns:a16="http://schemas.microsoft.com/office/drawing/2014/main" id="{66FA082E-15B2-4F96-9B51-F1B95D1CEBFD}"/>
              </a:ext>
            </a:extLst>
          </p:cNvPr>
          <p:cNvSpPr/>
          <p:nvPr/>
        </p:nvSpPr>
        <p:spPr>
          <a:xfrm>
            <a:off x="5458685" y="2892817"/>
            <a:ext cx="1422401" cy="83589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dirty="0"/>
              <a:t>OS3</a:t>
            </a:r>
          </a:p>
        </p:txBody>
      </p:sp>
      <p:sp>
        <p:nvSpPr>
          <p:cNvPr id="14" name="Rectangle: Rounded Corners 13">
            <a:extLst>
              <a:ext uri="{FF2B5EF4-FFF2-40B4-BE49-F238E27FC236}">
                <a16:creationId xmlns:a16="http://schemas.microsoft.com/office/drawing/2014/main" id="{4525AC0E-1081-4363-974C-55B3080000F1}"/>
              </a:ext>
            </a:extLst>
          </p:cNvPr>
          <p:cNvSpPr/>
          <p:nvPr/>
        </p:nvSpPr>
        <p:spPr>
          <a:xfrm>
            <a:off x="6871844" y="2900832"/>
            <a:ext cx="1422401" cy="83589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dirty="0"/>
              <a:t>OS4</a:t>
            </a:r>
          </a:p>
        </p:txBody>
      </p:sp>
    </p:spTree>
    <p:extLst>
      <p:ext uri="{BB962C8B-B14F-4D97-AF65-F5344CB8AC3E}">
        <p14:creationId xmlns:p14="http://schemas.microsoft.com/office/powerpoint/2010/main" val="39373698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E15F1E-CE2A-4E65-9CDA-ADC3CCB6F854}"/>
              </a:ext>
            </a:extLst>
          </p:cNvPr>
          <p:cNvSpPr>
            <a:spLocks noGrp="1"/>
          </p:cNvSpPr>
          <p:nvPr>
            <p:ph type="title"/>
          </p:nvPr>
        </p:nvSpPr>
        <p:spPr/>
        <p:txBody>
          <a:bodyPr/>
          <a:lstStyle/>
          <a:p>
            <a:r>
              <a:rPr lang="en-IN" dirty="0"/>
              <a:t>Type 1</a:t>
            </a:r>
          </a:p>
        </p:txBody>
      </p:sp>
      <p:sp>
        <p:nvSpPr>
          <p:cNvPr id="3" name="Content Placeholder 2">
            <a:extLst>
              <a:ext uri="{FF2B5EF4-FFF2-40B4-BE49-F238E27FC236}">
                <a16:creationId xmlns:a16="http://schemas.microsoft.com/office/drawing/2014/main" id="{5F2CEB94-5B95-445C-AF6E-3B64B35B4863}"/>
              </a:ext>
            </a:extLst>
          </p:cNvPr>
          <p:cNvSpPr>
            <a:spLocks noGrp="1"/>
          </p:cNvSpPr>
          <p:nvPr>
            <p:ph idx="1"/>
          </p:nvPr>
        </p:nvSpPr>
        <p:spPr/>
        <p:txBody>
          <a:bodyPr/>
          <a:lstStyle/>
          <a:p>
            <a:r>
              <a:rPr lang="en-IN" dirty="0"/>
              <a:t>HERE we don’t need to download any applications and all, virtualization software itself an OS</a:t>
            </a:r>
          </a:p>
          <a:p>
            <a:r>
              <a:rPr lang="en-IN" dirty="0"/>
              <a:t>Because of no more application layer hierarchy, we can give </a:t>
            </a:r>
            <a:r>
              <a:rPr lang="en-IN" dirty="0" err="1"/>
              <a:t>assurity</a:t>
            </a:r>
            <a:r>
              <a:rPr lang="en-IN" dirty="0"/>
              <a:t> on performance</a:t>
            </a:r>
          </a:p>
          <a:p>
            <a:r>
              <a:rPr lang="en-IN" dirty="0"/>
              <a:t>Because of tuning option that will be available on base OS, we can </a:t>
            </a:r>
            <a:r>
              <a:rPr lang="en-IN" dirty="0" err="1"/>
              <a:t>can</a:t>
            </a:r>
            <a:r>
              <a:rPr lang="en-IN" dirty="0"/>
              <a:t> give higher </a:t>
            </a:r>
            <a:r>
              <a:rPr lang="en-IN" dirty="0" err="1"/>
              <a:t>performnce</a:t>
            </a:r>
            <a:endParaRPr lang="en-IN" dirty="0"/>
          </a:p>
        </p:txBody>
      </p:sp>
    </p:spTree>
    <p:extLst>
      <p:ext uri="{BB962C8B-B14F-4D97-AF65-F5344CB8AC3E}">
        <p14:creationId xmlns:p14="http://schemas.microsoft.com/office/powerpoint/2010/main" val="19005354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014295-70C8-46E2-AC7F-1980F1D387E7}"/>
              </a:ext>
            </a:extLst>
          </p:cNvPr>
          <p:cNvSpPr>
            <a:spLocks noGrp="1"/>
          </p:cNvSpPr>
          <p:nvPr>
            <p:ph type="title"/>
          </p:nvPr>
        </p:nvSpPr>
        <p:spPr/>
        <p:txBody>
          <a:bodyPr/>
          <a:lstStyle/>
          <a:p>
            <a:r>
              <a:rPr lang="en-IN" dirty="0"/>
              <a:t>Type 1</a:t>
            </a:r>
          </a:p>
        </p:txBody>
      </p:sp>
      <p:sp>
        <p:nvSpPr>
          <p:cNvPr id="3" name="Content Placeholder 2">
            <a:extLst>
              <a:ext uri="{FF2B5EF4-FFF2-40B4-BE49-F238E27FC236}">
                <a16:creationId xmlns:a16="http://schemas.microsoft.com/office/drawing/2014/main" id="{75D0AF5C-EF86-433A-B81C-E43035859531}"/>
              </a:ext>
            </a:extLst>
          </p:cNvPr>
          <p:cNvSpPr>
            <a:spLocks noGrp="1"/>
          </p:cNvSpPr>
          <p:nvPr>
            <p:ph idx="1"/>
          </p:nvPr>
        </p:nvSpPr>
        <p:spPr/>
        <p:txBody>
          <a:bodyPr/>
          <a:lstStyle/>
          <a:p>
            <a:endParaRPr lang="en-IN" dirty="0"/>
          </a:p>
        </p:txBody>
      </p:sp>
      <p:sp>
        <p:nvSpPr>
          <p:cNvPr id="4" name="Rectangle: Rounded Corners 3">
            <a:extLst>
              <a:ext uri="{FF2B5EF4-FFF2-40B4-BE49-F238E27FC236}">
                <a16:creationId xmlns:a16="http://schemas.microsoft.com/office/drawing/2014/main" id="{AA48A612-7DB8-4A6E-83F8-CEB2992C258A}"/>
              </a:ext>
            </a:extLst>
          </p:cNvPr>
          <p:cNvSpPr/>
          <p:nvPr/>
        </p:nvSpPr>
        <p:spPr>
          <a:xfrm>
            <a:off x="2623127" y="5412509"/>
            <a:ext cx="5680363" cy="83589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dirty="0"/>
              <a:t>Kernel</a:t>
            </a:r>
          </a:p>
        </p:txBody>
      </p:sp>
      <p:sp>
        <p:nvSpPr>
          <p:cNvPr id="5" name="Rectangle: Rounded Corners 4">
            <a:extLst>
              <a:ext uri="{FF2B5EF4-FFF2-40B4-BE49-F238E27FC236}">
                <a16:creationId xmlns:a16="http://schemas.microsoft.com/office/drawing/2014/main" id="{15FA9D71-2AC4-4B4F-B284-0AB795C9D694}"/>
              </a:ext>
            </a:extLst>
          </p:cNvPr>
          <p:cNvSpPr/>
          <p:nvPr/>
        </p:nvSpPr>
        <p:spPr>
          <a:xfrm>
            <a:off x="2623127" y="4576619"/>
            <a:ext cx="5680363" cy="83589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dirty="0"/>
              <a:t>Operating System</a:t>
            </a:r>
          </a:p>
        </p:txBody>
      </p:sp>
      <p:sp>
        <p:nvSpPr>
          <p:cNvPr id="7" name="Rectangle: Rounded Corners 6">
            <a:extLst>
              <a:ext uri="{FF2B5EF4-FFF2-40B4-BE49-F238E27FC236}">
                <a16:creationId xmlns:a16="http://schemas.microsoft.com/office/drawing/2014/main" id="{77979452-DEF0-4E36-BF0E-4DAFE8897087}"/>
              </a:ext>
            </a:extLst>
          </p:cNvPr>
          <p:cNvSpPr/>
          <p:nvPr/>
        </p:nvSpPr>
        <p:spPr>
          <a:xfrm>
            <a:off x="2565177" y="3740729"/>
            <a:ext cx="1422401" cy="83589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dirty="0"/>
              <a:t>OS1</a:t>
            </a:r>
          </a:p>
        </p:txBody>
      </p:sp>
      <p:sp>
        <p:nvSpPr>
          <p:cNvPr id="8" name="Rectangle: Rounded Corners 7">
            <a:extLst>
              <a:ext uri="{FF2B5EF4-FFF2-40B4-BE49-F238E27FC236}">
                <a16:creationId xmlns:a16="http://schemas.microsoft.com/office/drawing/2014/main" id="{28DAF715-02A9-4D9F-81AC-817CF5D776E5}"/>
              </a:ext>
            </a:extLst>
          </p:cNvPr>
          <p:cNvSpPr/>
          <p:nvPr/>
        </p:nvSpPr>
        <p:spPr>
          <a:xfrm>
            <a:off x="4007309" y="3740729"/>
            <a:ext cx="1422401" cy="83589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dirty="0"/>
              <a:t>OS2</a:t>
            </a:r>
          </a:p>
        </p:txBody>
      </p:sp>
      <p:sp>
        <p:nvSpPr>
          <p:cNvPr id="9" name="Rectangle: Rounded Corners 8">
            <a:extLst>
              <a:ext uri="{FF2B5EF4-FFF2-40B4-BE49-F238E27FC236}">
                <a16:creationId xmlns:a16="http://schemas.microsoft.com/office/drawing/2014/main" id="{0C56DB12-D0F3-46AF-8164-EBA527552A8C}"/>
              </a:ext>
            </a:extLst>
          </p:cNvPr>
          <p:cNvSpPr/>
          <p:nvPr/>
        </p:nvSpPr>
        <p:spPr>
          <a:xfrm>
            <a:off x="5439576" y="3740729"/>
            <a:ext cx="1422401" cy="83589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dirty="0"/>
              <a:t>OS3</a:t>
            </a:r>
          </a:p>
        </p:txBody>
      </p:sp>
      <p:sp>
        <p:nvSpPr>
          <p:cNvPr id="10" name="Rectangle: Rounded Corners 9">
            <a:extLst>
              <a:ext uri="{FF2B5EF4-FFF2-40B4-BE49-F238E27FC236}">
                <a16:creationId xmlns:a16="http://schemas.microsoft.com/office/drawing/2014/main" id="{66C3F678-51F2-46E3-ADA7-24CD51F6CC07}"/>
              </a:ext>
            </a:extLst>
          </p:cNvPr>
          <p:cNvSpPr/>
          <p:nvPr/>
        </p:nvSpPr>
        <p:spPr>
          <a:xfrm>
            <a:off x="6861977" y="3732713"/>
            <a:ext cx="1422401" cy="83589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dirty="0"/>
              <a:t>OS4</a:t>
            </a:r>
          </a:p>
        </p:txBody>
      </p:sp>
    </p:spTree>
    <p:extLst>
      <p:ext uri="{BB962C8B-B14F-4D97-AF65-F5344CB8AC3E}">
        <p14:creationId xmlns:p14="http://schemas.microsoft.com/office/powerpoint/2010/main" val="9069003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0AE66C-2AF0-477E-AD0B-F39C0C8DE6C6}"/>
              </a:ext>
            </a:extLst>
          </p:cNvPr>
          <p:cNvSpPr>
            <a:spLocks noGrp="1"/>
          </p:cNvSpPr>
          <p:nvPr>
            <p:ph type="title"/>
          </p:nvPr>
        </p:nvSpPr>
        <p:spPr/>
        <p:txBody>
          <a:bodyPr/>
          <a:lstStyle/>
          <a:p>
            <a:r>
              <a:rPr lang="en-IN" dirty="0"/>
              <a:t>Computer </a:t>
            </a:r>
          </a:p>
        </p:txBody>
      </p:sp>
      <p:sp>
        <p:nvSpPr>
          <p:cNvPr id="3" name="Content Placeholder 2">
            <a:extLst>
              <a:ext uri="{FF2B5EF4-FFF2-40B4-BE49-F238E27FC236}">
                <a16:creationId xmlns:a16="http://schemas.microsoft.com/office/drawing/2014/main" id="{96FA99D1-310C-40E3-9431-46F091EB4451}"/>
              </a:ext>
            </a:extLst>
          </p:cNvPr>
          <p:cNvSpPr>
            <a:spLocks noGrp="1"/>
          </p:cNvSpPr>
          <p:nvPr>
            <p:ph idx="1"/>
          </p:nvPr>
        </p:nvSpPr>
        <p:spPr/>
        <p:txBody>
          <a:bodyPr/>
          <a:lstStyle/>
          <a:p>
            <a:r>
              <a:rPr lang="en-IN" dirty="0"/>
              <a:t>Charles Babbage – 1880 – Calculator to perform basic mathematical operations, Abacus – at earlier days they used to do the mathematical calculations.</a:t>
            </a:r>
          </a:p>
          <a:p>
            <a:r>
              <a:rPr lang="en-IN" dirty="0"/>
              <a:t>In his timeline, he designed some theoretical approach towards working of computers</a:t>
            </a:r>
          </a:p>
          <a:p>
            <a:r>
              <a:rPr lang="en-IN" dirty="0"/>
              <a:t>Computing unit</a:t>
            </a:r>
          </a:p>
          <a:p>
            <a:r>
              <a:rPr lang="en-IN" dirty="0"/>
              <a:t>Input/output</a:t>
            </a:r>
          </a:p>
          <a:p>
            <a:r>
              <a:rPr lang="en-IN" dirty="0"/>
              <a:t>Temp memory / permanent memory </a:t>
            </a:r>
          </a:p>
          <a:p>
            <a:r>
              <a:rPr lang="en-IN" dirty="0"/>
              <a:t>Storage unit  </a:t>
            </a:r>
          </a:p>
        </p:txBody>
      </p:sp>
    </p:spTree>
    <p:extLst>
      <p:ext uri="{BB962C8B-B14F-4D97-AF65-F5344CB8AC3E}">
        <p14:creationId xmlns:p14="http://schemas.microsoft.com/office/powerpoint/2010/main" val="23492269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EEA0A8-D6FC-4A09-99A3-2A263B294BC1}"/>
              </a:ext>
            </a:extLst>
          </p:cNvPr>
          <p:cNvSpPr>
            <a:spLocks noGrp="1"/>
          </p:cNvSpPr>
          <p:nvPr>
            <p:ph type="title"/>
          </p:nvPr>
        </p:nvSpPr>
        <p:spPr/>
        <p:txBody>
          <a:bodyPr/>
          <a:lstStyle/>
          <a:p>
            <a:r>
              <a:rPr lang="en-IN" dirty="0"/>
              <a:t>Computing </a:t>
            </a:r>
          </a:p>
        </p:txBody>
      </p:sp>
      <p:sp>
        <p:nvSpPr>
          <p:cNvPr id="3" name="Content Placeholder 2">
            <a:extLst>
              <a:ext uri="{FF2B5EF4-FFF2-40B4-BE49-F238E27FC236}">
                <a16:creationId xmlns:a16="http://schemas.microsoft.com/office/drawing/2014/main" id="{E80D30C6-274A-4E09-8CC8-84D070B04154}"/>
              </a:ext>
            </a:extLst>
          </p:cNvPr>
          <p:cNvSpPr>
            <a:spLocks noGrp="1"/>
          </p:cNvSpPr>
          <p:nvPr>
            <p:ph idx="1"/>
          </p:nvPr>
        </p:nvSpPr>
        <p:spPr/>
        <p:txBody>
          <a:bodyPr/>
          <a:lstStyle/>
          <a:p>
            <a:r>
              <a:rPr lang="en-IN" dirty="0"/>
              <a:t>8080 – 8 bit processor that has been used for computing purpose</a:t>
            </a:r>
          </a:p>
          <a:p>
            <a:r>
              <a:rPr lang="en-IN" dirty="0"/>
              <a:t>8082 - 8bit </a:t>
            </a:r>
          </a:p>
          <a:p>
            <a:r>
              <a:rPr lang="en-IN" dirty="0"/>
              <a:t>8086 – 16 bit processor</a:t>
            </a:r>
          </a:p>
          <a:p>
            <a:r>
              <a:rPr lang="en-IN" dirty="0"/>
              <a:t>Computer doesn’t accept the human language, it understood only binary number</a:t>
            </a:r>
          </a:p>
          <a:p>
            <a:r>
              <a:rPr lang="en-IN" dirty="0"/>
              <a:t>All the binary numbers are calculated by means of bits</a:t>
            </a:r>
          </a:p>
          <a:p>
            <a:r>
              <a:rPr lang="en-IN" dirty="0"/>
              <a:t>Ex : 10*10 – 32 bits of Space that should be available in processor to compute it, once it has been calculated it need to save the result in storage 32 bits</a:t>
            </a:r>
          </a:p>
          <a:p>
            <a:r>
              <a:rPr lang="en-IN" dirty="0"/>
              <a:t>Parallel computing = 32/8, it will do the job in parallel manner</a:t>
            </a:r>
          </a:p>
        </p:txBody>
      </p:sp>
    </p:spTree>
    <p:extLst>
      <p:ext uri="{BB962C8B-B14F-4D97-AF65-F5344CB8AC3E}">
        <p14:creationId xmlns:p14="http://schemas.microsoft.com/office/powerpoint/2010/main" val="3918769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3A72F9-6E86-4ABA-BD05-E470028E5F0F}"/>
              </a:ext>
            </a:extLst>
          </p:cNvPr>
          <p:cNvSpPr>
            <a:spLocks noGrp="1"/>
          </p:cNvSpPr>
          <p:nvPr>
            <p:ph type="title"/>
          </p:nvPr>
        </p:nvSpPr>
        <p:spPr/>
        <p:txBody>
          <a:bodyPr/>
          <a:lstStyle/>
          <a:p>
            <a:r>
              <a:rPr lang="en-IN" dirty="0"/>
              <a:t>Storage</a:t>
            </a:r>
          </a:p>
        </p:txBody>
      </p:sp>
      <p:sp>
        <p:nvSpPr>
          <p:cNvPr id="3" name="Content Placeholder 2">
            <a:extLst>
              <a:ext uri="{FF2B5EF4-FFF2-40B4-BE49-F238E27FC236}">
                <a16:creationId xmlns:a16="http://schemas.microsoft.com/office/drawing/2014/main" id="{A04B21F6-61D2-446D-B4CF-25F9150DA6A1}"/>
              </a:ext>
            </a:extLst>
          </p:cNvPr>
          <p:cNvSpPr>
            <a:spLocks noGrp="1"/>
          </p:cNvSpPr>
          <p:nvPr>
            <p:ph idx="1"/>
          </p:nvPr>
        </p:nvSpPr>
        <p:spPr/>
        <p:txBody>
          <a:bodyPr/>
          <a:lstStyle/>
          <a:p>
            <a:r>
              <a:rPr lang="en-IN" dirty="0"/>
              <a:t>Punch Card</a:t>
            </a:r>
          </a:p>
          <a:p>
            <a:r>
              <a:rPr lang="en-IN" dirty="0"/>
              <a:t>Floppy Drive</a:t>
            </a:r>
          </a:p>
          <a:p>
            <a:r>
              <a:rPr lang="en-IN" dirty="0"/>
              <a:t>Magnetic Tape</a:t>
            </a:r>
          </a:p>
          <a:p>
            <a:r>
              <a:rPr lang="en-IN" dirty="0"/>
              <a:t>Magnetic Drive</a:t>
            </a:r>
          </a:p>
          <a:p>
            <a:r>
              <a:rPr lang="en-IN" dirty="0"/>
              <a:t>CD/DVD</a:t>
            </a:r>
          </a:p>
          <a:p>
            <a:r>
              <a:rPr lang="en-IN" dirty="0"/>
              <a:t>Portable Drive</a:t>
            </a:r>
          </a:p>
          <a:p>
            <a:r>
              <a:rPr lang="en-IN" dirty="0"/>
              <a:t>SSD(SATA/NVME)</a:t>
            </a:r>
          </a:p>
        </p:txBody>
      </p:sp>
    </p:spTree>
    <p:extLst>
      <p:ext uri="{BB962C8B-B14F-4D97-AF65-F5344CB8AC3E}">
        <p14:creationId xmlns:p14="http://schemas.microsoft.com/office/powerpoint/2010/main" val="10083229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165ECB-32EF-40D1-A391-D0099DC88F89}"/>
              </a:ext>
            </a:extLst>
          </p:cNvPr>
          <p:cNvSpPr>
            <a:spLocks noGrp="1"/>
          </p:cNvSpPr>
          <p:nvPr>
            <p:ph type="title"/>
          </p:nvPr>
        </p:nvSpPr>
        <p:spPr/>
        <p:txBody>
          <a:bodyPr/>
          <a:lstStyle/>
          <a:p>
            <a:r>
              <a:rPr lang="en-IN" dirty="0"/>
              <a:t>Networking</a:t>
            </a:r>
          </a:p>
        </p:txBody>
      </p:sp>
      <p:sp>
        <p:nvSpPr>
          <p:cNvPr id="3" name="Content Placeholder 2">
            <a:extLst>
              <a:ext uri="{FF2B5EF4-FFF2-40B4-BE49-F238E27FC236}">
                <a16:creationId xmlns:a16="http://schemas.microsoft.com/office/drawing/2014/main" id="{83FE5DBD-D731-4152-9FB4-5DC4B208D5B2}"/>
              </a:ext>
            </a:extLst>
          </p:cNvPr>
          <p:cNvSpPr>
            <a:spLocks noGrp="1"/>
          </p:cNvSpPr>
          <p:nvPr>
            <p:ph idx="1"/>
          </p:nvPr>
        </p:nvSpPr>
        <p:spPr/>
        <p:txBody>
          <a:bodyPr/>
          <a:lstStyle/>
          <a:p>
            <a:r>
              <a:rPr lang="en-IN" dirty="0"/>
              <a:t>At the beginning era of the computer, they faced lots and lots of issues to transport the data from one end to another end</a:t>
            </a:r>
          </a:p>
          <a:p>
            <a:r>
              <a:rPr lang="en-IN" dirty="0"/>
              <a:t>They used the copper medium to transmit the electrical signals from one end to another end like that they tried to transmit the computer data's also from one end to another end</a:t>
            </a:r>
          </a:p>
          <a:p>
            <a:r>
              <a:rPr lang="en-IN" dirty="0"/>
              <a:t>Computer used digital signals, they tried with 4 pairs of copper wires in the twisted pair medium – LAN cables</a:t>
            </a:r>
          </a:p>
          <a:p>
            <a:r>
              <a:rPr lang="en-IN" dirty="0"/>
              <a:t>LAN – Local area Network – With in KMS range</a:t>
            </a:r>
          </a:p>
          <a:p>
            <a:r>
              <a:rPr lang="en-IN" dirty="0"/>
              <a:t>MAN -  Wireless satellite based networks, GPS</a:t>
            </a:r>
          </a:p>
          <a:p>
            <a:r>
              <a:rPr lang="en-IN" dirty="0"/>
              <a:t>WAN – Internet , Intranet </a:t>
            </a:r>
          </a:p>
        </p:txBody>
      </p:sp>
    </p:spTree>
    <p:extLst>
      <p:ext uri="{BB962C8B-B14F-4D97-AF65-F5344CB8AC3E}">
        <p14:creationId xmlns:p14="http://schemas.microsoft.com/office/powerpoint/2010/main" val="34976944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88365D-23C8-4C3B-BDD7-DB8E97C510B5}"/>
              </a:ext>
            </a:extLst>
          </p:cNvPr>
          <p:cNvSpPr>
            <a:spLocks noGrp="1"/>
          </p:cNvSpPr>
          <p:nvPr>
            <p:ph type="title"/>
          </p:nvPr>
        </p:nvSpPr>
        <p:spPr/>
        <p:txBody>
          <a:bodyPr/>
          <a:lstStyle/>
          <a:p>
            <a:r>
              <a:rPr lang="en-IN" dirty="0"/>
              <a:t>Virtualization</a:t>
            </a:r>
          </a:p>
        </p:txBody>
      </p:sp>
      <p:sp>
        <p:nvSpPr>
          <p:cNvPr id="3" name="Content Placeholder 2">
            <a:extLst>
              <a:ext uri="{FF2B5EF4-FFF2-40B4-BE49-F238E27FC236}">
                <a16:creationId xmlns:a16="http://schemas.microsoft.com/office/drawing/2014/main" id="{D8237DD9-D2A7-4264-B65B-1441DAF186AD}"/>
              </a:ext>
            </a:extLst>
          </p:cNvPr>
          <p:cNvSpPr>
            <a:spLocks noGrp="1"/>
          </p:cNvSpPr>
          <p:nvPr>
            <p:ph idx="1"/>
          </p:nvPr>
        </p:nvSpPr>
        <p:spPr/>
        <p:txBody>
          <a:bodyPr/>
          <a:lstStyle/>
          <a:p>
            <a:r>
              <a:rPr lang="en-IN" dirty="0"/>
              <a:t>How system works?</a:t>
            </a:r>
          </a:p>
          <a:p>
            <a:r>
              <a:rPr lang="en-IN" dirty="0"/>
              <a:t>We are installation the OS - &gt; it will copy the files from cd/pen drive to some location -&gt; what will be the location?</a:t>
            </a:r>
          </a:p>
          <a:p>
            <a:r>
              <a:rPr lang="en-IN" dirty="0"/>
              <a:t>Why we need boot sector?</a:t>
            </a:r>
          </a:p>
          <a:p>
            <a:r>
              <a:rPr lang="en-IN" dirty="0"/>
              <a:t>What is boot timing?</a:t>
            </a:r>
          </a:p>
          <a:p>
            <a:r>
              <a:rPr lang="en-IN" dirty="0"/>
              <a:t>What will be need of CMOS?</a:t>
            </a:r>
          </a:p>
          <a:p>
            <a:r>
              <a:rPr lang="en-IN" dirty="0"/>
              <a:t>In some computer without having keyboard/Mouse means it wont let you boot, press cntrl + alt + del to restart? </a:t>
            </a:r>
          </a:p>
        </p:txBody>
      </p:sp>
    </p:spTree>
    <p:extLst>
      <p:ext uri="{BB962C8B-B14F-4D97-AF65-F5344CB8AC3E}">
        <p14:creationId xmlns:p14="http://schemas.microsoft.com/office/powerpoint/2010/main" val="35629631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26E2A3-B315-490F-BF1F-C16DD56C06EF}"/>
              </a:ext>
            </a:extLst>
          </p:cNvPr>
          <p:cNvSpPr>
            <a:spLocks noGrp="1"/>
          </p:cNvSpPr>
          <p:nvPr>
            <p:ph type="title"/>
          </p:nvPr>
        </p:nvSpPr>
        <p:spPr/>
        <p:txBody>
          <a:bodyPr/>
          <a:lstStyle/>
          <a:p>
            <a:endParaRPr lang="en-IN" dirty="0"/>
          </a:p>
        </p:txBody>
      </p:sp>
      <p:pic>
        <p:nvPicPr>
          <p:cNvPr id="6" name="Content Placeholder 5" descr="Optical disc">
            <a:extLst>
              <a:ext uri="{FF2B5EF4-FFF2-40B4-BE49-F238E27FC236}">
                <a16:creationId xmlns:a16="http://schemas.microsoft.com/office/drawing/2014/main" id="{B0D22EFD-AFF8-4CAB-8A92-5D664BE46711}"/>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94234" y="2550753"/>
            <a:ext cx="1696748" cy="1696748"/>
          </a:xfrm>
        </p:spPr>
      </p:pic>
      <p:sp>
        <p:nvSpPr>
          <p:cNvPr id="4" name="Cylinder 3">
            <a:extLst>
              <a:ext uri="{FF2B5EF4-FFF2-40B4-BE49-F238E27FC236}">
                <a16:creationId xmlns:a16="http://schemas.microsoft.com/office/drawing/2014/main" id="{B40F5D47-0155-49CB-84FC-3807CB33F53C}"/>
              </a:ext>
            </a:extLst>
          </p:cNvPr>
          <p:cNvSpPr/>
          <p:nvPr/>
        </p:nvSpPr>
        <p:spPr>
          <a:xfrm>
            <a:off x="4468524" y="2022764"/>
            <a:ext cx="2558473" cy="3389745"/>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ECC64E50-9FFE-48BE-AEEA-EA549E808484}"/>
              </a:ext>
            </a:extLst>
          </p:cNvPr>
          <p:cNvSpPr txBox="1"/>
          <p:nvPr/>
        </p:nvSpPr>
        <p:spPr>
          <a:xfrm>
            <a:off x="1450109" y="4562764"/>
            <a:ext cx="1505540" cy="369332"/>
          </a:xfrm>
          <a:prstGeom prst="rect">
            <a:avLst/>
          </a:prstGeom>
          <a:noFill/>
        </p:spPr>
        <p:txBody>
          <a:bodyPr wrap="none" rtlCol="0">
            <a:spAutoFit/>
          </a:bodyPr>
          <a:lstStyle/>
          <a:p>
            <a:r>
              <a:rPr lang="en-IN" dirty="0"/>
              <a:t>Windows 10</a:t>
            </a:r>
          </a:p>
        </p:txBody>
      </p:sp>
      <p:sp>
        <p:nvSpPr>
          <p:cNvPr id="8" name="Arrow: Right 7">
            <a:extLst>
              <a:ext uri="{FF2B5EF4-FFF2-40B4-BE49-F238E27FC236}">
                <a16:creationId xmlns:a16="http://schemas.microsoft.com/office/drawing/2014/main" id="{7AEFBFF9-D57B-4064-95EB-7A8C1E9D7438}"/>
              </a:ext>
            </a:extLst>
          </p:cNvPr>
          <p:cNvSpPr/>
          <p:nvPr/>
        </p:nvSpPr>
        <p:spPr>
          <a:xfrm>
            <a:off x="3029528" y="3001818"/>
            <a:ext cx="1163782" cy="609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Cylinder 8">
            <a:extLst>
              <a:ext uri="{FF2B5EF4-FFF2-40B4-BE49-F238E27FC236}">
                <a16:creationId xmlns:a16="http://schemas.microsoft.com/office/drawing/2014/main" id="{207C5467-D401-4FE8-A239-AAF058AF12A0}"/>
              </a:ext>
            </a:extLst>
          </p:cNvPr>
          <p:cNvSpPr/>
          <p:nvPr/>
        </p:nvSpPr>
        <p:spPr>
          <a:xfrm>
            <a:off x="5830888" y="4080164"/>
            <a:ext cx="1088819" cy="965199"/>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Boot Sector</a:t>
            </a:r>
          </a:p>
        </p:txBody>
      </p:sp>
      <p:pic>
        <p:nvPicPr>
          <p:cNvPr id="11" name="Graphic 10" descr="Image">
            <a:extLst>
              <a:ext uri="{FF2B5EF4-FFF2-40B4-BE49-F238E27FC236}">
                <a16:creationId xmlns:a16="http://schemas.microsoft.com/office/drawing/2014/main" id="{64E3F2B8-0F38-4870-90B8-5118AA5D4AA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808707" y="3904672"/>
            <a:ext cx="2343294" cy="1316182"/>
          </a:xfrm>
          <a:prstGeom prst="rect">
            <a:avLst/>
          </a:prstGeom>
        </p:spPr>
      </p:pic>
      <p:sp>
        <p:nvSpPr>
          <p:cNvPr id="12" name="Arrow: Right 11">
            <a:extLst>
              <a:ext uri="{FF2B5EF4-FFF2-40B4-BE49-F238E27FC236}">
                <a16:creationId xmlns:a16="http://schemas.microsoft.com/office/drawing/2014/main" id="{871717D9-91F4-4097-86DA-FEF75DEC2E75}"/>
              </a:ext>
            </a:extLst>
          </p:cNvPr>
          <p:cNvSpPr/>
          <p:nvPr/>
        </p:nvSpPr>
        <p:spPr>
          <a:xfrm>
            <a:off x="6719888" y="4314536"/>
            <a:ext cx="1163782" cy="609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4" name="Graphic 13" descr="Monitor">
            <a:extLst>
              <a:ext uri="{FF2B5EF4-FFF2-40B4-BE49-F238E27FC236}">
                <a16:creationId xmlns:a16="http://schemas.microsoft.com/office/drawing/2014/main" id="{82737ED5-AB0B-4FA9-81AB-4DC2FC9D79E4}"/>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694852" y="1732672"/>
            <a:ext cx="1851037" cy="1851037"/>
          </a:xfrm>
          <a:prstGeom prst="rect">
            <a:avLst/>
          </a:prstGeom>
        </p:spPr>
      </p:pic>
      <p:sp>
        <p:nvSpPr>
          <p:cNvPr id="15" name="Arrow: Right 14">
            <a:extLst>
              <a:ext uri="{FF2B5EF4-FFF2-40B4-BE49-F238E27FC236}">
                <a16:creationId xmlns:a16="http://schemas.microsoft.com/office/drawing/2014/main" id="{21199567-A733-46FE-9215-D1082B2A5808}"/>
              </a:ext>
            </a:extLst>
          </p:cNvPr>
          <p:cNvSpPr/>
          <p:nvPr/>
        </p:nvSpPr>
        <p:spPr>
          <a:xfrm>
            <a:off x="9614817" y="4257963"/>
            <a:ext cx="1163782" cy="609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Arrow: Right 15">
            <a:extLst>
              <a:ext uri="{FF2B5EF4-FFF2-40B4-BE49-F238E27FC236}">
                <a16:creationId xmlns:a16="http://schemas.microsoft.com/office/drawing/2014/main" id="{BF6A36A3-91C0-428A-872E-EBC1F581CA4C}"/>
              </a:ext>
            </a:extLst>
          </p:cNvPr>
          <p:cNvSpPr/>
          <p:nvPr/>
        </p:nvSpPr>
        <p:spPr>
          <a:xfrm rot="16200000">
            <a:off x="10274434" y="3676072"/>
            <a:ext cx="1163782" cy="609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3361148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D32C91-7C7D-4D3F-93A1-E113CEFD477A}"/>
              </a:ext>
            </a:extLst>
          </p:cNvPr>
          <p:cNvSpPr>
            <a:spLocks noGrp="1"/>
          </p:cNvSpPr>
          <p:nvPr>
            <p:ph type="title"/>
          </p:nvPr>
        </p:nvSpPr>
        <p:spPr/>
        <p:txBody>
          <a:bodyPr/>
          <a:lstStyle/>
          <a:p>
            <a:r>
              <a:rPr lang="en-IN" dirty="0"/>
              <a:t>Booting Process</a:t>
            </a:r>
          </a:p>
        </p:txBody>
      </p:sp>
      <p:pic>
        <p:nvPicPr>
          <p:cNvPr id="6" name="Content Placeholder 5" descr="Processor">
            <a:extLst>
              <a:ext uri="{FF2B5EF4-FFF2-40B4-BE49-F238E27FC236}">
                <a16:creationId xmlns:a16="http://schemas.microsoft.com/office/drawing/2014/main" id="{36C4C360-8A02-49ED-9BBA-879ABEAC1DB7}"/>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434072" y="2191435"/>
            <a:ext cx="914400" cy="914400"/>
          </a:xfrm>
        </p:spPr>
      </p:pic>
      <p:sp>
        <p:nvSpPr>
          <p:cNvPr id="4" name="Cylinder 3">
            <a:extLst>
              <a:ext uri="{FF2B5EF4-FFF2-40B4-BE49-F238E27FC236}">
                <a16:creationId xmlns:a16="http://schemas.microsoft.com/office/drawing/2014/main" id="{B02345DF-D968-43CF-ACE5-7409A7D3722F}"/>
              </a:ext>
            </a:extLst>
          </p:cNvPr>
          <p:cNvSpPr/>
          <p:nvPr/>
        </p:nvSpPr>
        <p:spPr>
          <a:xfrm>
            <a:off x="6264562" y="2917858"/>
            <a:ext cx="1616364" cy="2299854"/>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Content Placeholder 5" descr="Processor">
            <a:extLst>
              <a:ext uri="{FF2B5EF4-FFF2-40B4-BE49-F238E27FC236}">
                <a16:creationId xmlns:a16="http://schemas.microsoft.com/office/drawing/2014/main" id="{24516D82-6F83-470E-9858-3A91F3EAB36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908173" y="3340912"/>
            <a:ext cx="914400" cy="914400"/>
          </a:xfrm>
          <a:prstGeom prst="rect">
            <a:avLst/>
          </a:prstGeom>
        </p:spPr>
      </p:pic>
      <p:sp>
        <p:nvSpPr>
          <p:cNvPr id="8" name="Cylinder 7">
            <a:extLst>
              <a:ext uri="{FF2B5EF4-FFF2-40B4-BE49-F238E27FC236}">
                <a16:creationId xmlns:a16="http://schemas.microsoft.com/office/drawing/2014/main" id="{E3D065A1-D89B-4CAF-8E33-8B1C50CC3F8B}"/>
              </a:ext>
            </a:extLst>
          </p:cNvPr>
          <p:cNvSpPr/>
          <p:nvPr/>
        </p:nvSpPr>
        <p:spPr>
          <a:xfrm>
            <a:off x="6811819" y="4343400"/>
            <a:ext cx="955963" cy="749502"/>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9" name="Graphic 8" descr="Image">
            <a:extLst>
              <a:ext uri="{FF2B5EF4-FFF2-40B4-BE49-F238E27FC236}">
                <a16:creationId xmlns:a16="http://schemas.microsoft.com/office/drawing/2014/main" id="{E71CC332-456A-4007-9C21-A2D6014BFA8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982221" y="4335822"/>
            <a:ext cx="1847553" cy="1037734"/>
          </a:xfrm>
          <a:prstGeom prst="rect">
            <a:avLst/>
          </a:prstGeom>
        </p:spPr>
      </p:pic>
      <p:pic>
        <p:nvPicPr>
          <p:cNvPr id="10" name="Graphic 9" descr="Monitor">
            <a:extLst>
              <a:ext uri="{FF2B5EF4-FFF2-40B4-BE49-F238E27FC236}">
                <a16:creationId xmlns:a16="http://schemas.microsoft.com/office/drawing/2014/main" id="{DA9862F7-BA27-46D1-AD82-042ED9F50148}"/>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9246451" y="1661772"/>
            <a:ext cx="1851037" cy="1851037"/>
          </a:xfrm>
          <a:prstGeom prst="rect">
            <a:avLst/>
          </a:prstGeom>
        </p:spPr>
      </p:pic>
      <p:sp>
        <p:nvSpPr>
          <p:cNvPr id="11" name="TextBox 10">
            <a:extLst>
              <a:ext uri="{FF2B5EF4-FFF2-40B4-BE49-F238E27FC236}">
                <a16:creationId xmlns:a16="http://schemas.microsoft.com/office/drawing/2014/main" id="{394AB7E1-A5B5-473C-9B88-592D0FD8E051}"/>
              </a:ext>
            </a:extLst>
          </p:cNvPr>
          <p:cNvSpPr txBox="1"/>
          <p:nvPr/>
        </p:nvSpPr>
        <p:spPr>
          <a:xfrm>
            <a:off x="969817" y="4183179"/>
            <a:ext cx="3269673" cy="1477328"/>
          </a:xfrm>
          <a:prstGeom prst="rect">
            <a:avLst/>
          </a:prstGeom>
          <a:noFill/>
        </p:spPr>
        <p:txBody>
          <a:bodyPr wrap="square" rtlCol="0">
            <a:spAutoFit/>
          </a:bodyPr>
          <a:lstStyle/>
          <a:p>
            <a:r>
              <a:rPr lang="en-IN" dirty="0"/>
              <a:t>1. BIOS – intermediator to all your hardware peripherals to covert the resources in to software managed</a:t>
            </a:r>
          </a:p>
        </p:txBody>
      </p:sp>
      <p:sp>
        <p:nvSpPr>
          <p:cNvPr id="12" name="Rectangle 11">
            <a:extLst>
              <a:ext uri="{FF2B5EF4-FFF2-40B4-BE49-F238E27FC236}">
                <a16:creationId xmlns:a16="http://schemas.microsoft.com/office/drawing/2014/main" id="{5BC8ACD8-B693-473B-9A80-F9456F71711B}"/>
              </a:ext>
            </a:extLst>
          </p:cNvPr>
          <p:cNvSpPr/>
          <p:nvPr/>
        </p:nvSpPr>
        <p:spPr>
          <a:xfrm>
            <a:off x="5706194" y="5294095"/>
            <a:ext cx="2939472" cy="646331"/>
          </a:xfrm>
          <a:prstGeom prst="rect">
            <a:avLst/>
          </a:prstGeom>
        </p:spPr>
        <p:txBody>
          <a:bodyPr wrap="square">
            <a:spAutoFit/>
          </a:bodyPr>
          <a:lstStyle/>
          <a:p>
            <a:r>
              <a:rPr lang="en-IN" dirty="0"/>
              <a:t>3. With the help of MBR It will point the Boot Sector</a:t>
            </a:r>
          </a:p>
        </p:txBody>
      </p:sp>
      <p:sp>
        <p:nvSpPr>
          <p:cNvPr id="13" name="Rectangle 12">
            <a:extLst>
              <a:ext uri="{FF2B5EF4-FFF2-40B4-BE49-F238E27FC236}">
                <a16:creationId xmlns:a16="http://schemas.microsoft.com/office/drawing/2014/main" id="{7BE56300-D575-459C-B40E-93096FB4DA4A}"/>
              </a:ext>
            </a:extLst>
          </p:cNvPr>
          <p:cNvSpPr/>
          <p:nvPr/>
        </p:nvSpPr>
        <p:spPr>
          <a:xfrm>
            <a:off x="6264562" y="3567946"/>
            <a:ext cx="1513950" cy="646331"/>
          </a:xfrm>
          <a:prstGeom prst="rect">
            <a:avLst/>
          </a:prstGeom>
        </p:spPr>
        <p:txBody>
          <a:bodyPr wrap="square">
            <a:spAutoFit/>
          </a:bodyPr>
          <a:lstStyle/>
          <a:p>
            <a:r>
              <a:rPr lang="en-IN" dirty="0"/>
              <a:t>Storage with MBR</a:t>
            </a:r>
          </a:p>
        </p:txBody>
      </p:sp>
      <p:sp>
        <p:nvSpPr>
          <p:cNvPr id="14" name="Rectangle 13">
            <a:extLst>
              <a:ext uri="{FF2B5EF4-FFF2-40B4-BE49-F238E27FC236}">
                <a16:creationId xmlns:a16="http://schemas.microsoft.com/office/drawing/2014/main" id="{C7570BBC-993C-40ED-B6C1-7D6B2D7266BD}"/>
              </a:ext>
            </a:extLst>
          </p:cNvPr>
          <p:cNvSpPr/>
          <p:nvPr/>
        </p:nvSpPr>
        <p:spPr>
          <a:xfrm>
            <a:off x="3048000" y="3105835"/>
            <a:ext cx="3269673" cy="923330"/>
          </a:xfrm>
          <a:prstGeom prst="rect">
            <a:avLst/>
          </a:prstGeom>
        </p:spPr>
        <p:txBody>
          <a:bodyPr wrap="square">
            <a:spAutoFit/>
          </a:bodyPr>
          <a:lstStyle/>
          <a:p>
            <a:r>
              <a:rPr lang="en-IN" dirty="0"/>
              <a:t>2. CMOS -&gt; it will make sure all the peripherals(Charles Babbage) are working fine</a:t>
            </a:r>
          </a:p>
        </p:txBody>
      </p:sp>
      <p:sp>
        <p:nvSpPr>
          <p:cNvPr id="15" name="Rectangle 14">
            <a:extLst>
              <a:ext uri="{FF2B5EF4-FFF2-40B4-BE49-F238E27FC236}">
                <a16:creationId xmlns:a16="http://schemas.microsoft.com/office/drawing/2014/main" id="{3AE6A3D5-EF2C-405D-9D24-A79592BACFB2}"/>
              </a:ext>
            </a:extLst>
          </p:cNvPr>
          <p:cNvSpPr/>
          <p:nvPr/>
        </p:nvSpPr>
        <p:spPr>
          <a:xfrm>
            <a:off x="8645667" y="5463279"/>
            <a:ext cx="3470134" cy="646331"/>
          </a:xfrm>
          <a:prstGeom prst="rect">
            <a:avLst/>
          </a:prstGeom>
        </p:spPr>
        <p:txBody>
          <a:bodyPr wrap="square">
            <a:spAutoFit/>
          </a:bodyPr>
          <a:lstStyle/>
          <a:p>
            <a:r>
              <a:rPr lang="en-IN" dirty="0"/>
              <a:t>4. Copy the contents from Boot Sector to RAM</a:t>
            </a:r>
          </a:p>
        </p:txBody>
      </p:sp>
    </p:spTree>
    <p:extLst>
      <p:ext uri="{BB962C8B-B14F-4D97-AF65-F5344CB8AC3E}">
        <p14:creationId xmlns:p14="http://schemas.microsoft.com/office/powerpoint/2010/main" val="7555582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53444-343E-4829-950B-5E7958BACBF2}"/>
              </a:ext>
            </a:extLst>
          </p:cNvPr>
          <p:cNvSpPr>
            <a:spLocks noGrp="1"/>
          </p:cNvSpPr>
          <p:nvPr>
            <p:ph type="title"/>
          </p:nvPr>
        </p:nvSpPr>
        <p:spPr/>
        <p:txBody>
          <a:bodyPr/>
          <a:lstStyle/>
          <a:p>
            <a:r>
              <a:rPr lang="en-IN"/>
              <a:t>Virtualization</a:t>
            </a:r>
            <a:endParaRPr lang="en-IN" dirty="0"/>
          </a:p>
        </p:txBody>
      </p:sp>
      <p:sp>
        <p:nvSpPr>
          <p:cNvPr id="3" name="Content Placeholder 2">
            <a:extLst>
              <a:ext uri="{FF2B5EF4-FFF2-40B4-BE49-F238E27FC236}">
                <a16:creationId xmlns:a16="http://schemas.microsoft.com/office/drawing/2014/main" id="{F51B6A66-C5DB-40F9-B233-18F49ABAEAE6}"/>
              </a:ext>
            </a:extLst>
          </p:cNvPr>
          <p:cNvSpPr>
            <a:spLocks noGrp="1"/>
          </p:cNvSpPr>
          <p:nvPr>
            <p:ph idx="1"/>
          </p:nvPr>
        </p:nvSpPr>
        <p:spPr/>
        <p:txBody>
          <a:bodyPr/>
          <a:lstStyle/>
          <a:p>
            <a:r>
              <a:rPr lang="en-IN" dirty="0"/>
              <a:t>Is it possible to install multiple OS in the same hardware?</a:t>
            </a:r>
          </a:p>
          <a:p>
            <a:r>
              <a:rPr lang="en-IN" dirty="0"/>
              <a:t>Is it possible to boot both the OS at the same time?</a:t>
            </a:r>
          </a:p>
          <a:p>
            <a:r>
              <a:rPr lang="en-IN" dirty="0"/>
              <a:t>60000 -&gt; how long can I use this hardware for the training purpose – software's keep on updating – Hardware Compatibility </a:t>
            </a:r>
          </a:p>
          <a:p>
            <a:r>
              <a:rPr lang="en-IN" dirty="0"/>
              <a:t>Let say own my company – 60 persons they been using those systems –hardware with out changes(Software Compatibility) 60*50000(2 years)</a:t>
            </a:r>
          </a:p>
          <a:p>
            <a:r>
              <a:rPr lang="en-IN" dirty="0"/>
              <a:t>15 lakh deploy type 1 virtualization 60 VM and give service to all my employees</a:t>
            </a:r>
          </a:p>
        </p:txBody>
      </p:sp>
    </p:spTree>
    <p:extLst>
      <p:ext uri="{BB962C8B-B14F-4D97-AF65-F5344CB8AC3E}">
        <p14:creationId xmlns:p14="http://schemas.microsoft.com/office/powerpoint/2010/main" val="381265374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164</TotalTime>
  <Words>660</Words>
  <Application>Microsoft Office PowerPoint</Application>
  <PresentationFormat>Widescreen</PresentationFormat>
  <Paragraphs>84</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Century Gothic</vt:lpstr>
      <vt:lpstr>Wingdings 3</vt:lpstr>
      <vt:lpstr>Ion</vt:lpstr>
      <vt:lpstr>Cloud Basics</vt:lpstr>
      <vt:lpstr>Computer </vt:lpstr>
      <vt:lpstr>Computing </vt:lpstr>
      <vt:lpstr>Storage</vt:lpstr>
      <vt:lpstr>Networking</vt:lpstr>
      <vt:lpstr>Virtualization</vt:lpstr>
      <vt:lpstr>PowerPoint Presentation</vt:lpstr>
      <vt:lpstr>Booting Process</vt:lpstr>
      <vt:lpstr>Virtualization</vt:lpstr>
      <vt:lpstr>Virtualization</vt:lpstr>
      <vt:lpstr>Type 2</vt:lpstr>
      <vt:lpstr>Type 2</vt:lpstr>
      <vt:lpstr>Type 1</vt:lpstr>
      <vt:lpstr>Type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Cloud Basics</dc:title>
  <dc:creator>Karthick Selvam</dc:creator>
  <cp:lastModifiedBy>Karthick Selvam</cp:lastModifiedBy>
  <cp:revision>12</cp:revision>
  <dcterms:created xsi:type="dcterms:W3CDTF">2020-06-12T06:26:42Z</dcterms:created>
  <dcterms:modified xsi:type="dcterms:W3CDTF">2020-06-12T09:11:06Z</dcterms:modified>
</cp:coreProperties>
</file>