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9" r:id="rId5"/>
    <p:sldId id="272"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8434D4D8-0CB3-416C-9F14-05C16C0340C6}" type="datetimeFigureOut">
              <a:rPr lang="en-US" smtClean="0"/>
              <a:t>6/5/2018</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9E7BF509-7E03-418C-B0B5-A172DF3B11E1}"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701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34D4D8-0CB3-416C-9F14-05C16C0340C6}"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BF509-7E03-418C-B0B5-A172DF3B11E1}" type="slidenum">
              <a:rPr lang="en-US" smtClean="0"/>
              <a:t>‹#›</a:t>
            </a:fld>
            <a:endParaRPr lang="en-US"/>
          </a:p>
        </p:txBody>
      </p:sp>
    </p:spTree>
    <p:extLst>
      <p:ext uri="{BB962C8B-B14F-4D97-AF65-F5344CB8AC3E}">
        <p14:creationId xmlns:p14="http://schemas.microsoft.com/office/powerpoint/2010/main" val="1087017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34D4D8-0CB3-416C-9F14-05C16C0340C6}"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BF509-7E03-418C-B0B5-A172DF3B11E1}" type="slidenum">
              <a:rPr lang="en-US" smtClean="0"/>
              <a:t>‹#›</a:t>
            </a:fld>
            <a:endParaRPr lang="en-US"/>
          </a:p>
        </p:txBody>
      </p:sp>
    </p:spTree>
    <p:extLst>
      <p:ext uri="{BB962C8B-B14F-4D97-AF65-F5344CB8AC3E}">
        <p14:creationId xmlns:p14="http://schemas.microsoft.com/office/powerpoint/2010/main" val="491027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34D4D8-0CB3-416C-9F14-05C16C0340C6}"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BF509-7E03-418C-B0B5-A172DF3B11E1}" type="slidenum">
              <a:rPr lang="en-US" smtClean="0"/>
              <a:t>‹#›</a:t>
            </a:fld>
            <a:endParaRPr lang="en-US"/>
          </a:p>
        </p:txBody>
      </p:sp>
    </p:spTree>
    <p:extLst>
      <p:ext uri="{BB962C8B-B14F-4D97-AF65-F5344CB8AC3E}">
        <p14:creationId xmlns:p14="http://schemas.microsoft.com/office/powerpoint/2010/main" val="515305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8434D4D8-0CB3-416C-9F14-05C16C0340C6}" type="datetimeFigureOut">
              <a:rPr lang="en-US" smtClean="0"/>
              <a:t>6/5/2018</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9E7BF509-7E03-418C-B0B5-A172DF3B11E1}"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41115522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34D4D8-0CB3-416C-9F14-05C16C0340C6}" type="datetimeFigureOut">
              <a:rPr lang="en-US" smtClean="0"/>
              <a:t>6/5/2018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7BF509-7E03-418C-B0B5-A172DF3B11E1}" type="slidenum">
              <a:rPr lang="en-US" smtClean="0"/>
              <a:t>‹#›</a:t>
            </a:fld>
            <a:endParaRPr lang="en-US"/>
          </a:p>
        </p:txBody>
      </p:sp>
    </p:spTree>
    <p:extLst>
      <p:ext uri="{BB962C8B-B14F-4D97-AF65-F5344CB8AC3E}">
        <p14:creationId xmlns:p14="http://schemas.microsoft.com/office/powerpoint/2010/main" val="266976791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34D4D8-0CB3-416C-9F14-05C16C0340C6}" type="datetimeFigureOut">
              <a:rPr lang="en-US" smtClean="0"/>
              <a:t>6/5/2018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7BF509-7E03-418C-B0B5-A172DF3B11E1}" type="slidenum">
              <a:rPr lang="en-US" smtClean="0"/>
              <a:t>‹#›</a:t>
            </a:fld>
            <a:endParaRPr lang="en-US"/>
          </a:p>
        </p:txBody>
      </p:sp>
    </p:spTree>
    <p:extLst>
      <p:ext uri="{BB962C8B-B14F-4D97-AF65-F5344CB8AC3E}">
        <p14:creationId xmlns:p14="http://schemas.microsoft.com/office/powerpoint/2010/main" val="1632642019"/>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34D4D8-0CB3-416C-9F14-05C16C0340C6}" type="datetimeFigureOut">
              <a:rPr lang="en-US" smtClean="0"/>
              <a:t>6/5/2018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7BF509-7E03-418C-B0B5-A172DF3B11E1}" type="slidenum">
              <a:rPr lang="en-US" smtClean="0"/>
              <a:t>‹#›</a:t>
            </a:fld>
            <a:endParaRPr lang="en-US"/>
          </a:p>
        </p:txBody>
      </p:sp>
    </p:spTree>
    <p:extLst>
      <p:ext uri="{BB962C8B-B14F-4D97-AF65-F5344CB8AC3E}">
        <p14:creationId xmlns:p14="http://schemas.microsoft.com/office/powerpoint/2010/main" val="3781289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34D4D8-0CB3-416C-9F14-05C16C0340C6}" type="datetimeFigureOut">
              <a:rPr lang="en-US" smtClean="0"/>
              <a:t>6/5/2018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7BF509-7E03-418C-B0B5-A172DF3B11E1}" type="slidenum">
              <a:rPr lang="en-US" smtClean="0"/>
              <a:t>‹#›</a:t>
            </a:fld>
            <a:endParaRPr lang="en-US"/>
          </a:p>
        </p:txBody>
      </p:sp>
    </p:spTree>
    <p:extLst>
      <p:ext uri="{BB962C8B-B14F-4D97-AF65-F5344CB8AC3E}">
        <p14:creationId xmlns:p14="http://schemas.microsoft.com/office/powerpoint/2010/main" val="1990967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8434D4D8-0CB3-416C-9F14-05C16C0340C6}" type="datetimeFigureOut">
              <a:rPr lang="en-US" smtClean="0"/>
              <a:t>6/5/2018</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9E7BF509-7E03-418C-B0B5-A172DF3B11E1}"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4007552"/>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8434D4D8-0CB3-416C-9F14-05C16C0340C6}" type="datetimeFigureOut">
              <a:rPr lang="en-US" smtClean="0"/>
              <a:t>6/5/2018</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9E7BF509-7E03-418C-B0B5-A172DF3B11E1}" type="slidenum">
              <a:rPr lang="en-US" smtClean="0"/>
              <a:t>‹#›</a:t>
            </a:fld>
            <a:endParaRPr lang="en-US"/>
          </a:p>
        </p:txBody>
      </p:sp>
    </p:spTree>
    <p:extLst>
      <p:ext uri="{BB962C8B-B14F-4D97-AF65-F5344CB8AC3E}">
        <p14:creationId xmlns:p14="http://schemas.microsoft.com/office/powerpoint/2010/main" val="719990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434D4D8-0CB3-416C-9F14-05C16C0340C6}" type="datetimeFigureOut">
              <a:rPr lang="en-US" smtClean="0"/>
              <a:t>6/5/2018</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9E7BF509-7E03-418C-B0B5-A172DF3B11E1}"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21788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onsole.aws.amazon.com/vpc/" TargetMode="External"/><Relationship Id="rId2" Type="http://schemas.openxmlformats.org/officeDocument/2006/relationships/hyperlink" Target="https://console.aws.amazon.com/ia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console.aws.amazon.com/ec2/"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aws.amazon.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B8BF-26A3-45E8-9779-BDB9899D1E5D}"/>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EA006D9D-A25D-481A-8148-AD94D3EB42CC}"/>
              </a:ext>
            </a:extLst>
          </p:cNvPr>
          <p:cNvSpPr>
            <a:spLocks noGrp="1"/>
          </p:cNvSpPr>
          <p:nvPr>
            <p:ph type="subTitle" idx="1"/>
          </p:nvPr>
        </p:nvSpPr>
        <p:spPr/>
        <p:txBody>
          <a:bodyPr>
            <a:normAutofit lnSpcReduction="10000"/>
          </a:bodyPr>
          <a:lstStyle/>
          <a:p>
            <a:r>
              <a:rPr lang="en-US" dirty="0"/>
              <a:t>Karthick Selvam</a:t>
            </a:r>
          </a:p>
          <a:p>
            <a:r>
              <a:rPr lang="en-US" dirty="0"/>
              <a:t>trainingatbangalore@gmail.com</a:t>
            </a:r>
          </a:p>
        </p:txBody>
      </p:sp>
    </p:spTree>
    <p:extLst>
      <p:ext uri="{BB962C8B-B14F-4D97-AF65-F5344CB8AC3E}">
        <p14:creationId xmlns:p14="http://schemas.microsoft.com/office/powerpoint/2010/main" val="985050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1"/>
            <a:ext cx="8229600" cy="5745163"/>
          </a:xfrm>
        </p:spPr>
        <p:txBody>
          <a:bodyPr>
            <a:normAutofit/>
          </a:bodyPr>
          <a:lstStyle/>
          <a:p>
            <a:r>
              <a:rPr lang="en-IN" sz="1800" b="1" dirty="0"/>
              <a:t>Step 3</a:t>
            </a:r>
            <a:r>
              <a:rPr lang="en-IN" sz="1800" dirty="0"/>
              <a:t> − To sign-up for the services, enter the payment information. Amazon executes a minimal amount transaction against the card on the file to check that it is valid. This charge varies with the region.</a:t>
            </a:r>
          </a:p>
          <a:p>
            <a:pPr>
              <a:buNone/>
            </a:pPr>
            <a:endParaRPr lang="en-IN" sz="1800" dirty="0"/>
          </a:p>
          <a:p>
            <a:r>
              <a:rPr lang="en-IN" sz="1800" b="1" dirty="0"/>
              <a:t>Step 4</a:t>
            </a:r>
            <a:r>
              <a:rPr lang="en-IN" sz="1800" dirty="0"/>
              <a:t> − Next, is the identity verification. Amazon does a call back to verify the provided contact number.</a:t>
            </a:r>
          </a:p>
          <a:p>
            <a:pPr>
              <a:buNone/>
            </a:pPr>
            <a:endParaRPr lang="en-IN" sz="1800" dirty="0"/>
          </a:p>
          <a:p>
            <a:r>
              <a:rPr lang="en-IN" sz="1800" b="1" dirty="0"/>
              <a:t>Step 5</a:t>
            </a:r>
            <a:r>
              <a:rPr lang="en-IN" sz="1800" dirty="0"/>
              <a:t> − Choose a support plan. Subscribe to one of the plans like Basic, Developer, Business, or Enterprise. The basic plan costs nothing and has limited resources, which is good to get familiar with AWS.</a:t>
            </a:r>
          </a:p>
          <a:p>
            <a:pPr>
              <a:buNone/>
            </a:pPr>
            <a:endParaRPr lang="en-IN" sz="1800" dirty="0"/>
          </a:p>
          <a:p>
            <a:r>
              <a:rPr lang="en-IN" sz="1800" b="1" dirty="0"/>
              <a:t>Step 6</a:t>
            </a:r>
            <a:r>
              <a:rPr lang="en-IN" sz="1800" dirty="0"/>
              <a:t> − The final step is confirmation. Click the link to login again and it redirects to AWS management console.</a:t>
            </a:r>
          </a:p>
          <a:p>
            <a:endParaRPr lang="en-IN" dirty="0"/>
          </a:p>
        </p:txBody>
      </p:sp>
      <p:pic>
        <p:nvPicPr>
          <p:cNvPr id="4" name="Picture 3" descr="3.jpg"/>
          <p:cNvPicPr>
            <a:picLocks noChangeAspect="1"/>
          </p:cNvPicPr>
          <p:nvPr/>
        </p:nvPicPr>
        <p:blipFill>
          <a:blip r:embed="rId2"/>
          <a:stretch>
            <a:fillRect/>
          </a:stretch>
        </p:blipFill>
        <p:spPr>
          <a:xfrm>
            <a:off x="2850472" y="5055093"/>
            <a:ext cx="5943600" cy="1676400"/>
          </a:xfrm>
          <a:prstGeom prst="rect">
            <a:avLst/>
          </a:prstGeom>
        </p:spPr>
      </p:pic>
    </p:spTree>
    <p:extLst>
      <p:ext uri="{BB962C8B-B14F-4D97-AF65-F5344CB8AC3E}">
        <p14:creationId xmlns:p14="http://schemas.microsoft.com/office/powerpoint/2010/main" val="1559548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0"/>
            <a:ext cx="8229600" cy="6400800"/>
          </a:xfrm>
        </p:spPr>
        <p:txBody>
          <a:bodyPr/>
          <a:lstStyle/>
          <a:p>
            <a:pPr algn="ctr">
              <a:buNone/>
            </a:pPr>
            <a:r>
              <a:rPr lang="en-IN" dirty="0"/>
              <a:t> </a:t>
            </a:r>
            <a:r>
              <a:rPr lang="en-IN" dirty="0">
                <a:solidFill>
                  <a:srgbClr val="FF0000"/>
                </a:solidFill>
              </a:rPr>
              <a:t>AWS - Elastic Compute Cloud</a:t>
            </a:r>
          </a:p>
          <a:p>
            <a:r>
              <a:rPr lang="en-IN" sz="1800" b="1" dirty="0"/>
              <a:t>Amazon EC2 (Elastic Compute Cloud)</a:t>
            </a:r>
            <a:r>
              <a:rPr lang="en-IN" sz="1800" dirty="0"/>
              <a:t> is a web service interface that provides resizable compute capacity in the AWS cloud. </a:t>
            </a:r>
          </a:p>
          <a:p>
            <a:endParaRPr lang="en-US" sz="1800" dirty="0"/>
          </a:p>
          <a:p>
            <a:r>
              <a:rPr lang="en-IN" sz="1800" dirty="0"/>
              <a:t>EC2 instances can be resized and the number of instances scaled up or down as per our requirement. These instances can be launched in one or more geographical locations or regions, and </a:t>
            </a:r>
            <a:r>
              <a:rPr lang="en-IN" sz="1800" b="1" dirty="0"/>
              <a:t>Availability Zones (AZs)</a:t>
            </a:r>
            <a:r>
              <a:rPr lang="en-IN" sz="1800" dirty="0"/>
              <a:t>.</a:t>
            </a:r>
          </a:p>
          <a:p>
            <a:endParaRPr lang="en-IN" sz="1800" dirty="0"/>
          </a:p>
          <a:p>
            <a:pPr>
              <a:buNone/>
            </a:pPr>
            <a:endParaRPr lang="en-IN" dirty="0"/>
          </a:p>
          <a:p>
            <a:endParaRPr lang="en-IN" dirty="0"/>
          </a:p>
        </p:txBody>
      </p:sp>
      <p:pic>
        <p:nvPicPr>
          <p:cNvPr id="4" name="Picture 3" descr="4.jpg"/>
          <p:cNvPicPr>
            <a:picLocks noChangeAspect="1"/>
          </p:cNvPicPr>
          <p:nvPr/>
        </p:nvPicPr>
        <p:blipFill>
          <a:blip r:embed="rId2"/>
          <a:stretch>
            <a:fillRect/>
          </a:stretch>
        </p:blipFill>
        <p:spPr>
          <a:xfrm>
            <a:off x="3238500" y="2819400"/>
            <a:ext cx="5715000" cy="3581400"/>
          </a:xfrm>
          <a:prstGeom prst="rect">
            <a:avLst/>
          </a:prstGeom>
        </p:spPr>
      </p:pic>
    </p:spTree>
    <p:extLst>
      <p:ext uri="{BB962C8B-B14F-4D97-AF65-F5344CB8AC3E}">
        <p14:creationId xmlns:p14="http://schemas.microsoft.com/office/powerpoint/2010/main" val="3170679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solidFill>
                  <a:srgbClr val="FF0000"/>
                </a:solidFill>
              </a:rPr>
              <a:t>How to Use AWS EC2</a:t>
            </a:r>
            <a:br>
              <a:rPr lang="en-IN" sz="2800" dirty="0">
                <a:solidFill>
                  <a:srgbClr val="FF0000"/>
                </a:solidFill>
              </a:rPr>
            </a:br>
            <a:endParaRPr lang="en-IN" sz="2800" dirty="0">
              <a:solidFill>
                <a:srgbClr val="FF0000"/>
              </a:solidFill>
            </a:endParaRPr>
          </a:p>
        </p:txBody>
      </p:sp>
      <p:sp>
        <p:nvSpPr>
          <p:cNvPr id="3" name="Content Placeholder 2"/>
          <p:cNvSpPr>
            <a:spLocks noGrp="1"/>
          </p:cNvSpPr>
          <p:nvPr>
            <p:ph idx="1"/>
          </p:nvPr>
        </p:nvSpPr>
        <p:spPr>
          <a:xfrm>
            <a:off x="1981200" y="990601"/>
            <a:ext cx="8229600" cy="5135563"/>
          </a:xfrm>
        </p:spPr>
        <p:txBody>
          <a:bodyPr>
            <a:normAutofit/>
          </a:bodyPr>
          <a:lstStyle/>
          <a:p>
            <a:pPr>
              <a:buNone/>
            </a:pPr>
            <a:r>
              <a:rPr lang="en-IN" sz="2100" b="1" dirty="0"/>
              <a:t>Step 1</a:t>
            </a:r>
            <a:r>
              <a:rPr lang="en-IN" sz="2100" dirty="0"/>
              <a:t> − </a:t>
            </a:r>
            <a:r>
              <a:rPr lang="en-IN" sz="1800" dirty="0"/>
              <a:t>Sign-in to AWS account and open IAM console by using the following link </a:t>
            </a:r>
            <a:r>
              <a:rPr lang="en-IN" sz="1800" dirty="0">
                <a:hlinkClick r:id="rId2"/>
              </a:rPr>
              <a:t>https://console.aws.amazon.com/iam/.</a:t>
            </a:r>
            <a:endParaRPr lang="en-IN" sz="1800" dirty="0"/>
          </a:p>
          <a:p>
            <a:pPr>
              <a:buNone/>
            </a:pPr>
            <a:endParaRPr lang="en-IN" sz="1800" dirty="0"/>
          </a:p>
          <a:p>
            <a:pPr>
              <a:buNone/>
            </a:pPr>
            <a:r>
              <a:rPr lang="en-IN" sz="1800" b="1" dirty="0"/>
              <a:t>Step 2</a:t>
            </a:r>
            <a:r>
              <a:rPr lang="en-IN" sz="1800" dirty="0"/>
              <a:t> − In the navigation Panel, create/view groups and follow the instructions.</a:t>
            </a:r>
          </a:p>
          <a:p>
            <a:pPr>
              <a:buNone/>
            </a:pPr>
            <a:endParaRPr lang="en-IN" sz="1800" dirty="0"/>
          </a:p>
          <a:p>
            <a:pPr>
              <a:buNone/>
            </a:pPr>
            <a:r>
              <a:rPr lang="en-IN" sz="1800" b="1" dirty="0"/>
              <a:t>Step 3</a:t>
            </a:r>
            <a:r>
              <a:rPr lang="en-IN" sz="1800" dirty="0"/>
              <a:t> − Create IAM user. Choose users in the navigation pane. Then create new users and add users to the groups.</a:t>
            </a:r>
          </a:p>
          <a:p>
            <a:pPr>
              <a:buNone/>
            </a:pPr>
            <a:endParaRPr lang="en-IN" sz="1800" dirty="0"/>
          </a:p>
          <a:p>
            <a:pPr>
              <a:buNone/>
            </a:pPr>
            <a:r>
              <a:rPr lang="en-IN" sz="1800" b="1" dirty="0"/>
              <a:t>Step 4</a:t>
            </a:r>
            <a:r>
              <a:rPr lang="en-IN" sz="1800" dirty="0"/>
              <a:t> − Create a Virtual Private Cloud using the following instructions.</a:t>
            </a:r>
          </a:p>
          <a:p>
            <a:r>
              <a:rPr lang="en-IN" sz="1800" dirty="0"/>
              <a:t>Open the Amazon VPC console by using the following link − </a:t>
            </a:r>
            <a:r>
              <a:rPr lang="en-IN" sz="1800" dirty="0">
                <a:hlinkClick r:id="rId3"/>
              </a:rPr>
              <a:t>https://console.aws.amazon.com/vpc/</a:t>
            </a:r>
            <a:endParaRPr lang="en-IN" sz="1800" dirty="0"/>
          </a:p>
          <a:p>
            <a:r>
              <a:rPr lang="en-IN" sz="1800" dirty="0"/>
              <a:t>Select VPC from the navigation panel. Then select the same region in which we have created key-pair.</a:t>
            </a:r>
          </a:p>
          <a:p>
            <a:endParaRPr lang="en-IN" dirty="0"/>
          </a:p>
        </p:txBody>
      </p:sp>
    </p:spTree>
    <p:extLst>
      <p:ext uri="{BB962C8B-B14F-4D97-AF65-F5344CB8AC3E}">
        <p14:creationId xmlns:p14="http://schemas.microsoft.com/office/powerpoint/2010/main" val="3016325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981200" y="609600"/>
            <a:ext cx="8229600" cy="5791200"/>
          </a:xfrm>
        </p:spPr>
        <p:txBody>
          <a:bodyPr/>
          <a:lstStyle/>
          <a:p>
            <a:r>
              <a:rPr lang="en-IN" sz="1800" dirty="0"/>
              <a:t>Select start VPC wizard on VPC dashboard.</a:t>
            </a:r>
          </a:p>
          <a:p>
            <a:r>
              <a:rPr lang="en-IN" sz="1800" dirty="0"/>
              <a:t>Select VPC configuration page and make sure that VPC with single subnet is selected. The choose Select.</a:t>
            </a:r>
          </a:p>
          <a:p>
            <a:r>
              <a:rPr lang="en-IN" sz="1800" dirty="0"/>
              <a:t>VPC with a single public subnet page will open. Enter the VPC name in the name field and leave other configurations as default.</a:t>
            </a:r>
          </a:p>
          <a:p>
            <a:r>
              <a:rPr lang="en-IN" sz="1800" dirty="0"/>
              <a:t>Select create VPC, then select Ok.</a:t>
            </a:r>
          </a:p>
          <a:p>
            <a:endParaRPr lang="en-US" sz="1800" dirty="0"/>
          </a:p>
          <a:p>
            <a:pPr>
              <a:buNone/>
            </a:pPr>
            <a:r>
              <a:rPr lang="en-IN" sz="1800" b="1" dirty="0"/>
              <a:t>Step 5</a:t>
            </a:r>
            <a:r>
              <a:rPr lang="en-IN" sz="1800" dirty="0"/>
              <a:t> − Create WebServerSG security groups and add rules using the following instructions.</a:t>
            </a:r>
          </a:p>
          <a:p>
            <a:r>
              <a:rPr lang="en-IN" sz="1800" dirty="0"/>
              <a:t>On the VPC console, select Security groups in the navigation panel.</a:t>
            </a:r>
          </a:p>
          <a:p>
            <a:r>
              <a:rPr lang="en-IN" sz="1800" dirty="0"/>
              <a:t>Select create security group and fill the required details like group name, name tag, etc.</a:t>
            </a:r>
          </a:p>
          <a:p>
            <a:r>
              <a:rPr lang="en-IN" sz="1800" dirty="0"/>
              <a:t>Select your VPC ID from the menu. Then select yes, create button.</a:t>
            </a:r>
          </a:p>
          <a:p>
            <a:r>
              <a:rPr lang="en-IN" sz="1800" dirty="0"/>
              <a:t>Now a group is created. Select the edit option in the inbound rules tab to create rules.</a:t>
            </a:r>
          </a:p>
          <a:p>
            <a:pPr>
              <a:buNone/>
            </a:pPr>
            <a:endParaRPr lang="en-IN" sz="1800" dirty="0"/>
          </a:p>
          <a:p>
            <a:endParaRPr lang="en-IN" dirty="0"/>
          </a:p>
        </p:txBody>
      </p:sp>
    </p:spTree>
    <p:extLst>
      <p:ext uri="{BB962C8B-B14F-4D97-AF65-F5344CB8AC3E}">
        <p14:creationId xmlns:p14="http://schemas.microsoft.com/office/powerpoint/2010/main" val="2442744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1"/>
            <a:ext cx="8229600" cy="5821363"/>
          </a:xfrm>
        </p:spPr>
        <p:txBody>
          <a:bodyPr>
            <a:normAutofit/>
          </a:bodyPr>
          <a:lstStyle/>
          <a:p>
            <a:pPr>
              <a:buNone/>
            </a:pPr>
            <a:r>
              <a:rPr lang="en-IN" sz="1800" b="1" dirty="0"/>
              <a:t>Step 6</a:t>
            </a:r>
            <a:r>
              <a:rPr lang="en-IN" sz="1800" dirty="0"/>
              <a:t> − Launch EC2 instance into VPC using the following instructions.</a:t>
            </a:r>
          </a:p>
          <a:p>
            <a:r>
              <a:rPr lang="en-IN" sz="1800" dirty="0"/>
              <a:t>Open EC2 console by using the following link − </a:t>
            </a:r>
            <a:r>
              <a:rPr lang="en-IN" sz="1800" dirty="0">
                <a:hlinkClick r:id="rId2"/>
              </a:rPr>
              <a:t>https://console.aws.amazon.com/ec2/</a:t>
            </a:r>
            <a:endParaRPr lang="en-IN" sz="1800" dirty="0"/>
          </a:p>
          <a:p>
            <a:r>
              <a:rPr lang="en-IN" sz="1800" dirty="0"/>
              <a:t>Select launch instance option in the dashboard.</a:t>
            </a:r>
          </a:p>
          <a:p>
            <a:r>
              <a:rPr lang="en-IN" sz="1800" dirty="0"/>
              <a:t>A new page will open. Choose Instance Type and provide the configuration. Then select Next: Configure Instance Details.</a:t>
            </a:r>
          </a:p>
          <a:p>
            <a:r>
              <a:rPr lang="en-IN" sz="1800" dirty="0"/>
              <a:t>A new page will open. Select VPC from the network list. Select subnet from the subnet list and leave the other settings as default.</a:t>
            </a:r>
          </a:p>
          <a:p>
            <a:r>
              <a:rPr lang="en-IN" sz="1800" dirty="0"/>
              <a:t>Click Next until the Tag Instances page appears.</a:t>
            </a:r>
          </a:p>
          <a:p>
            <a:pPr>
              <a:buNone/>
            </a:pPr>
            <a:endParaRPr lang="en-IN" sz="1800" dirty="0"/>
          </a:p>
          <a:p>
            <a:pPr>
              <a:buNone/>
            </a:pPr>
            <a:r>
              <a:rPr lang="en-IN" sz="1800" b="1" dirty="0"/>
              <a:t>Step 7</a:t>
            </a:r>
            <a:r>
              <a:rPr lang="en-IN" sz="1800" dirty="0"/>
              <a:t> − On the Tag Instances page, provide a tag with a name to the instances. Select Next: Configure Security Group.</a:t>
            </a:r>
          </a:p>
          <a:p>
            <a:pPr>
              <a:buNone/>
            </a:pPr>
            <a:endParaRPr lang="en-IN" sz="1800" dirty="0"/>
          </a:p>
          <a:p>
            <a:pPr>
              <a:buNone/>
            </a:pPr>
            <a:r>
              <a:rPr lang="en-IN" sz="1800" b="1" dirty="0"/>
              <a:t>Step 8</a:t>
            </a:r>
            <a:r>
              <a:rPr lang="en-IN" sz="1800" dirty="0"/>
              <a:t> − On the Configure Security Group page, choose the Select an existing security group option. Select the WebServerSG group that we created previously, and then choose Review and Launch.</a:t>
            </a:r>
          </a:p>
          <a:p>
            <a:endParaRPr lang="en-US" sz="1800" dirty="0"/>
          </a:p>
          <a:p>
            <a:pPr>
              <a:buNone/>
            </a:pPr>
            <a:endParaRPr lang="en-IN" sz="1800" dirty="0"/>
          </a:p>
          <a:p>
            <a:pPr>
              <a:buNone/>
            </a:pPr>
            <a:endParaRPr lang="en-IN" sz="1800" dirty="0"/>
          </a:p>
          <a:p>
            <a:endParaRPr lang="en-IN" dirty="0"/>
          </a:p>
        </p:txBody>
      </p:sp>
    </p:spTree>
    <p:extLst>
      <p:ext uri="{BB962C8B-B14F-4D97-AF65-F5344CB8AC3E}">
        <p14:creationId xmlns:p14="http://schemas.microsoft.com/office/powerpoint/2010/main" val="3954588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981200" y="381001"/>
            <a:ext cx="8229600" cy="5745163"/>
          </a:xfrm>
        </p:spPr>
        <p:txBody>
          <a:bodyPr>
            <a:normAutofit/>
          </a:bodyPr>
          <a:lstStyle/>
          <a:p>
            <a:endParaRPr lang="en-US" sz="1800" dirty="0"/>
          </a:p>
          <a:p>
            <a:r>
              <a:rPr lang="en-IN" sz="1800" b="1" dirty="0"/>
              <a:t>Step 9</a:t>
            </a:r>
            <a:r>
              <a:rPr lang="en-IN" sz="1800" dirty="0"/>
              <a:t> − Check Instance details on Review Instance Launch page then click the Launch button.</a:t>
            </a:r>
          </a:p>
          <a:p>
            <a:pPr>
              <a:buNone/>
            </a:pPr>
            <a:endParaRPr lang="en-IN" sz="1800" dirty="0"/>
          </a:p>
          <a:p>
            <a:r>
              <a:rPr lang="en-IN" sz="1800" b="1" dirty="0"/>
              <a:t>Step 10</a:t>
            </a:r>
            <a:r>
              <a:rPr lang="en-IN" sz="1800" dirty="0"/>
              <a:t> − A pop up dialog box will open. Select an existing key pair or create a new key pair. Then select the acknowledgement check box and click the Launch Instances button.</a:t>
            </a:r>
          </a:p>
          <a:p>
            <a:endParaRPr lang="en-IN" dirty="0"/>
          </a:p>
        </p:txBody>
      </p:sp>
    </p:spTree>
    <p:extLst>
      <p:ext uri="{BB962C8B-B14F-4D97-AF65-F5344CB8AC3E}">
        <p14:creationId xmlns:p14="http://schemas.microsoft.com/office/powerpoint/2010/main" val="1758972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81E01-5D98-4369-9683-747B2F3E1D62}"/>
              </a:ext>
            </a:extLst>
          </p:cNvPr>
          <p:cNvSpPr>
            <a:spLocks noGrp="1"/>
          </p:cNvSpPr>
          <p:nvPr>
            <p:ph type="title"/>
          </p:nvPr>
        </p:nvSpPr>
        <p:spPr/>
        <p:txBody>
          <a:bodyPr/>
          <a:lstStyle/>
          <a:p>
            <a:r>
              <a:rPr lang="en-US" dirty="0"/>
              <a:t>Definition</a:t>
            </a:r>
          </a:p>
        </p:txBody>
      </p:sp>
      <p:sp>
        <p:nvSpPr>
          <p:cNvPr id="3" name="Content Placeholder 2">
            <a:extLst>
              <a:ext uri="{FF2B5EF4-FFF2-40B4-BE49-F238E27FC236}">
                <a16:creationId xmlns:a16="http://schemas.microsoft.com/office/drawing/2014/main" id="{DDA7A1AE-8C10-4897-BB2B-BFC2BE130942}"/>
              </a:ext>
            </a:extLst>
          </p:cNvPr>
          <p:cNvSpPr>
            <a:spLocks noGrp="1"/>
          </p:cNvSpPr>
          <p:nvPr>
            <p:ph idx="1"/>
          </p:nvPr>
        </p:nvSpPr>
        <p:spPr/>
        <p:txBody>
          <a:bodyPr/>
          <a:lstStyle/>
          <a:p>
            <a:r>
              <a:rPr lang="en-US" dirty="0"/>
              <a:t>Cloud Computing is the delivery of computing services—servers, storage, databases, networking, software, analytics and more—over the Internet (“the cloud”). Companies offering these computing services are called cloud providers and typically charge for cloud computing services based on usage, similar to how you are billed for water or electricity at home.</a:t>
            </a:r>
          </a:p>
        </p:txBody>
      </p:sp>
    </p:spTree>
    <p:extLst>
      <p:ext uri="{BB962C8B-B14F-4D97-AF65-F5344CB8AC3E}">
        <p14:creationId xmlns:p14="http://schemas.microsoft.com/office/powerpoint/2010/main" val="3899836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27CB3-E747-4E76-A482-904CDDD035C4}"/>
              </a:ext>
            </a:extLst>
          </p:cNvPr>
          <p:cNvSpPr>
            <a:spLocks noGrp="1"/>
          </p:cNvSpPr>
          <p:nvPr>
            <p:ph type="title"/>
          </p:nvPr>
        </p:nvSpPr>
        <p:spPr/>
        <p:txBody>
          <a:bodyPr/>
          <a:lstStyle/>
          <a:p>
            <a:r>
              <a:rPr lang="en-US" dirty="0"/>
              <a:t>Types of Clouds</a:t>
            </a:r>
          </a:p>
        </p:txBody>
      </p:sp>
      <p:sp>
        <p:nvSpPr>
          <p:cNvPr id="3" name="Content Placeholder 2">
            <a:extLst>
              <a:ext uri="{FF2B5EF4-FFF2-40B4-BE49-F238E27FC236}">
                <a16:creationId xmlns:a16="http://schemas.microsoft.com/office/drawing/2014/main" id="{6AEC09C8-3E52-45D0-9FD3-20D7E1A235A9}"/>
              </a:ext>
            </a:extLst>
          </p:cNvPr>
          <p:cNvSpPr>
            <a:spLocks noGrp="1"/>
          </p:cNvSpPr>
          <p:nvPr>
            <p:ph idx="1"/>
          </p:nvPr>
        </p:nvSpPr>
        <p:spPr/>
        <p:txBody>
          <a:bodyPr>
            <a:normAutofit fontScale="85000" lnSpcReduction="20000"/>
          </a:bodyPr>
          <a:lstStyle/>
          <a:p>
            <a:r>
              <a:rPr lang="en-IN" sz="3200" b="1" dirty="0"/>
              <a:t>Public Cloud: </a:t>
            </a:r>
            <a:r>
              <a:rPr lang="en-IN" dirty="0"/>
              <a:t>In public cloud, the third-party service providers make resources and services available to their customers via Internet. Customer’s data and related security is with the service providers’ owned infrastructure.</a:t>
            </a:r>
          </a:p>
          <a:p>
            <a:pPr marL="0" indent="0">
              <a:buNone/>
            </a:pPr>
            <a:endParaRPr lang="en-IN" dirty="0"/>
          </a:p>
          <a:p>
            <a:r>
              <a:rPr lang="en-IN" sz="3200" b="1" dirty="0"/>
              <a:t>Private Cloud </a:t>
            </a:r>
            <a:r>
              <a:rPr lang="en-IN" dirty="0"/>
              <a:t>:A private cloud also provides almost similar features as public cloud, but the data and services are managed by the organization or by the third party only for the customer’s organization.</a:t>
            </a:r>
          </a:p>
          <a:p>
            <a:pPr marL="0" indent="0">
              <a:buNone/>
            </a:pPr>
            <a:endParaRPr lang="en-IN" dirty="0"/>
          </a:p>
          <a:p>
            <a:r>
              <a:rPr lang="en-IN" sz="3200" b="1" dirty="0"/>
              <a:t>Hybrid Cloud: </a:t>
            </a:r>
            <a:r>
              <a:rPr lang="en-IN" dirty="0"/>
              <a:t>A hybrid cloud is the combination of both private and public cloud. The decision to run on private or public cloud usually depends on various parameters like sensitivity of data and applications, industry certifications and required standards, regulations, etc.</a:t>
            </a:r>
          </a:p>
          <a:p>
            <a:endParaRPr lang="en-US" dirty="0"/>
          </a:p>
        </p:txBody>
      </p:sp>
    </p:spTree>
    <p:extLst>
      <p:ext uri="{BB962C8B-B14F-4D97-AF65-F5344CB8AC3E}">
        <p14:creationId xmlns:p14="http://schemas.microsoft.com/office/powerpoint/2010/main" val="1753342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D27D7-CED7-418F-BF8B-5889E06C29AB}"/>
              </a:ext>
            </a:extLst>
          </p:cNvPr>
          <p:cNvSpPr>
            <a:spLocks noGrp="1"/>
          </p:cNvSpPr>
          <p:nvPr>
            <p:ph type="title"/>
          </p:nvPr>
        </p:nvSpPr>
        <p:spPr>
          <a:xfrm>
            <a:off x="838200" y="365125"/>
            <a:ext cx="10515600" cy="876821"/>
          </a:xfrm>
        </p:spPr>
        <p:txBody>
          <a:bodyPr>
            <a:normAutofit fontScale="90000"/>
          </a:bodyPr>
          <a:lstStyle/>
          <a:p>
            <a:r>
              <a:rPr lang="en-US" dirty="0"/>
              <a:t>Types of cloud services</a:t>
            </a:r>
            <a:br>
              <a:rPr lang="en-US" dirty="0"/>
            </a:br>
            <a:endParaRPr lang="en-US" dirty="0"/>
          </a:p>
        </p:txBody>
      </p:sp>
      <p:sp>
        <p:nvSpPr>
          <p:cNvPr id="3" name="Content Placeholder 2">
            <a:extLst>
              <a:ext uri="{FF2B5EF4-FFF2-40B4-BE49-F238E27FC236}">
                <a16:creationId xmlns:a16="http://schemas.microsoft.com/office/drawing/2014/main" id="{2F3E4C6C-F7B1-4FD0-A7CF-CF8900D0D9D4}"/>
              </a:ext>
            </a:extLst>
          </p:cNvPr>
          <p:cNvSpPr>
            <a:spLocks noGrp="1"/>
          </p:cNvSpPr>
          <p:nvPr>
            <p:ph idx="1"/>
          </p:nvPr>
        </p:nvSpPr>
        <p:spPr>
          <a:xfrm>
            <a:off x="838200" y="1091821"/>
            <a:ext cx="10515600" cy="5085142"/>
          </a:xfrm>
        </p:spPr>
        <p:txBody>
          <a:bodyPr>
            <a:normAutofit fontScale="92500" lnSpcReduction="20000"/>
          </a:bodyPr>
          <a:lstStyle/>
          <a:p>
            <a:r>
              <a:rPr lang="en-US" dirty="0"/>
              <a:t>Infrastructure-as-a-service (IaaS)</a:t>
            </a:r>
          </a:p>
          <a:p>
            <a:pPr marL="0" indent="0">
              <a:buNone/>
            </a:pPr>
            <a:r>
              <a:rPr lang="en-US" dirty="0"/>
              <a:t>The most basic category of cloud computing services. With IaaS, you rent IT infrastructure—servers and virtual machines (VMs), storage, networks, operating systems—from a cloud provider on a pay-as-you-go basis.</a:t>
            </a:r>
          </a:p>
          <a:p>
            <a:r>
              <a:rPr lang="en-US" dirty="0"/>
              <a:t>Platform as a service (PaaS)</a:t>
            </a:r>
          </a:p>
          <a:p>
            <a:pPr marL="0" indent="0">
              <a:buNone/>
            </a:pPr>
            <a:r>
              <a:rPr lang="en-US" dirty="0"/>
              <a:t>Platform-as-a-service (PaaS) refers to cloud computing services that supply an on-demand environment for developing, testing, delivering and managing software applications. PaaS is designed to make it easier for developers to quickly create web or mobile apps, without worrying about setting up or managing the underlying infrastructure of servers, storage, network and databases needed for development.</a:t>
            </a:r>
          </a:p>
          <a:p>
            <a:r>
              <a:rPr lang="en-US" dirty="0"/>
              <a:t>Software as a service (SaaS)</a:t>
            </a:r>
          </a:p>
          <a:p>
            <a:pPr marL="0" indent="0">
              <a:buNone/>
            </a:pPr>
            <a:r>
              <a:rPr lang="en-US" dirty="0"/>
              <a:t>Software-as-a-service (SaaS) is a method for delivering software applications over the Internet, on demand and typically on a subscription basis. With SaaS, cloud providers host and manage the software application and underlying infrastructure and handle any maintenance, like software upgrades and security patching. Users connect to the application over the Internet, usually with a web browser on their phone, tablet or PC</a:t>
            </a:r>
          </a:p>
          <a:p>
            <a:endParaRPr lang="en-US" dirty="0"/>
          </a:p>
        </p:txBody>
      </p:sp>
    </p:spTree>
    <p:extLst>
      <p:ext uri="{BB962C8B-B14F-4D97-AF65-F5344CB8AC3E}">
        <p14:creationId xmlns:p14="http://schemas.microsoft.com/office/powerpoint/2010/main" val="1780909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3ECAE-8054-48DE-BFF9-9549B4903102}"/>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A29DA75A-B407-43C6-BAA4-980AD9600D69}"/>
              </a:ext>
            </a:extLst>
          </p:cNvPr>
          <p:cNvSpPr>
            <a:spLocks noGrp="1"/>
          </p:cNvSpPr>
          <p:nvPr>
            <p:ph idx="1"/>
          </p:nvPr>
        </p:nvSpPr>
        <p:spPr>
          <a:xfrm>
            <a:off x="1251678" y="1225119"/>
            <a:ext cx="10178322" cy="4654474"/>
          </a:xfrm>
        </p:spPr>
        <p:txBody>
          <a:bodyPr>
            <a:normAutofit fontScale="70000" lnSpcReduction="20000"/>
          </a:bodyPr>
          <a:lstStyle/>
          <a:p>
            <a:pPr marL="0" indent="0" fontAlgn="base">
              <a:buNone/>
            </a:pPr>
            <a:r>
              <a:rPr lang="en-US" b="1" dirty="0"/>
              <a:t>IAAS (Infrastructure As A Service) :</a:t>
            </a:r>
            <a:endParaRPr lang="en-US" dirty="0"/>
          </a:p>
          <a:p>
            <a:pPr marL="0" indent="0" fontAlgn="base">
              <a:buNone/>
            </a:pPr>
            <a:r>
              <a:rPr lang="en-US" dirty="0"/>
              <a:t>The base layer</a:t>
            </a:r>
          </a:p>
          <a:p>
            <a:pPr marL="0" indent="0" fontAlgn="base">
              <a:buNone/>
            </a:pPr>
            <a:r>
              <a:rPr lang="en-US" dirty="0"/>
              <a:t>Deals with Virtual Machines, Storage (Hard Disks), Servers, Network, Load Balancers </a:t>
            </a:r>
            <a:r>
              <a:rPr lang="en-US" dirty="0" err="1"/>
              <a:t>etc</a:t>
            </a:r>
            <a:endParaRPr lang="en-US" dirty="0"/>
          </a:p>
          <a:p>
            <a:pPr marL="0" indent="0" fontAlgn="base">
              <a:buNone/>
            </a:pPr>
            <a:r>
              <a:rPr lang="en-US" b="1" dirty="0"/>
              <a:t>PAAS (Platform As A Service) :</a:t>
            </a:r>
            <a:endParaRPr lang="en-US" dirty="0"/>
          </a:p>
          <a:p>
            <a:pPr marL="0" indent="0" fontAlgn="base">
              <a:buNone/>
            </a:pPr>
            <a:r>
              <a:rPr lang="en-US" dirty="0"/>
              <a:t>A layer on top of IAAS</a:t>
            </a:r>
          </a:p>
          <a:p>
            <a:pPr marL="0" indent="0" fontAlgn="base">
              <a:buNone/>
            </a:pPr>
            <a:r>
              <a:rPr lang="en-US" dirty="0"/>
              <a:t>Runtimes (like java runtimes), Databases (like </a:t>
            </a:r>
            <a:r>
              <a:rPr lang="en-US" dirty="0" err="1"/>
              <a:t>mySql</a:t>
            </a:r>
            <a:r>
              <a:rPr lang="en-US" dirty="0"/>
              <a:t>, Oracle), Web Servers (tomcat </a:t>
            </a:r>
            <a:r>
              <a:rPr lang="en-US" dirty="0" err="1"/>
              <a:t>etc</a:t>
            </a:r>
            <a:r>
              <a:rPr lang="en-US" dirty="0"/>
              <a:t>)</a:t>
            </a:r>
          </a:p>
          <a:p>
            <a:pPr marL="0" indent="0" fontAlgn="base">
              <a:buNone/>
            </a:pPr>
            <a:r>
              <a:rPr lang="en-US" b="1" dirty="0"/>
              <a:t>SAAS (Software As A Service) :</a:t>
            </a:r>
            <a:endParaRPr lang="en-US" dirty="0"/>
          </a:p>
          <a:p>
            <a:pPr marL="0" indent="0" fontAlgn="base">
              <a:buNone/>
            </a:pPr>
            <a:r>
              <a:rPr lang="en-US" dirty="0"/>
              <a:t>A layer on top on PAAS</a:t>
            </a:r>
          </a:p>
          <a:p>
            <a:pPr marL="0" indent="0" fontAlgn="base">
              <a:buNone/>
            </a:pPr>
            <a:r>
              <a:rPr lang="en-US" dirty="0"/>
              <a:t>Applications like email (Gmail, Yahoo mail </a:t>
            </a:r>
            <a:r>
              <a:rPr lang="en-US" dirty="0" err="1"/>
              <a:t>etc</a:t>
            </a:r>
            <a:r>
              <a:rPr lang="en-US" dirty="0"/>
              <a:t>), Social Networking sites (Facebook </a:t>
            </a:r>
            <a:r>
              <a:rPr lang="en-US" dirty="0" err="1"/>
              <a:t>etc</a:t>
            </a:r>
            <a:r>
              <a:rPr lang="en-US" dirty="0"/>
              <a:t>)</a:t>
            </a:r>
          </a:p>
          <a:p>
            <a:pPr marL="0" indent="0" fontAlgn="base">
              <a:buNone/>
            </a:pPr>
            <a:r>
              <a:rPr lang="en-US" b="1" dirty="0"/>
              <a:t>To quickly relate consider the below Google's offerings:</a:t>
            </a:r>
            <a:endParaRPr lang="en-US" dirty="0"/>
          </a:p>
          <a:p>
            <a:pPr marL="0" indent="0" fontAlgn="base">
              <a:buNone/>
            </a:pPr>
            <a:r>
              <a:rPr lang="en-US" b="1" dirty="0"/>
              <a:t>IAAS :</a:t>
            </a:r>
            <a:r>
              <a:rPr lang="en-US" dirty="0"/>
              <a:t> Google Compute Engine (One can develop programs to be run on high performing </a:t>
            </a:r>
            <a:r>
              <a:rPr lang="en-US" dirty="0" err="1"/>
              <a:t>google's</a:t>
            </a:r>
            <a:r>
              <a:rPr lang="en-US" dirty="0"/>
              <a:t> computing infrastructure)</a:t>
            </a:r>
          </a:p>
          <a:p>
            <a:pPr marL="0" indent="0" fontAlgn="base">
              <a:buNone/>
            </a:pPr>
            <a:r>
              <a:rPr lang="en-US" b="1" dirty="0"/>
              <a:t>PAAS :</a:t>
            </a:r>
            <a:r>
              <a:rPr lang="en-US" dirty="0"/>
              <a:t> Google App Engine (One can develop applications and let them execute on top of Google app engine which take care of the execution)</a:t>
            </a:r>
          </a:p>
          <a:p>
            <a:pPr marL="0" indent="0" fontAlgn="base">
              <a:buNone/>
            </a:pPr>
            <a:r>
              <a:rPr lang="en-US" b="1" dirty="0"/>
              <a:t>SAAS :</a:t>
            </a:r>
            <a:r>
              <a:rPr lang="en-US" dirty="0"/>
              <a:t> Gmail, Google+ </a:t>
            </a:r>
            <a:r>
              <a:rPr lang="en-US" dirty="0" err="1"/>
              <a:t>etc</a:t>
            </a:r>
            <a:r>
              <a:rPr lang="en-US" dirty="0"/>
              <a:t> (One can use email services and extend email/google+ based applications to form newer applications)</a:t>
            </a:r>
          </a:p>
          <a:p>
            <a:endParaRPr lang="en-IN" dirty="0"/>
          </a:p>
        </p:txBody>
      </p:sp>
    </p:spTree>
    <p:extLst>
      <p:ext uri="{BB962C8B-B14F-4D97-AF65-F5344CB8AC3E}">
        <p14:creationId xmlns:p14="http://schemas.microsoft.com/office/powerpoint/2010/main" val="2509584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fontScale="90000"/>
          </a:bodyPr>
          <a:lstStyle/>
          <a:p>
            <a:r>
              <a:rPr lang="en-IN" sz="2800" dirty="0">
                <a:solidFill>
                  <a:srgbClr val="FF0000"/>
                </a:solidFill>
              </a:rPr>
              <a:t>Advantages of Cloud Computing</a:t>
            </a:r>
            <a:br>
              <a:rPr lang="en-IN" sz="2800" dirty="0">
                <a:solidFill>
                  <a:srgbClr val="FF0000"/>
                </a:solidFill>
              </a:rPr>
            </a:br>
            <a:endParaRPr lang="en-IN" sz="2800" dirty="0">
              <a:solidFill>
                <a:srgbClr val="FF0000"/>
              </a:solidFill>
            </a:endParaRPr>
          </a:p>
        </p:txBody>
      </p:sp>
      <p:sp>
        <p:nvSpPr>
          <p:cNvPr id="5" name="Content Placeholder 4"/>
          <p:cNvSpPr>
            <a:spLocks noGrp="1"/>
          </p:cNvSpPr>
          <p:nvPr>
            <p:ph idx="1"/>
          </p:nvPr>
        </p:nvSpPr>
        <p:spPr>
          <a:xfrm>
            <a:off x="1981200" y="685800"/>
            <a:ext cx="8229600" cy="5943600"/>
          </a:xfrm>
        </p:spPr>
        <p:txBody>
          <a:bodyPr>
            <a:normAutofit fontScale="92500" lnSpcReduction="10000"/>
          </a:bodyPr>
          <a:lstStyle/>
          <a:p>
            <a:r>
              <a:rPr lang="en-IN" sz="1800" b="1" dirty="0"/>
              <a:t>Cost-Efficient</a:t>
            </a:r>
            <a:r>
              <a:rPr lang="en-IN" sz="1800" dirty="0"/>
              <a:t> − Building our own servers and tools is time-consuming as well as expensive as we need to order, pay for, install, and configure expensive hardware, long before we need it. However, using cloud computing, we only pay for the amount we use and when we use the computing resources.</a:t>
            </a:r>
          </a:p>
          <a:p>
            <a:endParaRPr lang="en-US" sz="1800" dirty="0"/>
          </a:p>
          <a:p>
            <a:r>
              <a:rPr lang="en-IN" sz="1800" b="1" dirty="0"/>
              <a:t>Reliability</a:t>
            </a:r>
            <a:r>
              <a:rPr lang="en-IN" sz="1800" dirty="0"/>
              <a:t> − A cloud computing platform provides much more managed, reliable and consistent service than an in-house IT infrastructure. It guarantees 24x7 and 365 days of service. </a:t>
            </a:r>
          </a:p>
          <a:p>
            <a:endParaRPr lang="en-US" sz="1800" dirty="0"/>
          </a:p>
          <a:p>
            <a:r>
              <a:rPr lang="en-IN" sz="1800" b="1" dirty="0"/>
              <a:t>Unlimited Storage</a:t>
            </a:r>
            <a:r>
              <a:rPr lang="en-IN" sz="1800" dirty="0"/>
              <a:t> − Cloud computing provides almost unlimited storage capacity, i.e., we need not worry about running out of storage space or increasing our current storage space availability. </a:t>
            </a:r>
          </a:p>
          <a:p>
            <a:endParaRPr lang="en-US" sz="1800" dirty="0"/>
          </a:p>
          <a:p>
            <a:r>
              <a:rPr lang="en-IN" sz="1800" b="1" dirty="0"/>
              <a:t>Backup &amp; Recovery</a:t>
            </a:r>
            <a:r>
              <a:rPr lang="en-IN" sz="1800" dirty="0"/>
              <a:t> − Storing data in the cloud, backing it up and restoring the same is relatively easier than storing it on a physical device.</a:t>
            </a:r>
          </a:p>
          <a:p>
            <a:endParaRPr lang="en-US" sz="1800" dirty="0"/>
          </a:p>
          <a:p>
            <a:r>
              <a:rPr lang="en-IN" sz="1800" b="1" dirty="0"/>
              <a:t>Easy Access to Information</a:t>
            </a:r>
            <a:r>
              <a:rPr lang="en-IN" sz="1800" dirty="0"/>
              <a:t> − Once you register yourself in cloud, you can access your account from anywhere in the world provided there is internet connection at that point.</a:t>
            </a:r>
          </a:p>
        </p:txBody>
      </p:sp>
    </p:spTree>
    <p:extLst>
      <p:ext uri="{BB962C8B-B14F-4D97-AF65-F5344CB8AC3E}">
        <p14:creationId xmlns:p14="http://schemas.microsoft.com/office/powerpoint/2010/main" val="4011835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100" dirty="0">
                <a:solidFill>
                  <a:srgbClr val="FF0000"/>
                </a:solidFill>
              </a:rPr>
              <a:t>Amazon Web Services - Basic Architecture</a:t>
            </a:r>
            <a:br>
              <a:rPr lang="en-IN" dirty="0"/>
            </a:br>
            <a:endParaRPr lang="en-IN" dirty="0"/>
          </a:p>
        </p:txBody>
      </p:sp>
      <p:pic>
        <p:nvPicPr>
          <p:cNvPr id="4" name="Content Placeholder 3" descr="architecture.jpg"/>
          <p:cNvPicPr>
            <a:picLocks noGrp="1" noChangeAspect="1"/>
          </p:cNvPicPr>
          <p:nvPr>
            <p:ph idx="1"/>
          </p:nvPr>
        </p:nvPicPr>
        <p:blipFill>
          <a:blip r:embed="rId2"/>
          <a:stretch>
            <a:fillRect/>
          </a:stretch>
        </p:blipFill>
        <p:spPr>
          <a:xfrm>
            <a:off x="2590800" y="1066801"/>
            <a:ext cx="6858000" cy="5181599"/>
          </a:xfrm>
        </p:spPr>
      </p:pic>
    </p:spTree>
    <p:extLst>
      <p:ext uri="{BB962C8B-B14F-4D97-AF65-F5344CB8AC3E}">
        <p14:creationId xmlns:p14="http://schemas.microsoft.com/office/powerpoint/2010/main" val="2018654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100" dirty="0">
                <a:solidFill>
                  <a:srgbClr val="FF0000"/>
                </a:solidFill>
              </a:rPr>
              <a:t>Amazon Web Services - Account</a:t>
            </a:r>
            <a:br>
              <a:rPr lang="en-IN" dirty="0"/>
            </a:br>
            <a:endParaRPr lang="en-IN" dirty="0"/>
          </a:p>
        </p:txBody>
      </p:sp>
      <p:sp>
        <p:nvSpPr>
          <p:cNvPr id="3" name="Content Placeholder 2"/>
          <p:cNvSpPr>
            <a:spLocks noGrp="1"/>
          </p:cNvSpPr>
          <p:nvPr>
            <p:ph idx="1"/>
          </p:nvPr>
        </p:nvSpPr>
        <p:spPr>
          <a:xfrm>
            <a:off x="1981200" y="990601"/>
            <a:ext cx="8229600" cy="5135563"/>
          </a:xfrm>
        </p:spPr>
        <p:txBody>
          <a:bodyPr>
            <a:normAutofit/>
          </a:bodyPr>
          <a:lstStyle/>
          <a:p>
            <a:pPr>
              <a:buNone/>
            </a:pPr>
            <a:r>
              <a:rPr lang="en-IN" sz="1800" b="1" dirty="0"/>
              <a:t>Step 1</a:t>
            </a:r>
            <a:r>
              <a:rPr lang="en-IN" sz="1800" dirty="0"/>
              <a:t> − To create an AWS account, open this link </a:t>
            </a:r>
            <a:r>
              <a:rPr lang="en-IN" sz="1800" dirty="0">
                <a:hlinkClick r:id="rId2"/>
              </a:rPr>
              <a:t>https://aws.amazon.com</a:t>
            </a:r>
            <a:r>
              <a:rPr lang="en-IN" sz="1800" dirty="0"/>
              <a:t>and sign-up for new account and enter the required details.</a:t>
            </a:r>
          </a:p>
          <a:p>
            <a:pPr>
              <a:buNone/>
            </a:pPr>
            <a:endParaRPr lang="en-IN" sz="1800" dirty="0"/>
          </a:p>
        </p:txBody>
      </p:sp>
      <p:pic>
        <p:nvPicPr>
          <p:cNvPr id="4" name="Picture 3" descr="create_aws_account.jpg"/>
          <p:cNvPicPr>
            <a:picLocks noChangeAspect="1"/>
          </p:cNvPicPr>
          <p:nvPr/>
        </p:nvPicPr>
        <p:blipFill>
          <a:blip r:embed="rId3"/>
          <a:stretch>
            <a:fillRect/>
          </a:stretch>
        </p:blipFill>
        <p:spPr>
          <a:xfrm>
            <a:off x="3614738" y="1752600"/>
            <a:ext cx="4962525" cy="4267200"/>
          </a:xfrm>
          <a:prstGeom prst="rect">
            <a:avLst/>
          </a:prstGeom>
        </p:spPr>
      </p:pic>
    </p:spTree>
    <p:extLst>
      <p:ext uri="{BB962C8B-B14F-4D97-AF65-F5344CB8AC3E}">
        <p14:creationId xmlns:p14="http://schemas.microsoft.com/office/powerpoint/2010/main" val="35407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981200" y="304801"/>
            <a:ext cx="8229600" cy="5821363"/>
          </a:xfrm>
        </p:spPr>
        <p:txBody>
          <a:bodyPr>
            <a:normAutofit/>
          </a:bodyPr>
          <a:lstStyle/>
          <a:p>
            <a:r>
              <a:rPr lang="en-IN" sz="1800" b="1" dirty="0"/>
              <a:t>Step 2</a:t>
            </a:r>
            <a:r>
              <a:rPr lang="en-IN" sz="1800" dirty="0"/>
              <a:t> − After providing an email-address, complete this form. Amazon uses this information for billing, invoicing and identifying the account. After creating the account, sign-up for the services needed.</a:t>
            </a:r>
          </a:p>
          <a:p>
            <a:pPr>
              <a:buNone/>
            </a:pPr>
            <a:endParaRPr lang="en-US" sz="1800" dirty="0"/>
          </a:p>
          <a:p>
            <a:pPr>
              <a:buNone/>
            </a:pPr>
            <a:endParaRPr lang="en-IN" sz="1800" dirty="0"/>
          </a:p>
        </p:txBody>
      </p:sp>
      <p:pic>
        <p:nvPicPr>
          <p:cNvPr id="5" name="Picture 4" descr="contact_information.jpg"/>
          <p:cNvPicPr>
            <a:picLocks noChangeAspect="1"/>
          </p:cNvPicPr>
          <p:nvPr/>
        </p:nvPicPr>
        <p:blipFill>
          <a:blip r:embed="rId2"/>
          <a:stretch>
            <a:fillRect/>
          </a:stretch>
        </p:blipFill>
        <p:spPr>
          <a:xfrm>
            <a:off x="4071938" y="1371600"/>
            <a:ext cx="4048125" cy="4724400"/>
          </a:xfrm>
          <a:prstGeom prst="rect">
            <a:avLst/>
          </a:prstGeom>
        </p:spPr>
      </p:pic>
    </p:spTree>
    <p:extLst>
      <p:ext uri="{BB962C8B-B14F-4D97-AF65-F5344CB8AC3E}">
        <p14:creationId xmlns:p14="http://schemas.microsoft.com/office/powerpoint/2010/main" val="388726813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29</TotalTime>
  <Words>603</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Gill Sans MT</vt:lpstr>
      <vt:lpstr>Impact</vt:lpstr>
      <vt:lpstr>Badge</vt:lpstr>
      <vt:lpstr>Introduction</vt:lpstr>
      <vt:lpstr>Definition</vt:lpstr>
      <vt:lpstr>Types of Clouds</vt:lpstr>
      <vt:lpstr>Types of cloud services </vt:lpstr>
      <vt:lpstr>Example</vt:lpstr>
      <vt:lpstr>Advantages of Cloud Computing </vt:lpstr>
      <vt:lpstr>Amazon Web Services - Basic Architecture </vt:lpstr>
      <vt:lpstr>Amazon Web Services - Account </vt:lpstr>
      <vt:lpstr>PowerPoint Presentation</vt:lpstr>
      <vt:lpstr>PowerPoint Presentation</vt:lpstr>
      <vt:lpstr>PowerPoint Presentation</vt:lpstr>
      <vt:lpstr>How to Use AWS EC2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Selvakumar Shanmugam</dc:creator>
  <cp:lastModifiedBy>Besant</cp:lastModifiedBy>
  <cp:revision>9</cp:revision>
  <dcterms:created xsi:type="dcterms:W3CDTF">2017-09-26T09:24:58Z</dcterms:created>
  <dcterms:modified xsi:type="dcterms:W3CDTF">2018-06-05T02:21:04Z</dcterms:modified>
</cp:coreProperties>
</file>