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74"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6F15528-21DE-4FAA-801E-634DDDAF4B2B}" type="slidenum">
              <a:rPr lang="en-US" smtClean="0"/>
              <a:pPr/>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792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95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417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830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6F15528-21DE-4FAA-801E-634DDDAF4B2B}" type="slidenum">
              <a:rPr lang="en-US" smtClean="0"/>
              <a:pPr/>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644215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394662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01287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292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17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73789" y="6375679"/>
            <a:ext cx="925016" cy="348462"/>
          </a:xfrm>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6F15528-21DE-4FAA-801E-634DDDAF4B2B}" type="slidenum">
              <a:rPr lang="en-US" smtClean="0"/>
              <a:pPr/>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31661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74463" y="6375679"/>
            <a:ext cx="924342" cy="348462"/>
          </a:xfrm>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6F15528-21DE-4FAA-801E-634DDDAF4B2B}" type="slidenum">
              <a:rPr lang="en-US" smtClean="0"/>
              <a:pPr/>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38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1D8BD707-D9CF-40AE-B4C6-C98DA3205C09}" type="datetimeFigureOut">
              <a:rPr lang="en-US" smtClean="0"/>
              <a:pPr/>
              <a:t>1/16/2018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6F15528-21DE-4FAA-801E-634DDDAF4B2B}" type="slidenum">
              <a:rPr lang="en-US" smtClean="0"/>
              <a:pPr/>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626348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nsole.aws.amazon.com/s3/ho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onsole.aws.amazon.com/s3/ho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08175"/>
          </a:xfrm>
        </p:spPr>
        <p:txBody>
          <a:bodyPr>
            <a:normAutofit fontScale="90000"/>
          </a:bodyPr>
          <a:lstStyle/>
          <a:p>
            <a:r>
              <a:rPr lang="en-IN" dirty="0">
                <a:solidFill>
                  <a:srgbClr val="FF0000"/>
                </a:solidFill>
              </a:rPr>
              <a:t>Amazon Web Services - Amazon S3</a:t>
            </a:r>
            <a:br>
              <a:rPr lang="en-IN" dirty="0">
                <a:solidFill>
                  <a:srgbClr val="FF0000"/>
                </a:solidFill>
              </a:rPr>
            </a:br>
            <a:endParaRPr lang="en-IN"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lstStyle/>
          <a:p>
            <a:r>
              <a:rPr lang="en-IN" sz="1800" dirty="0"/>
              <a:t>Click the start upload button. The files will get uploaded into the bucket.</a:t>
            </a:r>
          </a:p>
          <a:p>
            <a:pPr>
              <a:buNone/>
            </a:pPr>
            <a:endParaRPr lang="en-IN" sz="1800" dirty="0"/>
          </a:p>
          <a:p>
            <a:r>
              <a:rPr lang="en-IN" sz="1800" b="1" dirty="0"/>
              <a:t>To open/download an object</a:t>
            </a:r>
            <a:r>
              <a:rPr lang="en-IN" sz="1800" dirty="0"/>
              <a:t> − In the Amazon S3 console, in the Objects &amp; Folders list, right-click on the object to be opened/downloaded. Then, select the required object.</a:t>
            </a:r>
          </a:p>
          <a:p>
            <a:endParaRPr lang="en-IN" dirty="0"/>
          </a:p>
        </p:txBody>
      </p:sp>
      <p:pic>
        <p:nvPicPr>
          <p:cNvPr id="4" name="Picture 3" descr="all_buckets_open.jpg"/>
          <p:cNvPicPr>
            <a:picLocks noChangeAspect="1"/>
          </p:cNvPicPr>
          <p:nvPr/>
        </p:nvPicPr>
        <p:blipFill>
          <a:blip r:embed="rId2"/>
          <a:stretch>
            <a:fillRect/>
          </a:stretch>
        </p:blipFill>
        <p:spPr>
          <a:xfrm>
            <a:off x="3048000" y="2667000"/>
            <a:ext cx="2895600" cy="3276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6248400"/>
          </a:xfrm>
        </p:spPr>
        <p:txBody>
          <a:bodyPr>
            <a:normAutofit/>
          </a:bodyPr>
          <a:lstStyle/>
          <a:p>
            <a:pPr>
              <a:buNone/>
            </a:pPr>
            <a:r>
              <a:rPr lang="en-IN" sz="1800" b="1" dirty="0">
                <a:solidFill>
                  <a:srgbClr val="FF0000"/>
                </a:solidFill>
              </a:rPr>
              <a:t>How to Move S3 Objects?</a:t>
            </a:r>
          </a:p>
          <a:p>
            <a:pPr>
              <a:buNone/>
            </a:pPr>
            <a:r>
              <a:rPr lang="en-IN" sz="1800" dirty="0"/>
              <a:t>Following are the steps to move S3 objects.</a:t>
            </a:r>
          </a:p>
          <a:p>
            <a:r>
              <a:rPr lang="en-IN" sz="1800" b="1" dirty="0"/>
              <a:t>step 1</a:t>
            </a:r>
            <a:r>
              <a:rPr lang="en-IN" sz="1800" dirty="0"/>
              <a:t> − Open Amazon S3 console.</a:t>
            </a:r>
          </a:p>
          <a:p>
            <a:r>
              <a:rPr lang="en-IN" sz="1800" b="1" dirty="0"/>
              <a:t>step 2</a:t>
            </a:r>
            <a:r>
              <a:rPr lang="en-IN" sz="1800" dirty="0"/>
              <a:t> − Select the files &amp; folders option in the panel. Right-click on the object that is to be moved and click the Cut option.</a:t>
            </a:r>
          </a:p>
          <a:p>
            <a:endParaRPr lang="en-US" dirty="0"/>
          </a:p>
          <a:p>
            <a:endParaRPr lang="en-US" dirty="0"/>
          </a:p>
          <a:p>
            <a:endParaRPr lang="en-US" dirty="0"/>
          </a:p>
          <a:p>
            <a:endParaRPr lang="en-US" dirty="0"/>
          </a:p>
          <a:p>
            <a:endParaRPr lang="en-US" dirty="0"/>
          </a:p>
          <a:p>
            <a:endParaRPr lang="en-US" dirty="0"/>
          </a:p>
          <a:p>
            <a:r>
              <a:rPr lang="en-IN" sz="1900" b="1" dirty="0"/>
              <a:t>step 3</a:t>
            </a:r>
            <a:r>
              <a:rPr lang="en-IN" sz="1900" dirty="0"/>
              <a:t> − Open the location where we want this object. Right-click on the folder/bucket where the object is to be moved and click the Paste into option.</a:t>
            </a:r>
            <a:endParaRPr lang="en-US" sz="1900" dirty="0"/>
          </a:p>
          <a:p>
            <a:pPr>
              <a:buNone/>
            </a:pPr>
            <a:endParaRPr lang="en-IN" dirty="0"/>
          </a:p>
        </p:txBody>
      </p:sp>
      <p:pic>
        <p:nvPicPr>
          <p:cNvPr id="5" name="Picture 4" descr="name.jpg"/>
          <p:cNvPicPr>
            <a:picLocks noChangeAspect="1"/>
          </p:cNvPicPr>
          <p:nvPr/>
        </p:nvPicPr>
        <p:blipFill>
          <a:blip r:embed="rId2"/>
          <a:stretch>
            <a:fillRect/>
          </a:stretch>
        </p:blipFill>
        <p:spPr>
          <a:xfrm>
            <a:off x="3048000" y="1981200"/>
            <a:ext cx="2695575" cy="3267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endParaRPr lang="en-US" dirty="0"/>
          </a:p>
          <a:p>
            <a:endParaRPr lang="en-US" dirty="0"/>
          </a:p>
          <a:p>
            <a:endParaRPr lang="en-US" dirty="0"/>
          </a:p>
          <a:p>
            <a:endParaRPr lang="en-US" dirty="0"/>
          </a:p>
          <a:p>
            <a:endParaRPr lang="en-US" dirty="0"/>
          </a:p>
          <a:p>
            <a:pPr>
              <a:buNone/>
            </a:pPr>
            <a:endParaRPr lang="en-IN" sz="1800" b="1" dirty="0"/>
          </a:p>
          <a:p>
            <a:pPr>
              <a:buNone/>
            </a:pPr>
            <a:endParaRPr lang="en-IN" sz="1800" b="1" dirty="0"/>
          </a:p>
          <a:p>
            <a:pPr>
              <a:buNone/>
            </a:pPr>
            <a:r>
              <a:rPr lang="en-IN" sz="1800" b="1" dirty="0">
                <a:solidFill>
                  <a:srgbClr val="FF0000"/>
                </a:solidFill>
              </a:rPr>
              <a:t>How to Delete an Object?</a:t>
            </a:r>
          </a:p>
          <a:p>
            <a:r>
              <a:rPr lang="en-IN" sz="1800" b="1" dirty="0"/>
              <a:t>Step 1</a:t>
            </a:r>
            <a:r>
              <a:rPr lang="en-IN" sz="1800" dirty="0"/>
              <a:t> − Open Amazon S3.</a:t>
            </a:r>
          </a:p>
          <a:p>
            <a:r>
              <a:rPr lang="en-IN" sz="1800" b="1" dirty="0"/>
              <a:t>Step 2</a:t>
            </a:r>
            <a:r>
              <a:rPr lang="en-IN" sz="1800" dirty="0"/>
              <a:t> − Select the files &amp; folders option in the panel. Right-click on the object that is to be deleted. Select the delete option.</a:t>
            </a:r>
          </a:p>
          <a:p>
            <a:r>
              <a:rPr lang="en-IN" sz="1800" b="1" dirty="0"/>
              <a:t>Step 3</a:t>
            </a:r>
            <a:r>
              <a:rPr lang="en-IN" sz="1800" dirty="0"/>
              <a:t> − A pop-up window will open for confirmation. Click Ok.</a:t>
            </a:r>
          </a:p>
          <a:p>
            <a:endParaRPr lang="en-IN" dirty="0"/>
          </a:p>
        </p:txBody>
      </p:sp>
      <p:pic>
        <p:nvPicPr>
          <p:cNvPr id="4" name="Picture 3" descr="paste_into.jpg"/>
          <p:cNvPicPr>
            <a:picLocks noChangeAspect="1"/>
          </p:cNvPicPr>
          <p:nvPr/>
        </p:nvPicPr>
        <p:blipFill>
          <a:blip r:embed="rId2"/>
          <a:stretch>
            <a:fillRect/>
          </a:stretch>
        </p:blipFill>
        <p:spPr>
          <a:xfrm>
            <a:off x="3276600" y="609600"/>
            <a:ext cx="2247900" cy="2838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lstStyle/>
          <a:p>
            <a:endParaRPr lang="en-US" dirty="0"/>
          </a:p>
          <a:p>
            <a:endParaRPr lang="en-US" dirty="0"/>
          </a:p>
          <a:p>
            <a:endParaRPr lang="en-US" dirty="0"/>
          </a:p>
          <a:p>
            <a:endParaRPr lang="en-US" dirty="0"/>
          </a:p>
          <a:p>
            <a:pPr>
              <a:buNone/>
            </a:pPr>
            <a:r>
              <a:rPr lang="en-IN" sz="1800" b="1" dirty="0">
                <a:solidFill>
                  <a:srgbClr val="FF0000"/>
                </a:solidFill>
              </a:rPr>
              <a:t>How to Empty a Bucket?</a:t>
            </a:r>
          </a:p>
          <a:p>
            <a:r>
              <a:rPr lang="en-IN" sz="1800" b="1" dirty="0"/>
              <a:t>Step 1</a:t>
            </a:r>
            <a:r>
              <a:rPr lang="en-IN" sz="1800" dirty="0"/>
              <a:t> − Open Amazon S3 console.</a:t>
            </a:r>
          </a:p>
          <a:p>
            <a:r>
              <a:rPr lang="en-IN" sz="1800" b="1" dirty="0"/>
              <a:t>Step 2</a:t>
            </a:r>
            <a:r>
              <a:rPr lang="en-IN" sz="1800" dirty="0"/>
              <a:t> − Right-click on the bucket that is to be emptied and click the empty bucket option.</a:t>
            </a:r>
          </a:p>
          <a:p>
            <a:endParaRPr lang="en-IN" dirty="0"/>
          </a:p>
        </p:txBody>
      </p:sp>
      <p:pic>
        <p:nvPicPr>
          <p:cNvPr id="4" name="Picture 3" descr="delete.jpg"/>
          <p:cNvPicPr>
            <a:picLocks noChangeAspect="1"/>
          </p:cNvPicPr>
          <p:nvPr/>
        </p:nvPicPr>
        <p:blipFill>
          <a:blip r:embed="rId2"/>
          <a:stretch>
            <a:fillRect/>
          </a:stretch>
        </p:blipFill>
        <p:spPr>
          <a:xfrm>
            <a:off x="3429000" y="381000"/>
            <a:ext cx="1914525" cy="2419350"/>
          </a:xfrm>
          <a:prstGeom prst="rect">
            <a:avLst/>
          </a:prstGeom>
        </p:spPr>
      </p:pic>
      <p:pic>
        <p:nvPicPr>
          <p:cNvPr id="5" name="Picture 4" descr="example_bucket_one.jpg"/>
          <p:cNvPicPr>
            <a:picLocks noChangeAspect="1"/>
          </p:cNvPicPr>
          <p:nvPr/>
        </p:nvPicPr>
        <p:blipFill>
          <a:blip r:embed="rId3"/>
          <a:stretch>
            <a:fillRect/>
          </a:stretch>
        </p:blipFill>
        <p:spPr>
          <a:xfrm>
            <a:off x="2438400" y="3810000"/>
            <a:ext cx="4400550" cy="2476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6324600"/>
          </a:xfrm>
        </p:spPr>
        <p:txBody>
          <a:bodyPr>
            <a:normAutofit/>
          </a:bodyPr>
          <a:lstStyle/>
          <a:p>
            <a:r>
              <a:rPr lang="en-IN" sz="1800" b="1" dirty="0"/>
              <a:t>Step 3</a:t>
            </a:r>
            <a:r>
              <a:rPr lang="en-IN" sz="1800" dirty="0"/>
              <a:t> − A confirmation message will appear on the pop-up window. Read it carefully and click the </a:t>
            </a:r>
            <a:r>
              <a:rPr lang="en-IN" sz="1800" b="1" dirty="0"/>
              <a:t>Empty bucket</a:t>
            </a:r>
            <a:r>
              <a:rPr lang="en-IN" sz="1800" dirty="0"/>
              <a:t> button to confirm</a:t>
            </a:r>
            <a:r>
              <a:rPr lang="en-IN" dirty="0"/>
              <a:t>.</a:t>
            </a:r>
          </a:p>
          <a:p>
            <a:endParaRPr lang="en-US" dirty="0"/>
          </a:p>
          <a:p>
            <a:endParaRPr lang="en-US" dirty="0"/>
          </a:p>
          <a:p>
            <a:endParaRPr lang="en-US" dirty="0"/>
          </a:p>
          <a:p>
            <a:endParaRPr lang="en-US" dirty="0"/>
          </a:p>
          <a:p>
            <a:pPr>
              <a:buNone/>
            </a:pPr>
            <a:endParaRPr lang="en-IN" sz="1900" dirty="0"/>
          </a:p>
          <a:p>
            <a:pPr>
              <a:buNone/>
            </a:pPr>
            <a:endParaRPr lang="en-IN" sz="1900" dirty="0"/>
          </a:p>
          <a:p>
            <a:pPr>
              <a:buNone/>
            </a:pPr>
            <a:r>
              <a:rPr lang="en-IN" sz="1900" dirty="0">
                <a:solidFill>
                  <a:srgbClr val="FF0000"/>
                </a:solidFill>
              </a:rPr>
              <a:t>Amazon S3 Features</a:t>
            </a:r>
          </a:p>
          <a:p>
            <a:r>
              <a:rPr lang="en-IN" sz="1900" b="1" dirty="0"/>
              <a:t>Low cost and Easy to Use</a:t>
            </a:r>
            <a:r>
              <a:rPr lang="en-IN" sz="1900" dirty="0"/>
              <a:t> − Using Amazon S3, the user can store a large amount of data at very low charges.</a:t>
            </a:r>
          </a:p>
          <a:p>
            <a:r>
              <a:rPr lang="en-IN" sz="1900" b="1" dirty="0"/>
              <a:t>Secure</a:t>
            </a:r>
            <a:r>
              <a:rPr lang="en-IN" sz="1900" dirty="0"/>
              <a:t> − Amazon S3 supports data transfer over SSL and the data gets encrypted automatically once it is uploaded. The user has complete control over their data by configuring bucket policies using AWS IAM.</a:t>
            </a:r>
          </a:p>
          <a:p>
            <a:endParaRPr lang="en-IN" dirty="0"/>
          </a:p>
          <a:p>
            <a:endParaRPr lang="en-IN" dirty="0"/>
          </a:p>
        </p:txBody>
      </p:sp>
      <p:pic>
        <p:nvPicPr>
          <p:cNvPr id="6" name="Picture 5" descr="empty_bucket.jpg"/>
          <p:cNvPicPr>
            <a:picLocks noChangeAspect="1"/>
          </p:cNvPicPr>
          <p:nvPr/>
        </p:nvPicPr>
        <p:blipFill>
          <a:blip r:embed="rId2"/>
          <a:stretch>
            <a:fillRect/>
          </a:stretch>
        </p:blipFill>
        <p:spPr>
          <a:xfrm>
            <a:off x="1600200" y="1371600"/>
            <a:ext cx="5638800" cy="2324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IN" sz="1900" b="1" dirty="0"/>
              <a:t>Scalable</a:t>
            </a:r>
            <a:r>
              <a:rPr lang="en-IN" sz="1900" dirty="0"/>
              <a:t> − Using Amazon S3, there need not be any worry about storage concerns. We can store as much data as we have and access it anytime.</a:t>
            </a:r>
          </a:p>
          <a:p>
            <a:pPr>
              <a:buNone/>
            </a:pPr>
            <a:endParaRPr lang="en-IN" sz="1900" dirty="0"/>
          </a:p>
          <a:p>
            <a:r>
              <a:rPr lang="en-IN" sz="1900" b="1" dirty="0"/>
              <a:t>Higher performance</a:t>
            </a:r>
            <a:r>
              <a:rPr lang="en-IN" sz="1900" dirty="0"/>
              <a:t> − Amazon S3 is integrated with Amazon Cloud Front, that distributes content to the end users with low latency and provides high data transfer speeds without any minimum usage commitments.</a:t>
            </a:r>
          </a:p>
          <a:p>
            <a:pPr>
              <a:buNone/>
            </a:pPr>
            <a:endParaRPr lang="en-IN" sz="1900" dirty="0"/>
          </a:p>
          <a:p>
            <a:r>
              <a:rPr lang="en-IN" sz="1900" b="1" dirty="0"/>
              <a:t>Integrated with AWS services</a:t>
            </a:r>
            <a:r>
              <a:rPr lang="en-IN" sz="1900" dirty="0"/>
              <a:t> − Amazon S3 integrated with AWS services include Amazon Cloud Front, Amazon Cloud Watch, Amazon Kinesis, Amazon RDS, Amazon Route 53, Amazon VPC, AWS Lambda, Amazon EBS, Amazon Dynamo DB, etc</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700" b="1" dirty="0">
                <a:solidFill>
                  <a:srgbClr val="FF0000"/>
                </a:solidFill>
              </a:rPr>
              <a:t>Object Versioning</a:t>
            </a:r>
            <a:br>
              <a:rPr lang="en-IN" b="1" dirty="0"/>
            </a:br>
            <a:endParaRPr lang="en-IN" dirty="0"/>
          </a:p>
        </p:txBody>
      </p:sp>
      <p:sp>
        <p:nvSpPr>
          <p:cNvPr id="3" name="Content Placeholder 2"/>
          <p:cNvSpPr>
            <a:spLocks noGrp="1"/>
          </p:cNvSpPr>
          <p:nvPr>
            <p:ph idx="1"/>
          </p:nvPr>
        </p:nvSpPr>
        <p:spPr>
          <a:xfrm>
            <a:off x="457200" y="838200"/>
            <a:ext cx="8229600" cy="5287963"/>
          </a:xfrm>
        </p:spPr>
        <p:txBody>
          <a:bodyPr>
            <a:normAutofit/>
          </a:bodyPr>
          <a:lstStyle/>
          <a:p>
            <a:r>
              <a:rPr lang="en-IN" sz="1800" dirty="0"/>
              <a:t>Versioning enables you to keep multiple versions of an object in one bucket, for example, my-image.jpg (version 111111) and my-image.jpg (version 222222). </a:t>
            </a:r>
          </a:p>
          <a:p>
            <a:pPr>
              <a:buNone/>
            </a:pPr>
            <a:endParaRPr lang="en-IN" sz="1800" dirty="0"/>
          </a:p>
          <a:p>
            <a:r>
              <a:rPr lang="en-IN" sz="1800" dirty="0"/>
              <a:t>You might want to enable versioning to protect yourself from unintended overwrites and deletions or to archive objects so that you can retrieve previous versions of them.</a:t>
            </a:r>
          </a:p>
          <a:p>
            <a:pPr>
              <a:buNone/>
            </a:pPr>
            <a:endParaRPr lang="en-IN" sz="1800" dirty="0"/>
          </a:p>
          <a:p>
            <a:r>
              <a:rPr lang="en-IN" sz="1800" dirty="0"/>
              <a:t>The following figure shows that when a new version of photo.gif is PUT into a bucket that already contains an object with the same name, the original object (ID = 111111) remains in the bucket, Amazon S3 generates a new version ID (121212), and adds the newer version to the bucket.</a:t>
            </a:r>
          </a:p>
          <a:p>
            <a:endParaRPr lang="en-US" sz="1800" dirty="0"/>
          </a:p>
          <a:p>
            <a:endParaRPr lang="en-IN" sz="1800" dirty="0"/>
          </a:p>
        </p:txBody>
      </p:sp>
      <p:pic>
        <p:nvPicPr>
          <p:cNvPr id="4" name="Picture 3" descr="versioning_PUT_versionEnabled3.png"/>
          <p:cNvPicPr>
            <a:picLocks noChangeAspect="1"/>
          </p:cNvPicPr>
          <p:nvPr/>
        </p:nvPicPr>
        <p:blipFill>
          <a:blip r:embed="rId2"/>
          <a:stretch>
            <a:fillRect/>
          </a:stretch>
        </p:blipFill>
        <p:spPr>
          <a:xfrm>
            <a:off x="2819400" y="4343400"/>
            <a:ext cx="2742876" cy="21809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pPr>
              <a:buNone/>
            </a:pPr>
            <a:r>
              <a:rPr lang="en-US" dirty="0"/>
              <a:t>                              </a:t>
            </a:r>
            <a:r>
              <a:rPr lang="en-US" sz="3600" dirty="0">
                <a:solidFill>
                  <a:srgbClr val="FF0000"/>
                </a:solidFill>
              </a:rPr>
              <a:t>THANK YOU</a:t>
            </a:r>
            <a:endParaRPr lang="en-IN" sz="36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5DD3-25CD-4B32-98FD-782A57D1B84E}"/>
              </a:ext>
            </a:extLst>
          </p:cNvPr>
          <p:cNvSpPr>
            <a:spLocks noGrp="1"/>
          </p:cNvSpPr>
          <p:nvPr>
            <p:ph type="title"/>
          </p:nvPr>
        </p:nvSpPr>
        <p:spPr/>
        <p:txBody>
          <a:bodyPr/>
          <a:lstStyle/>
          <a:p>
            <a:r>
              <a:rPr lang="en-US" dirty="0"/>
              <a:t>Amazon S3 Terminology</a:t>
            </a:r>
          </a:p>
        </p:txBody>
      </p:sp>
      <p:sp>
        <p:nvSpPr>
          <p:cNvPr id="3" name="Content Placeholder 2">
            <a:extLst>
              <a:ext uri="{FF2B5EF4-FFF2-40B4-BE49-F238E27FC236}">
                <a16:creationId xmlns:a16="http://schemas.microsoft.com/office/drawing/2014/main" id="{5613BC7D-B725-44D6-9C02-DF534E6B64DB}"/>
              </a:ext>
            </a:extLst>
          </p:cNvPr>
          <p:cNvSpPr>
            <a:spLocks noGrp="1"/>
          </p:cNvSpPr>
          <p:nvPr>
            <p:ph idx="1"/>
          </p:nvPr>
        </p:nvSpPr>
        <p:spPr/>
        <p:txBody>
          <a:bodyPr>
            <a:normAutofit fontScale="85000" lnSpcReduction="20000"/>
          </a:bodyPr>
          <a:lstStyle/>
          <a:p>
            <a:r>
              <a:rPr lang="en-US" dirty="0"/>
              <a:t>Bucket</a:t>
            </a:r>
          </a:p>
          <a:p>
            <a:pPr lvl="1"/>
            <a:r>
              <a:rPr lang="en-US" dirty="0"/>
              <a:t>Uniquely named container for objects stored in S3</a:t>
            </a:r>
          </a:p>
          <a:p>
            <a:pPr lvl="1"/>
            <a:r>
              <a:rPr lang="en-US" dirty="0"/>
              <a:t>Total volume of data and number of objects are unlimited</a:t>
            </a:r>
          </a:p>
          <a:p>
            <a:pPr lvl="1"/>
            <a:r>
              <a:rPr lang="en-US" dirty="0"/>
              <a:t>100 buckets per account (can be increased by request to AWS).</a:t>
            </a:r>
          </a:p>
          <a:p>
            <a:r>
              <a:rPr lang="en-US" dirty="0"/>
              <a:t>Objects</a:t>
            </a:r>
          </a:p>
          <a:p>
            <a:pPr lvl="1"/>
            <a:r>
              <a:rPr lang="en-US" dirty="0"/>
              <a:t>Entities(data and metadata) stored in a bucket.</a:t>
            </a:r>
          </a:p>
          <a:p>
            <a:pPr lvl="1"/>
            <a:r>
              <a:rPr lang="en-US" dirty="0"/>
              <a:t>0 bytes to a maximum of 5 TB.</a:t>
            </a:r>
          </a:p>
          <a:p>
            <a:pPr lvl="1"/>
            <a:r>
              <a:rPr lang="en-US" dirty="0"/>
              <a:t>Largest object upload in 5 GB.</a:t>
            </a:r>
          </a:p>
          <a:p>
            <a:pPr lvl="1"/>
            <a:r>
              <a:rPr lang="en-US" dirty="0"/>
              <a:t>Multi-part upload for 100 MB to 5 TB.</a:t>
            </a:r>
          </a:p>
          <a:p>
            <a:r>
              <a:rPr lang="en-US" dirty="0"/>
              <a:t>Keys</a:t>
            </a:r>
          </a:p>
          <a:p>
            <a:pPr lvl="1"/>
            <a:r>
              <a:rPr lang="en-US" dirty="0"/>
              <a:t>Identifier of object in bucket. Object uniquely identified by bucket, key and version ID.</a:t>
            </a:r>
          </a:p>
        </p:txBody>
      </p:sp>
    </p:spTree>
    <p:extLst>
      <p:ext uri="{BB962C8B-B14F-4D97-AF65-F5344CB8AC3E}">
        <p14:creationId xmlns:p14="http://schemas.microsoft.com/office/powerpoint/2010/main" val="210933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FBDA-FC69-42B7-984C-343C90A264E2}"/>
              </a:ext>
            </a:extLst>
          </p:cNvPr>
          <p:cNvSpPr>
            <a:spLocks noGrp="1"/>
          </p:cNvSpPr>
          <p:nvPr>
            <p:ph type="title"/>
          </p:nvPr>
        </p:nvSpPr>
        <p:spPr/>
        <p:txBody>
          <a:bodyPr/>
          <a:lstStyle/>
          <a:p>
            <a:r>
              <a:rPr lang="en-US" dirty="0"/>
              <a:t>Web Store</a:t>
            </a:r>
          </a:p>
        </p:txBody>
      </p:sp>
      <p:sp>
        <p:nvSpPr>
          <p:cNvPr id="3" name="Content Placeholder 2">
            <a:extLst>
              <a:ext uri="{FF2B5EF4-FFF2-40B4-BE49-F238E27FC236}">
                <a16:creationId xmlns:a16="http://schemas.microsoft.com/office/drawing/2014/main" id="{83139D31-408B-4DE1-A628-514C30CADB5B}"/>
              </a:ext>
            </a:extLst>
          </p:cNvPr>
          <p:cNvSpPr>
            <a:spLocks noGrp="1"/>
          </p:cNvSpPr>
          <p:nvPr>
            <p:ph idx="1"/>
          </p:nvPr>
        </p:nvSpPr>
        <p:spPr/>
        <p:txBody>
          <a:bodyPr>
            <a:normAutofit fontScale="85000" lnSpcReduction="10000"/>
          </a:bodyPr>
          <a:lstStyle/>
          <a:p>
            <a:r>
              <a:rPr lang="en-US" dirty="0"/>
              <a:t>S3 is web store no a file system</a:t>
            </a:r>
          </a:p>
          <a:p>
            <a:pPr marL="0" indent="0">
              <a:buNone/>
            </a:pPr>
            <a:r>
              <a:rPr lang="en-US" dirty="0"/>
              <a:t>	Eventually consistent- Index updated after data change synchronized across multi-az.</a:t>
            </a:r>
          </a:p>
          <a:p>
            <a:r>
              <a:rPr lang="en-US" dirty="0"/>
              <a:t>Read after write consistency with new objects synchronized across multi-</a:t>
            </a:r>
            <a:r>
              <a:rPr lang="en-US" dirty="0" err="1"/>
              <a:t>az</a:t>
            </a:r>
            <a:r>
              <a:rPr lang="en-US" dirty="0"/>
              <a:t> before indexed and success returned</a:t>
            </a:r>
          </a:p>
          <a:p>
            <a:pPr marL="0" indent="0">
              <a:buNone/>
            </a:pPr>
            <a:r>
              <a:rPr lang="en-US" dirty="0"/>
              <a:t>Upload new object -&gt;Synchronized -&gt;S3 Index Updated-&gt; Success Returned</a:t>
            </a:r>
          </a:p>
          <a:p>
            <a:endParaRPr lang="en-US" dirty="0"/>
          </a:p>
          <a:p>
            <a:r>
              <a:rPr lang="en-US" dirty="0"/>
              <a:t>Updates and deleted not read after write/delete consistent they are eventually consistent</a:t>
            </a:r>
          </a:p>
          <a:p>
            <a:pPr marL="0" indent="0">
              <a:buNone/>
            </a:pPr>
            <a:r>
              <a:rPr lang="en-US" dirty="0"/>
              <a:t>	Update or Delete existing object -&gt; Success Returned -&gt; Synchronized -&gt; S3 Index Updated</a:t>
            </a:r>
          </a:p>
        </p:txBody>
      </p:sp>
    </p:spTree>
    <p:extLst>
      <p:ext uri="{BB962C8B-B14F-4D97-AF65-F5344CB8AC3E}">
        <p14:creationId xmlns:p14="http://schemas.microsoft.com/office/powerpoint/2010/main" val="335713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8DC0-0E3E-4014-A47E-6189737AE4AA}"/>
              </a:ext>
            </a:extLst>
          </p:cNvPr>
          <p:cNvSpPr>
            <a:spLocks noGrp="1"/>
          </p:cNvSpPr>
          <p:nvPr>
            <p:ph type="title"/>
          </p:nvPr>
        </p:nvSpPr>
        <p:spPr/>
        <p:txBody>
          <a:bodyPr/>
          <a:lstStyle/>
          <a:p>
            <a:r>
              <a:rPr lang="en-US" dirty="0"/>
              <a:t>Secure by Default</a:t>
            </a:r>
          </a:p>
        </p:txBody>
      </p:sp>
      <p:sp>
        <p:nvSpPr>
          <p:cNvPr id="3" name="Content Placeholder 2">
            <a:extLst>
              <a:ext uri="{FF2B5EF4-FFF2-40B4-BE49-F238E27FC236}">
                <a16:creationId xmlns:a16="http://schemas.microsoft.com/office/drawing/2014/main" id="{1B18214A-3617-4A22-B58D-4B5581E53189}"/>
              </a:ext>
            </a:extLst>
          </p:cNvPr>
          <p:cNvSpPr>
            <a:spLocks noGrp="1"/>
          </p:cNvSpPr>
          <p:nvPr>
            <p:ph idx="1"/>
          </p:nvPr>
        </p:nvSpPr>
        <p:spPr/>
        <p:txBody>
          <a:bodyPr/>
          <a:lstStyle/>
          <a:p>
            <a:pPr marL="0" indent="0">
              <a:buNone/>
            </a:pPr>
            <a:r>
              <a:rPr lang="en-US" dirty="0"/>
              <a:t>S3 is secure by default but can be modified through:</a:t>
            </a:r>
          </a:p>
          <a:p>
            <a:r>
              <a:rPr lang="en-US" dirty="0"/>
              <a:t>IAM roles, users and groups (fine grained control)</a:t>
            </a:r>
          </a:p>
          <a:p>
            <a:r>
              <a:rPr lang="en-US" dirty="0"/>
              <a:t>Bucket Policies applied at the bucket level (fine grained control).</a:t>
            </a:r>
          </a:p>
          <a:p>
            <a:r>
              <a:rPr lang="en-US" dirty="0"/>
              <a:t>Access Control Lists(ACL) applied at the bucket and/or object level.</a:t>
            </a:r>
          </a:p>
        </p:txBody>
      </p:sp>
    </p:spTree>
    <p:extLst>
      <p:ext uri="{BB962C8B-B14F-4D97-AF65-F5344CB8AC3E}">
        <p14:creationId xmlns:p14="http://schemas.microsoft.com/office/powerpoint/2010/main" val="150140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r>
              <a:rPr lang="en-IN" sz="2000" b="1" dirty="0"/>
              <a:t>Amazon S3</a:t>
            </a:r>
            <a:r>
              <a:rPr lang="en-IN" sz="2000" dirty="0"/>
              <a:t> (Simple Storage Service) is a scalable, high-speed, low-cost web-based service designed for online backup and archiving of data and application programs. </a:t>
            </a:r>
          </a:p>
          <a:p>
            <a:r>
              <a:rPr lang="en-IN" sz="2000" dirty="0"/>
              <a:t> It allows to upload, store, and download any type of files up to 5 GB in size.</a:t>
            </a:r>
          </a:p>
          <a:p>
            <a:r>
              <a:rPr lang="en-IN" sz="2000" dirty="0"/>
              <a:t>This service allows the subscribers to access the same systems that Amazon uses to run its own web sites. </a:t>
            </a:r>
          </a:p>
          <a:p>
            <a:endParaRPr lang="en-US" sz="2000" dirty="0"/>
          </a:p>
          <a:p>
            <a:pPr>
              <a:buNone/>
            </a:pPr>
            <a:endParaRPr lang="en-IN" sz="2000" b="1" dirty="0"/>
          </a:p>
          <a:p>
            <a:pPr>
              <a:buNone/>
            </a:pPr>
            <a:r>
              <a:rPr lang="en-IN" sz="2000" b="1" dirty="0">
                <a:solidFill>
                  <a:srgbClr val="FF0000"/>
                </a:solidFill>
              </a:rPr>
              <a:t>How to Configure S3?</a:t>
            </a:r>
          </a:p>
          <a:p>
            <a:pPr>
              <a:buNone/>
            </a:pPr>
            <a:r>
              <a:rPr lang="en-IN" sz="2000" dirty="0"/>
              <a:t>Following are the steps to configure a S3 account.</a:t>
            </a:r>
          </a:p>
          <a:p>
            <a:pPr>
              <a:buNone/>
            </a:pPr>
            <a:endParaRPr lang="en-IN" sz="2000" b="1" dirty="0"/>
          </a:p>
          <a:p>
            <a:pPr>
              <a:buNone/>
            </a:pPr>
            <a:r>
              <a:rPr lang="en-IN" sz="2000" b="1" dirty="0"/>
              <a:t>Step 1</a:t>
            </a:r>
            <a:r>
              <a:rPr lang="en-IN" sz="2000" dirty="0"/>
              <a:t> − Open the Amazon S3 console using this link − </a:t>
            </a:r>
            <a:r>
              <a:rPr lang="en-IN" sz="2000" dirty="0">
                <a:hlinkClick r:id="rId2"/>
              </a:rPr>
              <a:t>https://console.aws.amazon.com/s3/home</a:t>
            </a:r>
            <a:endParaRPr lang="en-IN" sz="2000" dirty="0"/>
          </a:p>
          <a:p>
            <a:pPr>
              <a:buNone/>
            </a:pPr>
            <a:endParaRPr lang="en-IN" sz="2000" dirty="0"/>
          </a:p>
          <a:p>
            <a:pPr>
              <a:buNone/>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304800"/>
            <a:ext cx="8229600" cy="5821363"/>
          </a:xfrm>
        </p:spPr>
        <p:txBody>
          <a:bodyPr/>
          <a:lstStyle/>
          <a:p>
            <a:pPr>
              <a:buNone/>
            </a:pPr>
            <a:r>
              <a:rPr lang="en-IN" sz="1800" b="1" dirty="0"/>
              <a:t>Step 2</a:t>
            </a:r>
            <a:r>
              <a:rPr lang="en-IN" sz="1800" dirty="0"/>
              <a:t> − Create a Bucket using the following steps.</a:t>
            </a:r>
          </a:p>
          <a:p>
            <a:r>
              <a:rPr lang="en-IN" sz="1800" dirty="0"/>
              <a:t>A prompt window will open. Click the Create Bucket button at the bottom of the page.</a:t>
            </a:r>
          </a:p>
          <a:p>
            <a:endParaRPr lang="en-IN" dirty="0"/>
          </a:p>
        </p:txBody>
      </p:sp>
      <p:pic>
        <p:nvPicPr>
          <p:cNvPr id="9" name="Picture 8" descr="create_bucket.jpg"/>
          <p:cNvPicPr>
            <a:picLocks noChangeAspect="1"/>
          </p:cNvPicPr>
          <p:nvPr/>
        </p:nvPicPr>
        <p:blipFill>
          <a:blip r:embed="rId2"/>
          <a:stretch>
            <a:fillRect/>
          </a:stretch>
        </p:blipFill>
        <p:spPr>
          <a:xfrm>
            <a:off x="1066800" y="1447800"/>
            <a:ext cx="7239000" cy="38099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6477000"/>
          </a:xfrm>
        </p:spPr>
        <p:txBody>
          <a:bodyPr>
            <a:normAutofit/>
          </a:bodyPr>
          <a:lstStyle/>
          <a:p>
            <a:r>
              <a:rPr lang="en-IN" sz="1800" dirty="0"/>
              <a:t>Create a Bucket dialog box will open. Fill the required details and click the Create button.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IN" sz="1800" dirty="0"/>
              <a:t>The bucket is created successfully in Amazon S3. The console displays the list of buckets and its properties.</a:t>
            </a:r>
          </a:p>
          <a:p>
            <a:endParaRPr lang="en-IN" sz="2000" dirty="0"/>
          </a:p>
        </p:txBody>
      </p:sp>
      <p:pic>
        <p:nvPicPr>
          <p:cNvPr id="6" name="Picture 5" descr="bucket_name.jpg"/>
          <p:cNvPicPr>
            <a:picLocks noChangeAspect="1"/>
          </p:cNvPicPr>
          <p:nvPr/>
        </p:nvPicPr>
        <p:blipFill>
          <a:blip r:embed="rId2"/>
          <a:stretch>
            <a:fillRect/>
          </a:stretch>
        </p:blipFill>
        <p:spPr>
          <a:xfrm>
            <a:off x="2057400" y="685800"/>
            <a:ext cx="5619750" cy="2438400"/>
          </a:xfrm>
          <a:prstGeom prst="rect">
            <a:avLst/>
          </a:prstGeom>
        </p:spPr>
      </p:pic>
      <p:pic>
        <p:nvPicPr>
          <p:cNvPr id="7" name="Picture 6" descr="bucket_example.jpg"/>
          <p:cNvPicPr>
            <a:picLocks noChangeAspect="1"/>
          </p:cNvPicPr>
          <p:nvPr/>
        </p:nvPicPr>
        <p:blipFill>
          <a:blip r:embed="rId3"/>
          <a:stretch>
            <a:fillRect/>
          </a:stretch>
        </p:blipFill>
        <p:spPr>
          <a:xfrm>
            <a:off x="2057400" y="4114800"/>
            <a:ext cx="5715000" cy="236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r>
              <a:rPr lang="en-IN" sz="1800" dirty="0"/>
              <a:t>Select the Static Website Hosting option. Click the radio button Enable website hosting and fill the required details.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a:buNone/>
            </a:pPr>
            <a:endParaRPr lang="en-IN" sz="1800" b="1" dirty="0"/>
          </a:p>
          <a:p>
            <a:pPr>
              <a:buNone/>
            </a:pPr>
            <a:endParaRPr lang="en-IN" sz="1800" b="1" dirty="0"/>
          </a:p>
          <a:p>
            <a:pPr>
              <a:buNone/>
            </a:pPr>
            <a:r>
              <a:rPr lang="en-IN" sz="1800" b="1" dirty="0"/>
              <a:t>Step 3</a:t>
            </a:r>
            <a:r>
              <a:rPr lang="en-IN" sz="1800" dirty="0"/>
              <a:t> − Add an Object to a bucket using the following steps.</a:t>
            </a:r>
          </a:p>
          <a:p>
            <a:pPr>
              <a:buNone/>
            </a:pPr>
            <a:endParaRPr lang="en-IN" sz="1800" dirty="0"/>
          </a:p>
          <a:p>
            <a:r>
              <a:rPr lang="en-IN" sz="1800" dirty="0"/>
              <a:t>Open the Amazon S3 console using the following link − </a:t>
            </a:r>
            <a:r>
              <a:rPr lang="en-IN" sz="1800" dirty="0">
                <a:hlinkClick r:id="rId2"/>
              </a:rPr>
              <a:t>https://console.aws.amazon.com/s3/home</a:t>
            </a:r>
            <a:endParaRPr lang="en-IN" sz="1800" dirty="0"/>
          </a:p>
          <a:p>
            <a:pPr>
              <a:buNone/>
            </a:pPr>
            <a:endParaRPr lang="en-IN" sz="1800" dirty="0"/>
          </a:p>
          <a:p>
            <a:r>
              <a:rPr lang="en-IN" sz="1800" dirty="0"/>
              <a:t>Click the Upload button.</a:t>
            </a:r>
          </a:p>
          <a:p>
            <a:endParaRPr lang="en-IN" sz="1800" dirty="0"/>
          </a:p>
        </p:txBody>
      </p:sp>
      <p:pic>
        <p:nvPicPr>
          <p:cNvPr id="4" name="Picture 3" descr="enabling_website_hosting.jpg"/>
          <p:cNvPicPr>
            <a:picLocks noChangeAspect="1"/>
          </p:cNvPicPr>
          <p:nvPr/>
        </p:nvPicPr>
        <p:blipFill>
          <a:blip r:embed="rId3"/>
          <a:stretch>
            <a:fillRect/>
          </a:stretch>
        </p:blipFill>
        <p:spPr>
          <a:xfrm>
            <a:off x="1676400" y="1447800"/>
            <a:ext cx="5715000" cy="220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endParaRPr lang="en-US" dirty="0"/>
          </a:p>
          <a:p>
            <a:endParaRPr lang="en-US" dirty="0"/>
          </a:p>
          <a:p>
            <a:endParaRPr lang="en-US" dirty="0"/>
          </a:p>
          <a:p>
            <a:endParaRPr lang="en-US" dirty="0"/>
          </a:p>
          <a:p>
            <a:endParaRPr lang="en-IN" sz="1800" dirty="0"/>
          </a:p>
          <a:p>
            <a:r>
              <a:rPr lang="en-IN" sz="1800" dirty="0"/>
              <a:t>Click the Add files option. Select those files which are to be uploaded from the system and then click the Open button.</a:t>
            </a:r>
          </a:p>
          <a:p>
            <a:endParaRPr lang="en-IN" sz="1800" dirty="0"/>
          </a:p>
        </p:txBody>
      </p:sp>
      <p:pic>
        <p:nvPicPr>
          <p:cNvPr id="4" name="Picture 3" descr="services_name.jpg"/>
          <p:cNvPicPr>
            <a:picLocks noChangeAspect="1"/>
          </p:cNvPicPr>
          <p:nvPr/>
        </p:nvPicPr>
        <p:blipFill>
          <a:blip r:embed="rId2"/>
          <a:stretch>
            <a:fillRect/>
          </a:stretch>
        </p:blipFill>
        <p:spPr>
          <a:xfrm>
            <a:off x="1676400" y="533400"/>
            <a:ext cx="5686425" cy="2133600"/>
          </a:xfrm>
          <a:prstGeom prst="rect">
            <a:avLst/>
          </a:prstGeom>
        </p:spPr>
      </p:pic>
      <p:pic>
        <p:nvPicPr>
          <p:cNvPr id="5" name="Picture 4" descr="upload_selected_files.jpg"/>
          <p:cNvPicPr>
            <a:picLocks noChangeAspect="1"/>
          </p:cNvPicPr>
          <p:nvPr/>
        </p:nvPicPr>
        <p:blipFill>
          <a:blip r:embed="rId3"/>
          <a:stretch>
            <a:fillRect/>
          </a:stretch>
        </p:blipFill>
        <p:spPr>
          <a:xfrm>
            <a:off x="1752600" y="3733800"/>
            <a:ext cx="5791200" cy="2590800"/>
          </a:xfrm>
          <a:prstGeom prst="rect">
            <a:avLst/>
          </a:prstGeom>
        </p:spPr>
      </p:pic>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122</TotalTime>
  <Words>326</Words>
  <Application>Microsoft Office PowerPoint</Application>
  <PresentationFormat>On-screen Show (4:3)</PresentationFormat>
  <Paragraphs>124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Impact</vt:lpstr>
      <vt:lpstr>Badge</vt:lpstr>
      <vt:lpstr>Amazon Web Services - Amazon S3 </vt:lpstr>
      <vt:lpstr>Amazon S3 Terminology</vt:lpstr>
      <vt:lpstr>Web Store</vt:lpstr>
      <vt:lpstr>Secure by 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 Versioning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 - Amazon S3 </dc:title>
  <dc:creator>dell</dc:creator>
  <cp:lastModifiedBy>Selvakumar Shanmugam</cp:lastModifiedBy>
  <cp:revision>33</cp:revision>
  <dcterms:created xsi:type="dcterms:W3CDTF">2006-08-16T00:00:00Z</dcterms:created>
  <dcterms:modified xsi:type="dcterms:W3CDTF">2018-01-16T14:47:26Z</dcterms:modified>
</cp:coreProperties>
</file>