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3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2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49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2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9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8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8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E741-D058-40C1-A24C-273F1AA8E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88EC3-C7EB-4522-9251-63B287E33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98589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AE9A-78EB-40E4-8BF4-D05C6C2E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1 TB of DATA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1C7259-6908-429A-85C1-A91C9E94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9" y="1853248"/>
            <a:ext cx="2851294" cy="285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5817-7D21-4B9D-8CCD-7BFFB1F28880}"/>
              </a:ext>
            </a:extLst>
          </p:cNvPr>
          <p:cNvSpPr txBox="1"/>
          <p:nvPr/>
        </p:nvSpPr>
        <p:spPr>
          <a:xfrm>
            <a:off x="6096000" y="2189018"/>
            <a:ext cx="577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the job is processed by single computer means,</a:t>
            </a:r>
          </a:p>
          <a:p>
            <a:r>
              <a:rPr lang="en-IN" dirty="0"/>
              <a:t>It will take around 50 minutes of time to complete </a:t>
            </a:r>
          </a:p>
          <a:p>
            <a:r>
              <a:rPr lang="en-IN" dirty="0"/>
              <a:t>the job in successful manner</a:t>
            </a:r>
          </a:p>
        </p:txBody>
      </p:sp>
    </p:spTree>
    <p:extLst>
      <p:ext uri="{BB962C8B-B14F-4D97-AF65-F5344CB8AC3E}">
        <p14:creationId xmlns:p14="http://schemas.microsoft.com/office/powerpoint/2010/main" val="297953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AE9A-78EB-40E4-8BF4-D05C6C2E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1 TB of DATA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1C7259-6908-429A-85C1-A91C9E94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37" y="1302856"/>
            <a:ext cx="1436554" cy="1436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5817-7D21-4B9D-8CCD-7BFFB1F28880}"/>
              </a:ext>
            </a:extLst>
          </p:cNvPr>
          <p:cNvSpPr txBox="1"/>
          <p:nvPr/>
        </p:nvSpPr>
        <p:spPr>
          <a:xfrm>
            <a:off x="6096000" y="2189018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the job is processed by cluster of computer means,</a:t>
            </a:r>
          </a:p>
          <a:p>
            <a:r>
              <a:rPr lang="en-IN" dirty="0"/>
              <a:t>It will take around 5 minutes of time to complete </a:t>
            </a:r>
          </a:p>
          <a:p>
            <a:r>
              <a:rPr lang="en-IN" dirty="0"/>
              <a:t>the job in successful manner</a:t>
            </a:r>
          </a:p>
        </p:txBody>
      </p:sp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3D203405-731F-441A-A921-1276204E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1302856"/>
            <a:ext cx="1436554" cy="1436554"/>
          </a:xfrm>
          <a:prstGeom prst="rect">
            <a:avLst/>
          </a:prstGeom>
        </p:spPr>
      </p:pic>
      <p:pic>
        <p:nvPicPr>
          <p:cNvPr id="8" name="Content Placeholder 4" descr="Computer">
            <a:extLst>
              <a:ext uri="{FF2B5EF4-FFF2-40B4-BE49-F238E27FC236}">
                <a16:creationId xmlns:a16="http://schemas.microsoft.com/office/drawing/2014/main" id="{A2F13DB3-4A2C-472E-9248-838077D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1302856"/>
            <a:ext cx="1436554" cy="1436554"/>
          </a:xfrm>
          <a:prstGeom prst="rect">
            <a:avLst/>
          </a:prstGeom>
        </p:spPr>
      </p:pic>
      <p:pic>
        <p:nvPicPr>
          <p:cNvPr id="9" name="Content Placeholder 4" descr="Computer">
            <a:extLst>
              <a:ext uri="{FF2B5EF4-FFF2-40B4-BE49-F238E27FC236}">
                <a16:creationId xmlns:a16="http://schemas.microsoft.com/office/drawing/2014/main" id="{3204ECA8-8CE9-4891-A531-ABE1F66D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2394071"/>
            <a:ext cx="1436554" cy="1436554"/>
          </a:xfrm>
          <a:prstGeom prst="rect">
            <a:avLst/>
          </a:prstGeom>
        </p:spPr>
      </p:pic>
      <p:pic>
        <p:nvPicPr>
          <p:cNvPr id="10" name="Content Placeholder 4" descr="Computer">
            <a:extLst>
              <a:ext uri="{FF2B5EF4-FFF2-40B4-BE49-F238E27FC236}">
                <a16:creationId xmlns:a16="http://schemas.microsoft.com/office/drawing/2014/main" id="{B3FD9D62-1A1C-4CB3-8FB1-5434D4FA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2394071"/>
            <a:ext cx="1436554" cy="1436554"/>
          </a:xfrm>
          <a:prstGeom prst="rect">
            <a:avLst/>
          </a:prstGeom>
        </p:spPr>
      </p:pic>
      <p:pic>
        <p:nvPicPr>
          <p:cNvPr id="11" name="Content Placeholder 4" descr="Computer">
            <a:extLst>
              <a:ext uri="{FF2B5EF4-FFF2-40B4-BE49-F238E27FC236}">
                <a16:creationId xmlns:a16="http://schemas.microsoft.com/office/drawing/2014/main" id="{FE4DF101-39E7-4020-81B4-9B9F477A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2394071"/>
            <a:ext cx="1436554" cy="1436554"/>
          </a:xfrm>
          <a:prstGeom prst="rect">
            <a:avLst/>
          </a:prstGeom>
        </p:spPr>
      </p:pic>
      <p:pic>
        <p:nvPicPr>
          <p:cNvPr id="12" name="Content Placeholder 4" descr="Computer">
            <a:extLst>
              <a:ext uri="{FF2B5EF4-FFF2-40B4-BE49-F238E27FC236}">
                <a16:creationId xmlns:a16="http://schemas.microsoft.com/office/drawing/2014/main" id="{F6D834F2-64FB-47AF-93F3-4DC4127C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3486271"/>
            <a:ext cx="1436554" cy="1436554"/>
          </a:xfrm>
          <a:prstGeom prst="rect">
            <a:avLst/>
          </a:prstGeom>
        </p:spPr>
      </p:pic>
      <p:pic>
        <p:nvPicPr>
          <p:cNvPr id="13" name="Content Placeholder 4" descr="Computer">
            <a:extLst>
              <a:ext uri="{FF2B5EF4-FFF2-40B4-BE49-F238E27FC236}">
                <a16:creationId xmlns:a16="http://schemas.microsoft.com/office/drawing/2014/main" id="{77889318-D251-47B4-A459-6CFCB212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3486271"/>
            <a:ext cx="1436554" cy="1436554"/>
          </a:xfrm>
          <a:prstGeom prst="rect">
            <a:avLst/>
          </a:prstGeom>
        </p:spPr>
      </p:pic>
      <p:pic>
        <p:nvPicPr>
          <p:cNvPr id="14" name="Content Placeholder 4" descr="Computer">
            <a:extLst>
              <a:ext uri="{FF2B5EF4-FFF2-40B4-BE49-F238E27FC236}">
                <a16:creationId xmlns:a16="http://schemas.microsoft.com/office/drawing/2014/main" id="{6A5E8A71-CC54-4C65-9D96-DB5914C7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3486271"/>
            <a:ext cx="1436554" cy="1436554"/>
          </a:xfrm>
          <a:prstGeom prst="rect">
            <a:avLst/>
          </a:prstGeom>
        </p:spPr>
      </p:pic>
      <p:pic>
        <p:nvPicPr>
          <p:cNvPr id="15" name="Content Placeholder 4" descr="Computer">
            <a:extLst>
              <a:ext uri="{FF2B5EF4-FFF2-40B4-BE49-F238E27FC236}">
                <a16:creationId xmlns:a16="http://schemas.microsoft.com/office/drawing/2014/main" id="{CB7ADB7F-8D7C-4E54-A7D3-60C12B4C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4577486"/>
            <a:ext cx="1436554" cy="1436554"/>
          </a:xfrm>
          <a:prstGeom prst="rect">
            <a:avLst/>
          </a:prstGeom>
        </p:spPr>
      </p:pic>
      <p:pic>
        <p:nvPicPr>
          <p:cNvPr id="16" name="Content Placeholder 4" descr="Computer">
            <a:extLst>
              <a:ext uri="{FF2B5EF4-FFF2-40B4-BE49-F238E27FC236}">
                <a16:creationId xmlns:a16="http://schemas.microsoft.com/office/drawing/2014/main" id="{983F2631-813A-43A0-90FE-23EB6032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4577486"/>
            <a:ext cx="1436554" cy="1436554"/>
          </a:xfrm>
          <a:prstGeom prst="rect">
            <a:avLst/>
          </a:prstGeom>
        </p:spPr>
      </p:pic>
      <p:pic>
        <p:nvPicPr>
          <p:cNvPr id="17" name="Content Placeholder 4" descr="Computer">
            <a:extLst>
              <a:ext uri="{FF2B5EF4-FFF2-40B4-BE49-F238E27FC236}">
                <a16:creationId xmlns:a16="http://schemas.microsoft.com/office/drawing/2014/main" id="{61358024-3ABE-41E4-A6FC-9E9DD7F9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4577486"/>
            <a:ext cx="1436554" cy="14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9AA4-DBDD-45CD-B90C-ADF8CDAD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9694-1213-4646-8779-74B67D4A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is not a : </a:t>
            </a:r>
          </a:p>
          <a:p>
            <a:pPr lvl="1"/>
            <a:r>
              <a:rPr lang="en-US" dirty="0"/>
              <a:t>Database </a:t>
            </a:r>
          </a:p>
          <a:p>
            <a:pPr lvl="1"/>
            <a:r>
              <a:rPr lang="en-US" dirty="0"/>
              <a:t>Big Data </a:t>
            </a:r>
          </a:p>
          <a:p>
            <a:pPr lvl="1"/>
            <a:r>
              <a:rPr lang="en-US" dirty="0"/>
              <a:t>Networking Concept </a:t>
            </a:r>
          </a:p>
          <a:p>
            <a:pPr lvl="1"/>
            <a:r>
              <a:rPr lang="en-US" dirty="0"/>
              <a:t>Data warehouse </a:t>
            </a:r>
          </a:p>
          <a:p>
            <a:pPr lvl="1"/>
            <a:r>
              <a:rPr lang="en-US" dirty="0"/>
              <a:t>Programming Language </a:t>
            </a:r>
          </a:p>
          <a:p>
            <a:pPr marL="0" indent="0">
              <a:buNone/>
            </a:pPr>
            <a:r>
              <a:rPr lang="en-US" dirty="0"/>
              <a:t>Then what Hadoop it is?</a:t>
            </a:r>
          </a:p>
          <a:p>
            <a:pPr marL="0" indent="0">
              <a:buNone/>
            </a:pPr>
            <a:r>
              <a:rPr lang="en-US" dirty="0"/>
              <a:t>Hadoop is a framework that allows distributed processing of large data sets across clusters of commodity computers using simple programming models. </a:t>
            </a:r>
          </a:p>
        </p:txBody>
      </p:sp>
    </p:spTree>
    <p:extLst>
      <p:ext uri="{BB962C8B-B14F-4D97-AF65-F5344CB8AC3E}">
        <p14:creationId xmlns:p14="http://schemas.microsoft.com/office/powerpoint/2010/main" val="6750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AD4B-54DB-4008-B4DE-0BCF36F3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In Depth: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D74F-22E4-45FD-B8DC-285546A2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Processing : </a:t>
            </a:r>
          </a:p>
          <a:p>
            <a:pPr lvl="1"/>
            <a:r>
              <a:rPr lang="en-US" dirty="0"/>
              <a:t>Data is processed in multiple machines in a distributed manner </a:t>
            </a:r>
          </a:p>
          <a:p>
            <a:r>
              <a:rPr lang="en-US" dirty="0"/>
              <a:t>Large Data sets: </a:t>
            </a:r>
          </a:p>
          <a:p>
            <a:pPr lvl="1"/>
            <a:r>
              <a:rPr lang="en-US" dirty="0"/>
              <a:t>Large data sets in this context means files that are hundreds of megabytes, gigabytes, or terabytes in size </a:t>
            </a:r>
          </a:p>
          <a:p>
            <a:r>
              <a:rPr lang="en-US" dirty="0"/>
              <a:t>Clusters of commodity computers : </a:t>
            </a:r>
          </a:p>
          <a:p>
            <a:pPr lvl="1"/>
            <a:r>
              <a:rPr lang="en-US" dirty="0"/>
              <a:t>Cheap hardware (not expensive servers) are used to create a cluster </a:t>
            </a:r>
          </a:p>
          <a:p>
            <a:r>
              <a:rPr lang="en-US" dirty="0"/>
              <a:t>Simple Programming Model: </a:t>
            </a:r>
          </a:p>
          <a:p>
            <a:pPr lvl="1"/>
            <a:r>
              <a:rPr lang="en-US" dirty="0"/>
              <a:t>Map Reduce/Spark is used as a programming model to manipulate/process the data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63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F96-CA28-471A-9691-FF62E51E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DB20-3E16-40E7-A505-D176E6E9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Scalable: It can reliably store and process petabytes of data and can be scaled up anytime whenever required without any adverse impact of cluster. </a:t>
            </a:r>
          </a:p>
          <a:p>
            <a:r>
              <a:rPr lang="en-US" dirty="0"/>
              <a:t>Economical: It distributes the data and processing across clusters of commonly available computers (in thousands). </a:t>
            </a:r>
          </a:p>
          <a:p>
            <a:r>
              <a:rPr lang="en-US" dirty="0"/>
              <a:t>Efficient: By distributing the data, it can process it in parallel on the nodes where the data is located. </a:t>
            </a:r>
          </a:p>
          <a:p>
            <a:r>
              <a:rPr lang="en-US" dirty="0"/>
              <a:t>Reliable: It automatically maintains multiple copies of data and automatically redeploys computing tasks based on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42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AE9A-78EB-40E4-8BF4-D05C6C2E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10 TB of DATA in 5 minutes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1C7259-6908-429A-85C1-A91C9E94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37" y="1302856"/>
            <a:ext cx="1436554" cy="1436554"/>
          </a:xfrm>
        </p:spPr>
      </p:pic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3D203405-731F-441A-A921-1276204E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1302856"/>
            <a:ext cx="1436554" cy="1436554"/>
          </a:xfrm>
          <a:prstGeom prst="rect">
            <a:avLst/>
          </a:prstGeom>
        </p:spPr>
      </p:pic>
      <p:pic>
        <p:nvPicPr>
          <p:cNvPr id="8" name="Content Placeholder 4" descr="Computer">
            <a:extLst>
              <a:ext uri="{FF2B5EF4-FFF2-40B4-BE49-F238E27FC236}">
                <a16:creationId xmlns:a16="http://schemas.microsoft.com/office/drawing/2014/main" id="{A2F13DB3-4A2C-472E-9248-838077D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1302856"/>
            <a:ext cx="1436554" cy="1436554"/>
          </a:xfrm>
          <a:prstGeom prst="rect">
            <a:avLst/>
          </a:prstGeom>
        </p:spPr>
      </p:pic>
      <p:pic>
        <p:nvPicPr>
          <p:cNvPr id="9" name="Content Placeholder 4" descr="Computer">
            <a:extLst>
              <a:ext uri="{FF2B5EF4-FFF2-40B4-BE49-F238E27FC236}">
                <a16:creationId xmlns:a16="http://schemas.microsoft.com/office/drawing/2014/main" id="{3204ECA8-8CE9-4891-A531-ABE1F66D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2394071"/>
            <a:ext cx="1436554" cy="1436554"/>
          </a:xfrm>
          <a:prstGeom prst="rect">
            <a:avLst/>
          </a:prstGeom>
        </p:spPr>
      </p:pic>
      <p:pic>
        <p:nvPicPr>
          <p:cNvPr id="10" name="Content Placeholder 4" descr="Computer">
            <a:extLst>
              <a:ext uri="{FF2B5EF4-FFF2-40B4-BE49-F238E27FC236}">
                <a16:creationId xmlns:a16="http://schemas.microsoft.com/office/drawing/2014/main" id="{B3FD9D62-1A1C-4CB3-8FB1-5434D4FA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2394071"/>
            <a:ext cx="1436554" cy="1436554"/>
          </a:xfrm>
          <a:prstGeom prst="rect">
            <a:avLst/>
          </a:prstGeom>
        </p:spPr>
      </p:pic>
      <p:pic>
        <p:nvPicPr>
          <p:cNvPr id="11" name="Content Placeholder 4" descr="Computer">
            <a:extLst>
              <a:ext uri="{FF2B5EF4-FFF2-40B4-BE49-F238E27FC236}">
                <a16:creationId xmlns:a16="http://schemas.microsoft.com/office/drawing/2014/main" id="{FE4DF101-39E7-4020-81B4-9B9F477A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2394071"/>
            <a:ext cx="1436554" cy="1436554"/>
          </a:xfrm>
          <a:prstGeom prst="rect">
            <a:avLst/>
          </a:prstGeom>
        </p:spPr>
      </p:pic>
      <p:pic>
        <p:nvPicPr>
          <p:cNvPr id="12" name="Content Placeholder 4" descr="Computer">
            <a:extLst>
              <a:ext uri="{FF2B5EF4-FFF2-40B4-BE49-F238E27FC236}">
                <a16:creationId xmlns:a16="http://schemas.microsoft.com/office/drawing/2014/main" id="{F6D834F2-64FB-47AF-93F3-4DC4127C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3486271"/>
            <a:ext cx="1436554" cy="1436554"/>
          </a:xfrm>
          <a:prstGeom prst="rect">
            <a:avLst/>
          </a:prstGeom>
        </p:spPr>
      </p:pic>
      <p:pic>
        <p:nvPicPr>
          <p:cNvPr id="13" name="Content Placeholder 4" descr="Computer">
            <a:extLst>
              <a:ext uri="{FF2B5EF4-FFF2-40B4-BE49-F238E27FC236}">
                <a16:creationId xmlns:a16="http://schemas.microsoft.com/office/drawing/2014/main" id="{77889318-D251-47B4-A459-6CFCB212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3486271"/>
            <a:ext cx="1436554" cy="1436554"/>
          </a:xfrm>
          <a:prstGeom prst="rect">
            <a:avLst/>
          </a:prstGeom>
        </p:spPr>
      </p:pic>
      <p:pic>
        <p:nvPicPr>
          <p:cNvPr id="14" name="Content Placeholder 4" descr="Computer">
            <a:extLst>
              <a:ext uri="{FF2B5EF4-FFF2-40B4-BE49-F238E27FC236}">
                <a16:creationId xmlns:a16="http://schemas.microsoft.com/office/drawing/2014/main" id="{6A5E8A71-CC54-4C65-9D96-DB5914C7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3486271"/>
            <a:ext cx="1436554" cy="1436554"/>
          </a:xfrm>
          <a:prstGeom prst="rect">
            <a:avLst/>
          </a:prstGeom>
        </p:spPr>
      </p:pic>
      <p:pic>
        <p:nvPicPr>
          <p:cNvPr id="15" name="Content Placeholder 4" descr="Computer">
            <a:extLst>
              <a:ext uri="{FF2B5EF4-FFF2-40B4-BE49-F238E27FC236}">
                <a16:creationId xmlns:a16="http://schemas.microsoft.com/office/drawing/2014/main" id="{CB7ADB7F-8D7C-4E54-A7D3-60C12B4C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4577486"/>
            <a:ext cx="1436554" cy="1436554"/>
          </a:xfrm>
          <a:prstGeom prst="rect">
            <a:avLst/>
          </a:prstGeom>
        </p:spPr>
      </p:pic>
      <p:pic>
        <p:nvPicPr>
          <p:cNvPr id="16" name="Content Placeholder 4" descr="Computer">
            <a:extLst>
              <a:ext uri="{FF2B5EF4-FFF2-40B4-BE49-F238E27FC236}">
                <a16:creationId xmlns:a16="http://schemas.microsoft.com/office/drawing/2014/main" id="{983F2631-813A-43A0-90FE-23EB6032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4577486"/>
            <a:ext cx="1436554" cy="1436554"/>
          </a:xfrm>
          <a:prstGeom prst="rect">
            <a:avLst/>
          </a:prstGeom>
        </p:spPr>
      </p:pic>
      <p:pic>
        <p:nvPicPr>
          <p:cNvPr id="17" name="Content Placeholder 4" descr="Computer">
            <a:extLst>
              <a:ext uri="{FF2B5EF4-FFF2-40B4-BE49-F238E27FC236}">
                <a16:creationId xmlns:a16="http://schemas.microsoft.com/office/drawing/2014/main" id="{61358024-3ABE-41E4-A6FC-9E9DD7F9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4577486"/>
            <a:ext cx="1436554" cy="1436554"/>
          </a:xfrm>
          <a:prstGeom prst="rect">
            <a:avLst/>
          </a:prstGeom>
        </p:spPr>
      </p:pic>
      <p:pic>
        <p:nvPicPr>
          <p:cNvPr id="18" name="Content Placeholder 4" descr="Computer">
            <a:extLst>
              <a:ext uri="{FF2B5EF4-FFF2-40B4-BE49-F238E27FC236}">
                <a16:creationId xmlns:a16="http://schemas.microsoft.com/office/drawing/2014/main" id="{48034FDE-3F05-4FC9-AE1C-1F5167D0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302856"/>
            <a:ext cx="1436554" cy="1436554"/>
          </a:xfrm>
          <a:prstGeom prst="rect">
            <a:avLst/>
          </a:prstGeom>
        </p:spPr>
      </p:pic>
      <p:pic>
        <p:nvPicPr>
          <p:cNvPr id="19" name="Content Placeholder 4" descr="Computer">
            <a:extLst>
              <a:ext uri="{FF2B5EF4-FFF2-40B4-BE49-F238E27FC236}">
                <a16:creationId xmlns:a16="http://schemas.microsoft.com/office/drawing/2014/main" id="{078103D0-6AF4-4122-80E7-A3A82A6F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109" y="1302856"/>
            <a:ext cx="1436554" cy="1436554"/>
          </a:xfrm>
          <a:prstGeom prst="rect">
            <a:avLst/>
          </a:prstGeom>
        </p:spPr>
      </p:pic>
      <p:pic>
        <p:nvPicPr>
          <p:cNvPr id="20" name="Content Placeholder 4" descr="Computer">
            <a:extLst>
              <a:ext uri="{FF2B5EF4-FFF2-40B4-BE49-F238E27FC236}">
                <a16:creationId xmlns:a16="http://schemas.microsoft.com/office/drawing/2014/main" id="{7DB26D3C-8829-4CED-9266-F3A6267F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1302856"/>
            <a:ext cx="1436554" cy="1436554"/>
          </a:xfrm>
          <a:prstGeom prst="rect">
            <a:avLst/>
          </a:prstGeom>
        </p:spPr>
      </p:pic>
      <p:pic>
        <p:nvPicPr>
          <p:cNvPr id="21" name="Content Placeholder 4" descr="Computer">
            <a:extLst>
              <a:ext uri="{FF2B5EF4-FFF2-40B4-BE49-F238E27FC236}">
                <a16:creationId xmlns:a16="http://schemas.microsoft.com/office/drawing/2014/main" id="{C7448CED-8DF5-4EA9-877A-A126F5A8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394071"/>
            <a:ext cx="1436554" cy="1436554"/>
          </a:xfrm>
          <a:prstGeom prst="rect">
            <a:avLst/>
          </a:prstGeom>
        </p:spPr>
      </p:pic>
      <p:pic>
        <p:nvPicPr>
          <p:cNvPr id="22" name="Content Placeholder 4" descr="Computer">
            <a:extLst>
              <a:ext uri="{FF2B5EF4-FFF2-40B4-BE49-F238E27FC236}">
                <a16:creationId xmlns:a16="http://schemas.microsoft.com/office/drawing/2014/main" id="{2477AFB1-9757-45A3-A15E-0C0273CD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2394071"/>
            <a:ext cx="1436554" cy="1436554"/>
          </a:xfrm>
          <a:prstGeom prst="rect">
            <a:avLst/>
          </a:prstGeom>
        </p:spPr>
      </p:pic>
      <p:pic>
        <p:nvPicPr>
          <p:cNvPr id="23" name="Content Placeholder 4" descr="Computer">
            <a:extLst>
              <a:ext uri="{FF2B5EF4-FFF2-40B4-BE49-F238E27FC236}">
                <a16:creationId xmlns:a16="http://schemas.microsoft.com/office/drawing/2014/main" id="{01F70723-BAE5-4FF7-A880-1331BAF26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486271"/>
            <a:ext cx="1436554" cy="1436554"/>
          </a:xfrm>
          <a:prstGeom prst="rect">
            <a:avLst/>
          </a:prstGeom>
        </p:spPr>
      </p:pic>
      <p:pic>
        <p:nvPicPr>
          <p:cNvPr id="24" name="Content Placeholder 4" descr="Computer">
            <a:extLst>
              <a:ext uri="{FF2B5EF4-FFF2-40B4-BE49-F238E27FC236}">
                <a16:creationId xmlns:a16="http://schemas.microsoft.com/office/drawing/2014/main" id="{F7567D2D-2423-4E3E-BAF8-EB35E79D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109" y="3486271"/>
            <a:ext cx="1436554" cy="1436554"/>
          </a:xfrm>
          <a:prstGeom prst="rect">
            <a:avLst/>
          </a:prstGeom>
        </p:spPr>
      </p:pic>
      <p:pic>
        <p:nvPicPr>
          <p:cNvPr id="25" name="Content Placeholder 4" descr="Computer">
            <a:extLst>
              <a:ext uri="{FF2B5EF4-FFF2-40B4-BE49-F238E27FC236}">
                <a16:creationId xmlns:a16="http://schemas.microsoft.com/office/drawing/2014/main" id="{5BC022C0-1951-43E3-AC5A-551C4414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3486271"/>
            <a:ext cx="1436554" cy="1436554"/>
          </a:xfrm>
          <a:prstGeom prst="rect">
            <a:avLst/>
          </a:prstGeom>
        </p:spPr>
      </p:pic>
      <p:pic>
        <p:nvPicPr>
          <p:cNvPr id="26" name="Content Placeholder 4" descr="Computer">
            <a:extLst>
              <a:ext uri="{FF2B5EF4-FFF2-40B4-BE49-F238E27FC236}">
                <a16:creationId xmlns:a16="http://schemas.microsoft.com/office/drawing/2014/main" id="{08B683CF-7241-47CE-B6E8-671BB3D8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577486"/>
            <a:ext cx="1436554" cy="1436554"/>
          </a:xfrm>
          <a:prstGeom prst="rect">
            <a:avLst/>
          </a:prstGeom>
        </p:spPr>
      </p:pic>
      <p:pic>
        <p:nvPicPr>
          <p:cNvPr id="27" name="Content Placeholder 4" descr="Computer">
            <a:extLst>
              <a:ext uri="{FF2B5EF4-FFF2-40B4-BE49-F238E27FC236}">
                <a16:creationId xmlns:a16="http://schemas.microsoft.com/office/drawing/2014/main" id="{4AE6B51B-EC0F-41AE-8A1C-0AD08A9A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109" y="4577486"/>
            <a:ext cx="1436554" cy="1436554"/>
          </a:xfrm>
          <a:prstGeom prst="rect">
            <a:avLst/>
          </a:prstGeom>
        </p:spPr>
      </p:pic>
      <p:pic>
        <p:nvPicPr>
          <p:cNvPr id="28" name="Content Placeholder 4" descr="Computer">
            <a:extLst>
              <a:ext uri="{FF2B5EF4-FFF2-40B4-BE49-F238E27FC236}">
                <a16:creationId xmlns:a16="http://schemas.microsoft.com/office/drawing/2014/main" id="{30425581-C6CB-40BD-AF50-526DF9E8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4577486"/>
            <a:ext cx="1436554" cy="1436554"/>
          </a:xfrm>
          <a:prstGeom prst="rect">
            <a:avLst/>
          </a:prstGeom>
        </p:spPr>
      </p:pic>
      <p:pic>
        <p:nvPicPr>
          <p:cNvPr id="29" name="Content Placeholder 4" descr="Computer">
            <a:extLst>
              <a:ext uri="{FF2B5EF4-FFF2-40B4-BE49-F238E27FC236}">
                <a16:creationId xmlns:a16="http://schemas.microsoft.com/office/drawing/2014/main" id="{F1265D1B-F80F-4DFB-9A57-60967FFE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372" y="2394071"/>
            <a:ext cx="1436554" cy="1436554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2DEC8873-9913-49DC-A9CE-90D94DC7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8760" y="2600109"/>
            <a:ext cx="914400" cy="914400"/>
          </a:xfrm>
          <a:prstGeom prst="rect">
            <a:avLst/>
          </a:prstGeom>
        </p:spPr>
      </p:pic>
      <p:pic>
        <p:nvPicPr>
          <p:cNvPr id="30" name="Graphic 29" descr="No sign">
            <a:extLst>
              <a:ext uri="{FF2B5EF4-FFF2-40B4-BE49-F238E27FC236}">
                <a16:creationId xmlns:a16="http://schemas.microsoft.com/office/drawing/2014/main" id="{AE629E72-6D4E-44F0-A54C-FAFA47275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3709" y="3712635"/>
            <a:ext cx="914400" cy="914400"/>
          </a:xfrm>
          <a:prstGeom prst="rect">
            <a:avLst/>
          </a:prstGeom>
        </p:spPr>
      </p:pic>
      <p:pic>
        <p:nvPicPr>
          <p:cNvPr id="31" name="Graphic 30" descr="No sign">
            <a:extLst>
              <a:ext uri="{FF2B5EF4-FFF2-40B4-BE49-F238E27FC236}">
                <a16:creationId xmlns:a16="http://schemas.microsoft.com/office/drawing/2014/main" id="{F20BF116-8C66-47FF-BFBF-0BCEF5F69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9449" y="2648551"/>
            <a:ext cx="914400" cy="914400"/>
          </a:xfrm>
          <a:prstGeom prst="rect">
            <a:avLst/>
          </a:prstGeom>
        </p:spPr>
      </p:pic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DF90711C-8249-41F1-8DE1-59A32F1C8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1186" y="4838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F456-1A2B-4A7F-9A84-2E46CCB4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7C67-B570-4059-ABA1-7906ABC9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Expensive dedicated HW </a:t>
            </a:r>
          </a:p>
          <a:p>
            <a:r>
              <a:rPr lang="en-IN" dirty="0"/>
              <a:t>Built for performance </a:t>
            </a:r>
          </a:p>
          <a:p>
            <a:r>
              <a:rPr lang="en-IN" dirty="0"/>
              <a:t>Designed for high volumes (</a:t>
            </a:r>
            <a:r>
              <a:rPr lang="en-IN" dirty="0" err="1"/>
              <a:t>eg</a:t>
            </a:r>
            <a:r>
              <a:rPr lang="en-IN" dirty="0"/>
              <a:t> 10s of TB) </a:t>
            </a:r>
          </a:p>
          <a:p>
            <a:r>
              <a:rPr lang="en-IN" dirty="0"/>
              <a:t>High availability </a:t>
            </a:r>
          </a:p>
          <a:p>
            <a:r>
              <a:rPr lang="en-IN" dirty="0"/>
              <a:t>Initially developed using Relational Data bases </a:t>
            </a:r>
          </a:p>
          <a:p>
            <a:r>
              <a:rPr lang="en-IN" dirty="0"/>
              <a:t>Supports only modelled and structured data </a:t>
            </a:r>
          </a:p>
          <a:p>
            <a:r>
              <a:rPr lang="en-IN" dirty="0"/>
              <a:t>Business As Usual ways to design, build and deliver </a:t>
            </a:r>
          </a:p>
          <a:p>
            <a:r>
              <a:rPr lang="en-IN" dirty="0"/>
              <a:t>Very mature solutions (skills, SW, HW, administration) </a:t>
            </a:r>
          </a:p>
          <a:p>
            <a:r>
              <a:rPr lang="en-IN" dirty="0"/>
              <a:t>Teradata, Oracle Exadata, IBM Netezza, ...</a:t>
            </a:r>
          </a:p>
        </p:txBody>
      </p:sp>
    </p:spTree>
    <p:extLst>
      <p:ext uri="{BB962C8B-B14F-4D97-AF65-F5344CB8AC3E}">
        <p14:creationId xmlns:p14="http://schemas.microsoft.com/office/powerpoint/2010/main" val="95727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BF6-A114-403C-95ED-BD70E85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B9CE-8BCD-47A9-A8F9-44DCE989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Uses commodity PCs </a:t>
            </a:r>
          </a:p>
          <a:p>
            <a:r>
              <a:rPr lang="en-US" dirty="0"/>
              <a:t>Built for extreme scalability </a:t>
            </a:r>
          </a:p>
          <a:p>
            <a:r>
              <a:rPr lang="en-US" dirty="0"/>
              <a:t>Designed for extreme volumes (10s of PB and more) </a:t>
            </a:r>
          </a:p>
          <a:p>
            <a:r>
              <a:rPr lang="en-US" dirty="0"/>
              <a:t>Very high availability (clouds like Amazon distributed all around the world) </a:t>
            </a:r>
          </a:p>
          <a:p>
            <a:r>
              <a:rPr lang="en-US" dirty="0"/>
              <a:t>Initially developed by Google for storing Petabytes of web pages for ranking </a:t>
            </a:r>
          </a:p>
          <a:p>
            <a:r>
              <a:rPr lang="en-US" dirty="0"/>
              <a:t>Not yet fully mature </a:t>
            </a:r>
          </a:p>
          <a:p>
            <a:r>
              <a:rPr lang="en-US" dirty="0"/>
              <a:t>Hadoop = Data is distributed over many machines </a:t>
            </a:r>
          </a:p>
          <a:p>
            <a:r>
              <a:rPr lang="en-US" dirty="0"/>
              <a:t>MapReduce = Computing is distributed and executed where data is (grid solution) </a:t>
            </a:r>
          </a:p>
          <a:p>
            <a:r>
              <a:rPr lang="en-US" dirty="0"/>
              <a:t>Works on Write Once read many times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19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E6CE-7D48-4B3D-AEBA-31B935A3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Generations of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7C2B-E8BA-4A5C-942A-867CF23B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Hadoop V1.0</a:t>
            </a:r>
          </a:p>
          <a:p>
            <a:r>
              <a:rPr lang="en-IN" dirty="0"/>
              <a:t>Hadoop v2.0</a:t>
            </a:r>
          </a:p>
          <a:p>
            <a:r>
              <a:rPr lang="en-IN" dirty="0"/>
              <a:t>Hadoop v3.0</a:t>
            </a:r>
          </a:p>
        </p:txBody>
      </p:sp>
    </p:spTree>
    <p:extLst>
      <p:ext uri="{BB962C8B-B14F-4D97-AF65-F5344CB8AC3E}">
        <p14:creationId xmlns:p14="http://schemas.microsoft.com/office/powerpoint/2010/main" val="365495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D18-0EFC-4A50-B2E5-B9FF7923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V1.0</a:t>
            </a:r>
          </a:p>
        </p:txBody>
      </p:sp>
      <p:pic>
        <p:nvPicPr>
          <p:cNvPr id="9" name="Content Placeholder 8" descr="User">
            <a:extLst>
              <a:ext uri="{FF2B5EF4-FFF2-40B4-BE49-F238E27FC236}">
                <a16:creationId xmlns:a16="http://schemas.microsoft.com/office/drawing/2014/main" id="{D778AFFD-A94C-40F6-B639-DDF651B2A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983" y="2135193"/>
            <a:ext cx="914400" cy="9144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1CE4CB-B73D-4D0D-8E5C-46F7805757BC}"/>
              </a:ext>
            </a:extLst>
          </p:cNvPr>
          <p:cNvSpPr/>
          <p:nvPr/>
        </p:nvSpPr>
        <p:spPr>
          <a:xfrm>
            <a:off x="2854036" y="5237018"/>
            <a:ext cx="5809673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F9BAB-E5D7-4A6D-8972-8CE6F9A621D1}"/>
              </a:ext>
            </a:extLst>
          </p:cNvPr>
          <p:cNvSpPr txBox="1"/>
          <p:nvPr/>
        </p:nvSpPr>
        <p:spPr>
          <a:xfrm>
            <a:off x="4618181" y="5435661"/>
            <a:ext cx="22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Hadoop V1.0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E66D83-B3A9-4C2F-9072-3AF26D8DF856}"/>
              </a:ext>
            </a:extLst>
          </p:cNvPr>
          <p:cNvSpPr/>
          <p:nvPr/>
        </p:nvSpPr>
        <p:spPr>
          <a:xfrm>
            <a:off x="2854035" y="4470400"/>
            <a:ext cx="2937165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Storage(HDFS)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88693-28A2-45F2-9297-BAB2F9BD64EB}"/>
              </a:ext>
            </a:extLst>
          </p:cNvPr>
          <p:cNvSpPr/>
          <p:nvPr/>
        </p:nvSpPr>
        <p:spPr>
          <a:xfrm>
            <a:off x="5824214" y="4470400"/>
            <a:ext cx="2817093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Computing</a:t>
            </a:r>
          </a:p>
          <a:p>
            <a:pPr algn="ctr"/>
            <a:r>
              <a:rPr lang="en-IN" dirty="0"/>
              <a:t>(MAPREDUCE)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9181F30-09BC-4785-A317-B754D4AF7015}"/>
              </a:ext>
            </a:extLst>
          </p:cNvPr>
          <p:cNvSpPr/>
          <p:nvPr/>
        </p:nvSpPr>
        <p:spPr>
          <a:xfrm rot="18523008">
            <a:off x="4442692" y="327497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122CD00-8784-43F9-A9F7-1194B94AE56E}"/>
              </a:ext>
            </a:extLst>
          </p:cNvPr>
          <p:cNvSpPr/>
          <p:nvPr/>
        </p:nvSpPr>
        <p:spPr>
          <a:xfrm rot="13877792">
            <a:off x="5977707" y="323894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E8640DD-A15E-4140-8E43-450143163385}"/>
              </a:ext>
            </a:extLst>
          </p:cNvPr>
          <p:cNvSpPr/>
          <p:nvPr/>
        </p:nvSpPr>
        <p:spPr>
          <a:xfrm rot="10800000">
            <a:off x="8611791" y="538849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911ED1-E212-4BEE-A6CE-839714D529CE}"/>
              </a:ext>
            </a:extLst>
          </p:cNvPr>
          <p:cNvSpPr/>
          <p:nvPr/>
        </p:nvSpPr>
        <p:spPr>
          <a:xfrm>
            <a:off x="9892832" y="5187966"/>
            <a:ext cx="1883531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795B638-66F2-4517-8C2E-A419B1190434}"/>
              </a:ext>
            </a:extLst>
          </p:cNvPr>
          <p:cNvSpPr/>
          <p:nvPr/>
        </p:nvSpPr>
        <p:spPr>
          <a:xfrm rot="8005360">
            <a:off x="8066245" y="422808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B8B0B7-5BED-4EF2-9FD6-64A791D8955A}"/>
              </a:ext>
            </a:extLst>
          </p:cNvPr>
          <p:cNvSpPr/>
          <p:nvPr/>
        </p:nvSpPr>
        <p:spPr>
          <a:xfrm>
            <a:off x="9109068" y="3448990"/>
            <a:ext cx="1883531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as input language</a:t>
            </a:r>
          </a:p>
        </p:txBody>
      </p:sp>
    </p:spTree>
    <p:extLst>
      <p:ext uri="{BB962C8B-B14F-4D97-AF65-F5344CB8AC3E}">
        <p14:creationId xmlns:p14="http://schemas.microsoft.com/office/powerpoint/2010/main" val="35565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61D-EE5E-48FB-9BCC-1C4562B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EA07-CB02-4DE5-8488-0C47FBD6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Hadoop is an java based framework that has been deployed on top of the distributed cluster</a:t>
            </a:r>
          </a:p>
          <a:p>
            <a:r>
              <a:rPr lang="en-US" dirty="0"/>
              <a:t>Hadoop was named after Doug Cutting’s son’s toy elephant.</a:t>
            </a:r>
          </a:p>
          <a:p>
            <a:r>
              <a:rPr lang="en-US" dirty="0"/>
              <a:t>Hadoop framework has been designed to give solutions on problems facing on handle the large amount of data</a:t>
            </a:r>
          </a:p>
          <a:p>
            <a:r>
              <a:rPr lang="en-US" dirty="0"/>
              <a:t>Hadoop framework using processing module as MapReduce</a:t>
            </a:r>
            <a:r>
              <a:rPr lang="en-IN" dirty="0"/>
              <a:t> and Storage module as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D18-0EFC-4A50-B2E5-B9FF7923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V2.0</a:t>
            </a:r>
          </a:p>
        </p:txBody>
      </p:sp>
      <p:pic>
        <p:nvPicPr>
          <p:cNvPr id="9" name="Content Placeholder 8" descr="User">
            <a:extLst>
              <a:ext uri="{FF2B5EF4-FFF2-40B4-BE49-F238E27FC236}">
                <a16:creationId xmlns:a16="http://schemas.microsoft.com/office/drawing/2014/main" id="{D778AFFD-A94C-40F6-B639-DDF651B2A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983" y="2135193"/>
            <a:ext cx="914400" cy="9144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1CE4CB-B73D-4D0D-8E5C-46F7805757BC}"/>
              </a:ext>
            </a:extLst>
          </p:cNvPr>
          <p:cNvSpPr/>
          <p:nvPr/>
        </p:nvSpPr>
        <p:spPr>
          <a:xfrm>
            <a:off x="2854036" y="5237018"/>
            <a:ext cx="5809673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F9BAB-E5D7-4A6D-8972-8CE6F9A621D1}"/>
              </a:ext>
            </a:extLst>
          </p:cNvPr>
          <p:cNvSpPr txBox="1"/>
          <p:nvPr/>
        </p:nvSpPr>
        <p:spPr>
          <a:xfrm>
            <a:off x="4618181" y="5435661"/>
            <a:ext cx="22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Hadoop V1.0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E66D83-B3A9-4C2F-9072-3AF26D8DF856}"/>
              </a:ext>
            </a:extLst>
          </p:cNvPr>
          <p:cNvSpPr/>
          <p:nvPr/>
        </p:nvSpPr>
        <p:spPr>
          <a:xfrm>
            <a:off x="2854035" y="4470400"/>
            <a:ext cx="2937165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Storage(HDFS)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88693-28A2-45F2-9297-BAB2F9BD64EB}"/>
              </a:ext>
            </a:extLst>
          </p:cNvPr>
          <p:cNvSpPr/>
          <p:nvPr/>
        </p:nvSpPr>
        <p:spPr>
          <a:xfrm>
            <a:off x="5824215" y="4470400"/>
            <a:ext cx="1091902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MAPREDUCE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9181F30-09BC-4785-A317-B754D4AF7015}"/>
              </a:ext>
            </a:extLst>
          </p:cNvPr>
          <p:cNvSpPr/>
          <p:nvPr/>
        </p:nvSpPr>
        <p:spPr>
          <a:xfrm rot="18523008">
            <a:off x="4442692" y="327497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122CD00-8784-43F9-A9F7-1194B94AE56E}"/>
              </a:ext>
            </a:extLst>
          </p:cNvPr>
          <p:cNvSpPr/>
          <p:nvPr/>
        </p:nvSpPr>
        <p:spPr>
          <a:xfrm rot="13877792">
            <a:off x="5977707" y="323894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E8640DD-A15E-4140-8E43-450143163385}"/>
              </a:ext>
            </a:extLst>
          </p:cNvPr>
          <p:cNvSpPr/>
          <p:nvPr/>
        </p:nvSpPr>
        <p:spPr>
          <a:xfrm rot="10800000">
            <a:off x="8611791" y="538849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911ED1-E212-4BEE-A6CE-839714D529CE}"/>
              </a:ext>
            </a:extLst>
          </p:cNvPr>
          <p:cNvSpPr/>
          <p:nvPr/>
        </p:nvSpPr>
        <p:spPr>
          <a:xfrm>
            <a:off x="9892832" y="5187966"/>
            <a:ext cx="1883531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795B638-66F2-4517-8C2E-A419B1190434}"/>
              </a:ext>
            </a:extLst>
          </p:cNvPr>
          <p:cNvSpPr/>
          <p:nvPr/>
        </p:nvSpPr>
        <p:spPr>
          <a:xfrm rot="8005360">
            <a:off x="8066245" y="422808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B8B0B7-5BED-4EF2-9FD6-64A791D8955A}"/>
              </a:ext>
            </a:extLst>
          </p:cNvPr>
          <p:cNvSpPr/>
          <p:nvPr/>
        </p:nvSpPr>
        <p:spPr>
          <a:xfrm>
            <a:off x="9109068" y="3448990"/>
            <a:ext cx="1883531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as input language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97DFE7-44C8-457E-98B7-4027A8C90251}"/>
              </a:ext>
            </a:extLst>
          </p:cNvPr>
          <p:cNvSpPr/>
          <p:nvPr/>
        </p:nvSpPr>
        <p:spPr>
          <a:xfrm>
            <a:off x="6949132" y="4444010"/>
            <a:ext cx="1091902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141823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0BA8-9BE4-4237-9B2A-E5131E11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472D-8714-449D-A59F-7D3BC611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Daemon - &gt; process/application</a:t>
            </a:r>
          </a:p>
          <a:p>
            <a:r>
              <a:rPr lang="en-US" dirty="0"/>
              <a:t>Name node - &gt; HDFS master Daemon</a:t>
            </a:r>
          </a:p>
          <a:p>
            <a:r>
              <a:rPr lang="en-US" dirty="0"/>
              <a:t>Data node -&gt; HDFS slave Daemon</a:t>
            </a:r>
          </a:p>
          <a:p>
            <a:r>
              <a:rPr lang="en-US" dirty="0"/>
              <a:t>Secondary Name node -&gt; Secondary Master Daemon</a:t>
            </a:r>
          </a:p>
          <a:p>
            <a:r>
              <a:rPr lang="en-US" dirty="0"/>
              <a:t>Job Tracker - &gt; MapReduce Master Daemon</a:t>
            </a:r>
          </a:p>
          <a:p>
            <a:r>
              <a:rPr lang="en-US" dirty="0"/>
              <a:t>Task Tracker -&gt; MapReduce Slave Daemon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5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359-EE66-43D0-96BE-E54986DF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1.0 HDFS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178C6A89-38E9-4731-A9FC-276C4E1F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292139"/>
            <a:ext cx="914400" cy="914400"/>
          </a:xfrm>
        </p:spPr>
      </p:pic>
      <p:pic>
        <p:nvPicPr>
          <p:cNvPr id="6" name="Content Placeholder 4" descr="Computer">
            <a:extLst>
              <a:ext uri="{FF2B5EF4-FFF2-40B4-BE49-F238E27FC236}">
                <a16:creationId xmlns:a16="http://schemas.microsoft.com/office/drawing/2014/main" id="{63DEE820-9F87-4757-BE76-42EB8670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61" y="3174048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96167B67-0491-4B07-B19E-CCFCC971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961" y="3174048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Computer">
            <a:extLst>
              <a:ext uri="{FF2B5EF4-FFF2-40B4-BE49-F238E27FC236}">
                <a16:creationId xmlns:a16="http://schemas.microsoft.com/office/drawing/2014/main" id="{44B31B73-83A5-42A0-972B-1057314A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361" y="3174048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Computer">
            <a:extLst>
              <a:ext uri="{FF2B5EF4-FFF2-40B4-BE49-F238E27FC236}">
                <a16:creationId xmlns:a16="http://schemas.microsoft.com/office/drawing/2014/main" id="{395A7D2C-11C7-4881-8212-746AFFE5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761" y="3174048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">
            <a:extLst>
              <a:ext uri="{FF2B5EF4-FFF2-40B4-BE49-F238E27FC236}">
                <a16:creationId xmlns:a16="http://schemas.microsoft.com/office/drawing/2014/main" id="{59772ABE-FF80-42E4-BEB0-F36151C80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161" y="3174048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Computer">
            <a:extLst>
              <a:ext uri="{FF2B5EF4-FFF2-40B4-BE49-F238E27FC236}">
                <a16:creationId xmlns:a16="http://schemas.microsoft.com/office/drawing/2014/main" id="{52158723-B8FE-4932-A415-EAA9A797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561" y="3174048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Computer">
            <a:extLst>
              <a:ext uri="{FF2B5EF4-FFF2-40B4-BE49-F238E27FC236}">
                <a16:creationId xmlns:a16="http://schemas.microsoft.com/office/drawing/2014/main" id="{A9F22F6B-3CEC-4A91-B871-0578016E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61" y="3880630"/>
            <a:ext cx="914400" cy="914400"/>
          </a:xfrm>
          <a:prstGeom prst="rect">
            <a:avLst/>
          </a:prstGeom>
        </p:spPr>
      </p:pic>
      <p:pic>
        <p:nvPicPr>
          <p:cNvPr id="13" name="Content Placeholder 4" descr="Computer">
            <a:extLst>
              <a:ext uri="{FF2B5EF4-FFF2-40B4-BE49-F238E27FC236}">
                <a16:creationId xmlns:a16="http://schemas.microsoft.com/office/drawing/2014/main" id="{274DE170-6A9D-41B7-ADB5-BD2FE8175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961" y="3880630"/>
            <a:ext cx="914400" cy="914400"/>
          </a:xfrm>
          <a:prstGeom prst="rect">
            <a:avLst/>
          </a:prstGeom>
        </p:spPr>
      </p:pic>
      <p:pic>
        <p:nvPicPr>
          <p:cNvPr id="14" name="Content Placeholder 4" descr="Computer">
            <a:extLst>
              <a:ext uri="{FF2B5EF4-FFF2-40B4-BE49-F238E27FC236}">
                <a16:creationId xmlns:a16="http://schemas.microsoft.com/office/drawing/2014/main" id="{E263D344-0510-4C21-8BE1-0DACD847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361" y="3880630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Computer">
            <a:extLst>
              <a:ext uri="{FF2B5EF4-FFF2-40B4-BE49-F238E27FC236}">
                <a16:creationId xmlns:a16="http://schemas.microsoft.com/office/drawing/2014/main" id="{6098679D-0630-487F-AAFB-3755CE553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761" y="3880630"/>
            <a:ext cx="914400" cy="914400"/>
          </a:xfrm>
          <a:prstGeom prst="rect">
            <a:avLst/>
          </a:prstGeom>
        </p:spPr>
      </p:pic>
      <p:pic>
        <p:nvPicPr>
          <p:cNvPr id="16" name="Content Placeholder 4" descr="Computer">
            <a:extLst>
              <a:ext uri="{FF2B5EF4-FFF2-40B4-BE49-F238E27FC236}">
                <a16:creationId xmlns:a16="http://schemas.microsoft.com/office/drawing/2014/main" id="{B277448D-32D0-442E-8B04-C8B74A48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161" y="3880630"/>
            <a:ext cx="914400" cy="914400"/>
          </a:xfrm>
          <a:prstGeom prst="rect">
            <a:avLst/>
          </a:prstGeom>
        </p:spPr>
      </p:pic>
      <p:pic>
        <p:nvPicPr>
          <p:cNvPr id="17" name="Content Placeholder 4" descr="Computer">
            <a:extLst>
              <a:ext uri="{FF2B5EF4-FFF2-40B4-BE49-F238E27FC236}">
                <a16:creationId xmlns:a16="http://schemas.microsoft.com/office/drawing/2014/main" id="{CC7A66F5-9D43-44E9-A8E8-589572ADF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561" y="3880630"/>
            <a:ext cx="914400" cy="914400"/>
          </a:xfrm>
          <a:prstGeom prst="rect">
            <a:avLst/>
          </a:prstGeom>
        </p:spPr>
      </p:pic>
      <p:pic>
        <p:nvPicPr>
          <p:cNvPr id="18" name="Content Placeholder 4" descr="Computer">
            <a:extLst>
              <a:ext uri="{FF2B5EF4-FFF2-40B4-BE49-F238E27FC236}">
                <a16:creationId xmlns:a16="http://schemas.microsoft.com/office/drawing/2014/main" id="{E7E2AEA0-310F-48AB-A677-29D5FA0F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61" y="4674957"/>
            <a:ext cx="914400" cy="914400"/>
          </a:xfrm>
          <a:prstGeom prst="rect">
            <a:avLst/>
          </a:prstGeom>
        </p:spPr>
      </p:pic>
      <p:pic>
        <p:nvPicPr>
          <p:cNvPr id="19" name="Content Placeholder 4" descr="Computer">
            <a:extLst>
              <a:ext uri="{FF2B5EF4-FFF2-40B4-BE49-F238E27FC236}">
                <a16:creationId xmlns:a16="http://schemas.microsoft.com/office/drawing/2014/main" id="{904AC802-7E94-4BD2-BAB2-6E491BAB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961" y="4674957"/>
            <a:ext cx="914400" cy="914400"/>
          </a:xfrm>
          <a:prstGeom prst="rect">
            <a:avLst/>
          </a:prstGeom>
        </p:spPr>
      </p:pic>
      <p:pic>
        <p:nvPicPr>
          <p:cNvPr id="20" name="Content Placeholder 4" descr="Computer">
            <a:extLst>
              <a:ext uri="{FF2B5EF4-FFF2-40B4-BE49-F238E27FC236}">
                <a16:creationId xmlns:a16="http://schemas.microsoft.com/office/drawing/2014/main" id="{B83EA4B7-4CF4-45E2-83E0-D778E168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361" y="4674957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Computer">
            <a:extLst>
              <a:ext uri="{FF2B5EF4-FFF2-40B4-BE49-F238E27FC236}">
                <a16:creationId xmlns:a16="http://schemas.microsoft.com/office/drawing/2014/main" id="{68CFDC16-8FDF-4A73-8F5F-1ED66E53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761" y="4674957"/>
            <a:ext cx="914400" cy="914400"/>
          </a:xfrm>
          <a:prstGeom prst="rect">
            <a:avLst/>
          </a:prstGeom>
        </p:spPr>
      </p:pic>
      <p:pic>
        <p:nvPicPr>
          <p:cNvPr id="22" name="Content Placeholder 4" descr="Computer">
            <a:extLst>
              <a:ext uri="{FF2B5EF4-FFF2-40B4-BE49-F238E27FC236}">
                <a16:creationId xmlns:a16="http://schemas.microsoft.com/office/drawing/2014/main" id="{46A70C2C-0C29-49F5-AFDA-86B8C1716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161" y="4674957"/>
            <a:ext cx="914400" cy="914400"/>
          </a:xfrm>
          <a:prstGeom prst="rect">
            <a:avLst/>
          </a:prstGeom>
        </p:spPr>
      </p:pic>
      <p:pic>
        <p:nvPicPr>
          <p:cNvPr id="23" name="Content Placeholder 4" descr="Computer">
            <a:extLst>
              <a:ext uri="{FF2B5EF4-FFF2-40B4-BE49-F238E27FC236}">
                <a16:creationId xmlns:a16="http://schemas.microsoft.com/office/drawing/2014/main" id="{EF5B0B44-6784-4C91-96DE-F3BDE41F2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561" y="4674957"/>
            <a:ext cx="914400" cy="914400"/>
          </a:xfrm>
          <a:prstGeom prst="rect">
            <a:avLst/>
          </a:prstGeom>
        </p:spPr>
      </p:pic>
      <p:pic>
        <p:nvPicPr>
          <p:cNvPr id="24" name="Content Placeholder 4" descr="Computer">
            <a:extLst>
              <a:ext uri="{FF2B5EF4-FFF2-40B4-BE49-F238E27FC236}">
                <a16:creationId xmlns:a16="http://schemas.microsoft.com/office/drawing/2014/main" id="{0DD30197-EA7A-4694-93A8-204B3B5D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61" y="5381539"/>
            <a:ext cx="914400" cy="914400"/>
          </a:xfrm>
          <a:prstGeom prst="rect">
            <a:avLst/>
          </a:prstGeom>
        </p:spPr>
      </p:pic>
      <p:pic>
        <p:nvPicPr>
          <p:cNvPr id="25" name="Content Placeholder 4" descr="Computer">
            <a:extLst>
              <a:ext uri="{FF2B5EF4-FFF2-40B4-BE49-F238E27FC236}">
                <a16:creationId xmlns:a16="http://schemas.microsoft.com/office/drawing/2014/main" id="{BAF11E05-9C71-4DC6-96AF-AE7202A7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961" y="5381539"/>
            <a:ext cx="914400" cy="914400"/>
          </a:xfrm>
          <a:prstGeom prst="rect">
            <a:avLst/>
          </a:prstGeom>
        </p:spPr>
      </p:pic>
      <p:pic>
        <p:nvPicPr>
          <p:cNvPr id="26" name="Content Placeholder 4" descr="Computer">
            <a:extLst>
              <a:ext uri="{FF2B5EF4-FFF2-40B4-BE49-F238E27FC236}">
                <a16:creationId xmlns:a16="http://schemas.microsoft.com/office/drawing/2014/main" id="{17E7E511-5121-4671-AAF9-8CB8ACB8F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361" y="5381539"/>
            <a:ext cx="914400" cy="914400"/>
          </a:xfrm>
          <a:prstGeom prst="rect">
            <a:avLst/>
          </a:prstGeom>
        </p:spPr>
      </p:pic>
      <p:pic>
        <p:nvPicPr>
          <p:cNvPr id="27" name="Content Placeholder 4" descr="Computer">
            <a:extLst>
              <a:ext uri="{FF2B5EF4-FFF2-40B4-BE49-F238E27FC236}">
                <a16:creationId xmlns:a16="http://schemas.microsoft.com/office/drawing/2014/main" id="{61B67CEC-4A83-4B57-B224-DA731E77D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761" y="5381539"/>
            <a:ext cx="914400" cy="914400"/>
          </a:xfrm>
          <a:prstGeom prst="rect">
            <a:avLst/>
          </a:prstGeom>
        </p:spPr>
      </p:pic>
      <p:pic>
        <p:nvPicPr>
          <p:cNvPr id="28" name="Content Placeholder 4" descr="Computer">
            <a:extLst>
              <a:ext uri="{FF2B5EF4-FFF2-40B4-BE49-F238E27FC236}">
                <a16:creationId xmlns:a16="http://schemas.microsoft.com/office/drawing/2014/main" id="{EFC297C9-86D9-4959-A179-CBB929B93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161" y="5381539"/>
            <a:ext cx="914400" cy="914400"/>
          </a:xfrm>
          <a:prstGeom prst="rect">
            <a:avLst/>
          </a:prstGeom>
        </p:spPr>
      </p:pic>
      <p:pic>
        <p:nvPicPr>
          <p:cNvPr id="29" name="Content Placeholder 4" descr="Computer">
            <a:extLst>
              <a:ext uri="{FF2B5EF4-FFF2-40B4-BE49-F238E27FC236}">
                <a16:creationId xmlns:a16="http://schemas.microsoft.com/office/drawing/2014/main" id="{D88136C0-6681-4B10-BCFE-CB9978B9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561" y="5381539"/>
            <a:ext cx="914400" cy="914400"/>
          </a:xfrm>
          <a:prstGeom prst="rect">
            <a:avLst/>
          </a:prstGeom>
        </p:spPr>
      </p:pic>
      <p:pic>
        <p:nvPicPr>
          <p:cNvPr id="30" name="Content Placeholder 4" descr="Computer">
            <a:extLst>
              <a:ext uri="{FF2B5EF4-FFF2-40B4-BE49-F238E27FC236}">
                <a16:creationId xmlns:a16="http://schemas.microsoft.com/office/drawing/2014/main" id="{1E84DBC6-2CB9-4FDC-876A-56B19FE2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506" y="3156932"/>
            <a:ext cx="914400" cy="914400"/>
          </a:xfrm>
          <a:prstGeom prst="rect">
            <a:avLst/>
          </a:prstGeom>
        </p:spPr>
      </p:pic>
      <p:pic>
        <p:nvPicPr>
          <p:cNvPr id="31" name="Content Placeholder 4" descr="Computer">
            <a:extLst>
              <a:ext uri="{FF2B5EF4-FFF2-40B4-BE49-F238E27FC236}">
                <a16:creationId xmlns:a16="http://schemas.microsoft.com/office/drawing/2014/main" id="{055AC41F-2CC9-4CED-97C0-DF20EA68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1906" y="3156932"/>
            <a:ext cx="914400" cy="914400"/>
          </a:xfrm>
          <a:prstGeom prst="rect">
            <a:avLst/>
          </a:prstGeom>
        </p:spPr>
      </p:pic>
      <p:pic>
        <p:nvPicPr>
          <p:cNvPr id="32" name="Content Placeholder 4" descr="Computer">
            <a:extLst>
              <a:ext uri="{FF2B5EF4-FFF2-40B4-BE49-F238E27FC236}">
                <a16:creationId xmlns:a16="http://schemas.microsoft.com/office/drawing/2014/main" id="{64E07E47-2EF7-4EF8-BF93-501BA657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306" y="3156932"/>
            <a:ext cx="914400" cy="914400"/>
          </a:xfrm>
          <a:prstGeom prst="rect">
            <a:avLst/>
          </a:prstGeom>
        </p:spPr>
      </p:pic>
      <p:pic>
        <p:nvPicPr>
          <p:cNvPr id="33" name="Content Placeholder 4" descr="Computer">
            <a:extLst>
              <a:ext uri="{FF2B5EF4-FFF2-40B4-BE49-F238E27FC236}">
                <a16:creationId xmlns:a16="http://schemas.microsoft.com/office/drawing/2014/main" id="{E95B985A-A7BC-4910-A3EB-5886FF91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506" y="3863514"/>
            <a:ext cx="914400" cy="914400"/>
          </a:xfrm>
          <a:prstGeom prst="rect">
            <a:avLst/>
          </a:prstGeom>
        </p:spPr>
      </p:pic>
      <p:pic>
        <p:nvPicPr>
          <p:cNvPr id="34" name="Content Placeholder 4" descr="Computer">
            <a:extLst>
              <a:ext uri="{FF2B5EF4-FFF2-40B4-BE49-F238E27FC236}">
                <a16:creationId xmlns:a16="http://schemas.microsoft.com/office/drawing/2014/main" id="{F9C37A58-BB88-436F-9FF3-84AF91D1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1906" y="3863514"/>
            <a:ext cx="914400" cy="914400"/>
          </a:xfrm>
          <a:prstGeom prst="rect">
            <a:avLst/>
          </a:prstGeom>
        </p:spPr>
      </p:pic>
      <p:pic>
        <p:nvPicPr>
          <p:cNvPr id="35" name="Content Placeholder 4" descr="Computer">
            <a:extLst>
              <a:ext uri="{FF2B5EF4-FFF2-40B4-BE49-F238E27FC236}">
                <a16:creationId xmlns:a16="http://schemas.microsoft.com/office/drawing/2014/main" id="{E6E8A0E9-7DD7-4A7A-BD60-E2C986EC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306" y="3863514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Computer">
            <a:extLst>
              <a:ext uri="{FF2B5EF4-FFF2-40B4-BE49-F238E27FC236}">
                <a16:creationId xmlns:a16="http://schemas.microsoft.com/office/drawing/2014/main" id="{3F51C8B6-8EA1-4FB6-8FE9-CEB74BD8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506" y="4657841"/>
            <a:ext cx="914400" cy="914400"/>
          </a:xfrm>
          <a:prstGeom prst="rect">
            <a:avLst/>
          </a:prstGeom>
        </p:spPr>
      </p:pic>
      <p:pic>
        <p:nvPicPr>
          <p:cNvPr id="37" name="Content Placeholder 4" descr="Computer">
            <a:extLst>
              <a:ext uri="{FF2B5EF4-FFF2-40B4-BE49-F238E27FC236}">
                <a16:creationId xmlns:a16="http://schemas.microsoft.com/office/drawing/2014/main" id="{864662B4-FE8A-44E5-B9EF-236DA30A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1906" y="4657841"/>
            <a:ext cx="914400" cy="914400"/>
          </a:xfrm>
          <a:prstGeom prst="rect">
            <a:avLst/>
          </a:prstGeom>
        </p:spPr>
      </p:pic>
      <p:pic>
        <p:nvPicPr>
          <p:cNvPr id="38" name="Content Placeholder 4" descr="Computer">
            <a:extLst>
              <a:ext uri="{FF2B5EF4-FFF2-40B4-BE49-F238E27FC236}">
                <a16:creationId xmlns:a16="http://schemas.microsoft.com/office/drawing/2014/main" id="{CD64E6F2-789D-48D2-8D72-487E9737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306" y="4657841"/>
            <a:ext cx="914400" cy="914400"/>
          </a:xfrm>
          <a:prstGeom prst="rect">
            <a:avLst/>
          </a:prstGeom>
        </p:spPr>
      </p:pic>
      <p:pic>
        <p:nvPicPr>
          <p:cNvPr id="39" name="Content Placeholder 4" descr="Computer">
            <a:extLst>
              <a:ext uri="{FF2B5EF4-FFF2-40B4-BE49-F238E27FC236}">
                <a16:creationId xmlns:a16="http://schemas.microsoft.com/office/drawing/2014/main" id="{0B1296A2-075A-4B2D-B278-12D7F581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506" y="5364423"/>
            <a:ext cx="914400" cy="914400"/>
          </a:xfrm>
          <a:prstGeom prst="rect">
            <a:avLst/>
          </a:prstGeom>
        </p:spPr>
      </p:pic>
      <p:pic>
        <p:nvPicPr>
          <p:cNvPr id="40" name="Content Placeholder 4" descr="Computer">
            <a:extLst>
              <a:ext uri="{FF2B5EF4-FFF2-40B4-BE49-F238E27FC236}">
                <a16:creationId xmlns:a16="http://schemas.microsoft.com/office/drawing/2014/main" id="{7A4D4316-7489-485B-A437-B7B93753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1906" y="5364423"/>
            <a:ext cx="914400" cy="914400"/>
          </a:xfrm>
          <a:prstGeom prst="rect">
            <a:avLst/>
          </a:prstGeom>
        </p:spPr>
      </p:pic>
      <p:pic>
        <p:nvPicPr>
          <p:cNvPr id="41" name="Content Placeholder 4" descr="Computer">
            <a:extLst>
              <a:ext uri="{FF2B5EF4-FFF2-40B4-BE49-F238E27FC236}">
                <a16:creationId xmlns:a16="http://schemas.microsoft.com/office/drawing/2014/main" id="{0015ABB6-EF2C-41F4-8697-73CD84A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306" y="5364423"/>
            <a:ext cx="914400" cy="914400"/>
          </a:xfrm>
          <a:prstGeom prst="rect">
            <a:avLst/>
          </a:prstGeom>
        </p:spPr>
      </p:pic>
      <p:pic>
        <p:nvPicPr>
          <p:cNvPr id="42" name="Content Placeholder 4" descr="Computer">
            <a:extLst>
              <a:ext uri="{FF2B5EF4-FFF2-40B4-BE49-F238E27FC236}">
                <a16:creationId xmlns:a16="http://schemas.microsoft.com/office/drawing/2014/main" id="{75386887-2ADD-48BD-BA1E-B3E99A5E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961" y="1285759"/>
            <a:ext cx="914400" cy="914400"/>
          </a:xfrm>
          <a:prstGeom prst="rect">
            <a:avLst/>
          </a:prstGeom>
        </p:spPr>
      </p:pic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63349245-4DDA-47F3-9207-D38E545293C9}"/>
              </a:ext>
            </a:extLst>
          </p:cNvPr>
          <p:cNvSpPr/>
          <p:nvPr/>
        </p:nvSpPr>
        <p:spPr>
          <a:xfrm rot="18523008">
            <a:off x="4511628" y="242579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31962C4B-08C5-4C8A-9939-53B5A5B540D3}"/>
              </a:ext>
            </a:extLst>
          </p:cNvPr>
          <p:cNvSpPr/>
          <p:nvPr/>
        </p:nvSpPr>
        <p:spPr>
          <a:xfrm>
            <a:off x="6177404" y="146304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2822F825-D546-4965-B380-F3A5E7756E58}"/>
              </a:ext>
            </a:extLst>
          </p:cNvPr>
          <p:cNvSpPr/>
          <p:nvPr/>
        </p:nvSpPr>
        <p:spPr>
          <a:xfrm rot="13756810">
            <a:off x="5701496" y="243286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D6C6B-1045-45AA-B441-57EEEFC37C8E}"/>
              </a:ext>
            </a:extLst>
          </p:cNvPr>
          <p:cNvSpPr txBox="1"/>
          <p:nvPr/>
        </p:nvSpPr>
        <p:spPr>
          <a:xfrm>
            <a:off x="3800578" y="2042098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Master</a:t>
            </a:r>
          </a:p>
          <a:p>
            <a:r>
              <a:rPr lang="en-IN" dirty="0"/>
              <a:t>NAME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363ECF-EA69-4E5B-AEC6-04652FCF8438}"/>
              </a:ext>
            </a:extLst>
          </p:cNvPr>
          <p:cNvSpPr txBox="1"/>
          <p:nvPr/>
        </p:nvSpPr>
        <p:spPr>
          <a:xfrm>
            <a:off x="7584159" y="2047859"/>
            <a:ext cx="304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Master</a:t>
            </a:r>
          </a:p>
          <a:p>
            <a:r>
              <a:rPr lang="en-IN" dirty="0"/>
              <a:t>Secondary Name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16C1A7-C789-4FE0-9964-2425451C2CBE}"/>
              </a:ext>
            </a:extLst>
          </p:cNvPr>
          <p:cNvSpPr txBox="1"/>
          <p:nvPr/>
        </p:nvSpPr>
        <p:spPr>
          <a:xfrm>
            <a:off x="2675715" y="2668110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Nodes</a:t>
            </a:r>
          </a:p>
          <a:p>
            <a:r>
              <a:rPr lang="en-IN" dirty="0"/>
              <a:t>DATA NODE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B08C2-2585-4407-99F1-CAF5DF5B9113}"/>
              </a:ext>
            </a:extLst>
          </p:cNvPr>
          <p:cNvSpPr/>
          <p:nvPr/>
        </p:nvSpPr>
        <p:spPr>
          <a:xfrm>
            <a:off x="8327976" y="2754441"/>
            <a:ext cx="1527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Nodes</a:t>
            </a:r>
          </a:p>
          <a:p>
            <a:r>
              <a:rPr lang="en-IN" dirty="0"/>
              <a:t>DATA NODE</a:t>
            </a:r>
          </a:p>
        </p:txBody>
      </p:sp>
    </p:spTree>
    <p:extLst>
      <p:ext uri="{BB962C8B-B14F-4D97-AF65-F5344CB8AC3E}">
        <p14:creationId xmlns:p14="http://schemas.microsoft.com/office/powerpoint/2010/main" val="134842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D306-CE8D-40AC-8CF2-2594F68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1472-895F-4A12-AD61-957944AC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node</a:t>
            </a:r>
          </a:p>
          <a:p>
            <a:r>
              <a:rPr lang="en-US" dirty="0"/>
              <a:t>Data node</a:t>
            </a:r>
          </a:p>
          <a:p>
            <a:r>
              <a:rPr lang="en-US" dirty="0"/>
              <a:t>Secondary Name node</a:t>
            </a:r>
          </a:p>
          <a:p>
            <a:r>
              <a:rPr lang="en-US" dirty="0"/>
              <a:t>Resource Manager</a:t>
            </a:r>
          </a:p>
          <a:p>
            <a:r>
              <a:rPr lang="en-US" dirty="0"/>
              <a:t>Node Manager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8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61B-AFF0-4822-B139-A16AFEA0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678B-FA8C-4893-B9EB-D53F273A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Oct 2003: Google File system paper published </a:t>
            </a:r>
          </a:p>
          <a:p>
            <a:r>
              <a:rPr lang="en-IN" dirty="0"/>
              <a:t>Dec 2004: Jeffrey Dean &amp; Sanjay Ghemawat from Google published MapReduce paper called “MapReduce: Simplified Data Processing on Large Clusters” </a:t>
            </a:r>
          </a:p>
          <a:p>
            <a:r>
              <a:rPr lang="en-IN" dirty="0"/>
              <a:t>Jan 2006: Above MapReduce Paper inspired Doug cutting, a yahoo employee then to develop an open source implementation of MapReduce framework </a:t>
            </a:r>
          </a:p>
          <a:p>
            <a:r>
              <a:rPr lang="en-IN" dirty="0"/>
              <a:t>Jan 2006: Hadoop subproject created as extension of Apache Nutch project, created by Doug Cutting. </a:t>
            </a:r>
          </a:p>
          <a:p>
            <a:r>
              <a:rPr lang="en-IN" dirty="0"/>
              <a:t>Apr 2006: Hadoop 0.1.0 released </a:t>
            </a:r>
          </a:p>
          <a:p>
            <a:r>
              <a:rPr lang="en-IN" dirty="0"/>
              <a:t>May 2006: Yahoo deploys 300 machine Hadoop cluster </a:t>
            </a:r>
          </a:p>
          <a:p>
            <a:r>
              <a:rPr lang="en-IN" dirty="0"/>
              <a:t>2008: Cloudera, one of the major distributor of Hadoop founded</a:t>
            </a:r>
          </a:p>
        </p:txBody>
      </p:sp>
    </p:spTree>
    <p:extLst>
      <p:ext uri="{BB962C8B-B14F-4D97-AF65-F5344CB8AC3E}">
        <p14:creationId xmlns:p14="http://schemas.microsoft.com/office/powerpoint/2010/main" val="31587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6565-0C46-4C3B-A59C-1E7EF3DF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F3E-B30A-481B-8E51-4C00E69A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Apr 2007: Yahoo runs 2 clusters of 1,000 machines </a:t>
            </a:r>
          </a:p>
          <a:p>
            <a:r>
              <a:rPr lang="en-IN" dirty="0"/>
              <a:t>Jul 2008: Hadoop wins Terabyte sort benchmark (1st time a Java program won this competition) </a:t>
            </a:r>
          </a:p>
          <a:p>
            <a:r>
              <a:rPr lang="en-IN" dirty="0"/>
              <a:t>Jun 2010: Yahoo 4,000 nodes/70 petabytes </a:t>
            </a:r>
          </a:p>
          <a:p>
            <a:r>
              <a:rPr lang="en-IN" dirty="0"/>
              <a:t>Jun 2010: Facebook 2,300 clusters/40 petabytes </a:t>
            </a:r>
          </a:p>
          <a:p>
            <a:r>
              <a:rPr lang="en-IN" dirty="0"/>
              <a:t>Dec 2011: Apache Hadoop release 1.0.0 available </a:t>
            </a:r>
          </a:p>
          <a:p>
            <a:r>
              <a:rPr lang="en-IN" dirty="0"/>
              <a:t>2011: Hortonworks, another major Hadoop distributor founded </a:t>
            </a:r>
          </a:p>
          <a:p>
            <a:r>
              <a:rPr lang="en-IN" dirty="0"/>
              <a:t>Oct 2013: Apache Hadoop release 2.2.0 (YARN) </a:t>
            </a:r>
          </a:p>
          <a:p>
            <a:r>
              <a:rPr lang="en-IN" dirty="0"/>
              <a:t>Dec 2015: Apache Hadoop release 2.6.3 available </a:t>
            </a:r>
          </a:p>
          <a:p>
            <a:r>
              <a:rPr lang="en-IN" dirty="0"/>
              <a:t>Feb 2016: Apache Hadoop release 2.6.4 available</a:t>
            </a:r>
          </a:p>
        </p:txBody>
      </p:sp>
    </p:spTree>
    <p:extLst>
      <p:ext uri="{BB962C8B-B14F-4D97-AF65-F5344CB8AC3E}">
        <p14:creationId xmlns:p14="http://schemas.microsoft.com/office/powerpoint/2010/main" val="21946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E85-97C4-4011-8AB9-580A45F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4AD7-D168-4A5E-8763-BC728A25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r>
              <a:rPr lang="en-IN" dirty="0"/>
              <a:t>Velocity</a:t>
            </a:r>
          </a:p>
          <a:p>
            <a:r>
              <a:rPr lang="en-IN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8776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D1A8-5259-4A91-8EF9-9998F92F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FEDD-6B4C-46CF-9384-D72895A1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Volume </a:t>
            </a:r>
          </a:p>
          <a:p>
            <a:r>
              <a:rPr lang="en-US" dirty="0"/>
              <a:t>44x increase from 2009 2020 </a:t>
            </a:r>
          </a:p>
          <a:p>
            <a:r>
              <a:rPr lang="en-US" dirty="0"/>
              <a:t>From 0.8 zettabytes to 35zb </a:t>
            </a:r>
          </a:p>
          <a:p>
            <a:r>
              <a:rPr lang="en-US" dirty="0"/>
              <a:t>Data volume is increasing exponentially  day by day</a:t>
            </a:r>
          </a:p>
          <a:p>
            <a:r>
              <a:rPr lang="en-US" dirty="0"/>
              <a:t>By 2020, International Data Corporation predicts the number will reach 40,000 EB, or 40 Zettabytes (ZB) . </a:t>
            </a:r>
          </a:p>
          <a:p>
            <a:r>
              <a:rPr lang="en-US" dirty="0"/>
              <a:t>The world’s information is doubling every two years. By 2020, there will be 5,200 GB of data for every person on Earth. </a:t>
            </a:r>
          </a:p>
          <a:p>
            <a:r>
              <a:rPr lang="en-US" dirty="0"/>
              <a:t>By 2020, the amount of high-value data worth analyzing will double and 60% of information delivered to decision makers will be actionable.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5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43EB-A2E8-405E-A5E1-FAB61D3B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E223-0D5E-4F5C-97FF-79750A06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  <a:p>
            <a:r>
              <a:rPr lang="en-IN" dirty="0"/>
              <a:t>JSON</a:t>
            </a:r>
          </a:p>
          <a:p>
            <a:r>
              <a:rPr lang="en-IN" dirty="0"/>
              <a:t>CSV 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Parquet</a:t>
            </a:r>
          </a:p>
          <a:p>
            <a:r>
              <a:rPr lang="en-IN" dirty="0"/>
              <a:t>AVRO</a:t>
            </a:r>
          </a:p>
          <a:p>
            <a:r>
              <a:rPr lang="en-IN" dirty="0"/>
              <a:t>Relational Database</a:t>
            </a:r>
          </a:p>
          <a:p>
            <a:r>
              <a:rPr lang="en-IN" dirty="0"/>
              <a:t>Non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32384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23DF-9A9B-4EB2-9E64-B6437992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54B6-E520-4D4A-B1F3-4824F374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Streaming data – the data which got ability to change randomly per sec/Per minute based</a:t>
            </a:r>
          </a:p>
          <a:p>
            <a:r>
              <a:rPr lang="en-IN" dirty="0"/>
              <a:t>Normal data - &gt; custom pull data, whenever we want data, we can manually pull it and use it analytical purpose</a:t>
            </a:r>
          </a:p>
        </p:txBody>
      </p:sp>
    </p:spTree>
    <p:extLst>
      <p:ext uri="{BB962C8B-B14F-4D97-AF65-F5344CB8AC3E}">
        <p14:creationId xmlns:p14="http://schemas.microsoft.com/office/powerpoint/2010/main" val="183098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A428-4F80-42C1-B0B0-64AC2BA0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7622-1F6F-4246-9E24-1BD927B5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Function</a:t>
            </a:r>
          </a:p>
          <a:p>
            <a:r>
              <a:rPr lang="en-IN" dirty="0"/>
              <a:t>Autonomous function</a:t>
            </a:r>
          </a:p>
        </p:txBody>
      </p:sp>
    </p:spTree>
    <p:extLst>
      <p:ext uri="{BB962C8B-B14F-4D97-AF65-F5344CB8AC3E}">
        <p14:creationId xmlns:p14="http://schemas.microsoft.com/office/powerpoint/2010/main" val="311271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940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Hadoop</vt:lpstr>
      <vt:lpstr>Introduction</vt:lpstr>
      <vt:lpstr>History</vt:lpstr>
      <vt:lpstr>History</vt:lpstr>
      <vt:lpstr>3V Model</vt:lpstr>
      <vt:lpstr>Volume</vt:lpstr>
      <vt:lpstr>Variety</vt:lpstr>
      <vt:lpstr>Variety</vt:lpstr>
      <vt:lpstr>Python</vt:lpstr>
      <vt:lpstr>Read 1 TB of DATA</vt:lpstr>
      <vt:lpstr>Read 1 TB of DATA</vt:lpstr>
      <vt:lpstr>What is Hadoop</vt:lpstr>
      <vt:lpstr>Definition In Depth: </vt:lpstr>
      <vt:lpstr>Characteristics of Hadoop</vt:lpstr>
      <vt:lpstr>Read 10 TB of DATA in 5 minutes</vt:lpstr>
      <vt:lpstr>Relational DB</vt:lpstr>
      <vt:lpstr>Hadoop</vt:lpstr>
      <vt:lpstr>Generations of Hadoop</vt:lpstr>
      <vt:lpstr>Hadoop V1.0</vt:lpstr>
      <vt:lpstr>Hadoop V2.0</vt:lpstr>
      <vt:lpstr>Hadoop 1.0</vt:lpstr>
      <vt:lpstr>Hadoop 1.0 HDFS</vt:lpstr>
      <vt:lpstr>Hadoop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Karthick Selvam</dc:creator>
  <cp:lastModifiedBy>Karthick Selvam</cp:lastModifiedBy>
  <cp:revision>18</cp:revision>
  <dcterms:created xsi:type="dcterms:W3CDTF">2020-06-16T08:41:56Z</dcterms:created>
  <dcterms:modified xsi:type="dcterms:W3CDTF">2020-06-16T11:52:41Z</dcterms:modified>
</cp:coreProperties>
</file>