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530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59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720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2494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225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797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787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131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42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06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8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23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89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36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36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37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38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082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0E741-D058-40C1-A24C-273F1AA8E6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Hadoop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88EC3-C7EB-4522-9251-63B287E33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Karthick Selvam</a:t>
            </a:r>
          </a:p>
        </p:txBody>
      </p:sp>
    </p:spTree>
    <p:extLst>
      <p:ext uri="{BB962C8B-B14F-4D97-AF65-F5344CB8AC3E}">
        <p14:creationId xmlns:p14="http://schemas.microsoft.com/office/powerpoint/2010/main" val="985898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8AE9A-78EB-40E4-8BF4-D05C6C2E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 1 TB of DATA</a:t>
            </a:r>
          </a:p>
        </p:txBody>
      </p:sp>
      <p:pic>
        <p:nvPicPr>
          <p:cNvPr id="5" name="Content Placeholder 4" descr="Computer">
            <a:extLst>
              <a:ext uri="{FF2B5EF4-FFF2-40B4-BE49-F238E27FC236}">
                <a16:creationId xmlns:a16="http://schemas.microsoft.com/office/drawing/2014/main" id="{F41C7259-6908-429A-85C1-A91C9E94E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519" y="1853248"/>
            <a:ext cx="2851294" cy="28512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A35817-7D21-4B9D-8CCD-7BFFB1F28880}"/>
              </a:ext>
            </a:extLst>
          </p:cNvPr>
          <p:cNvSpPr txBox="1"/>
          <p:nvPr/>
        </p:nvSpPr>
        <p:spPr>
          <a:xfrm>
            <a:off x="6096000" y="2189018"/>
            <a:ext cx="57727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If the job is processed by single computer means,</a:t>
            </a:r>
          </a:p>
          <a:p>
            <a:r>
              <a:rPr lang="en-IN" dirty="0"/>
              <a:t>It will take around 50 minutes of time to complete </a:t>
            </a:r>
          </a:p>
          <a:p>
            <a:r>
              <a:rPr lang="en-IN" dirty="0"/>
              <a:t>the job in successful manner</a:t>
            </a:r>
          </a:p>
        </p:txBody>
      </p:sp>
    </p:spTree>
    <p:extLst>
      <p:ext uri="{BB962C8B-B14F-4D97-AF65-F5344CB8AC3E}">
        <p14:creationId xmlns:p14="http://schemas.microsoft.com/office/powerpoint/2010/main" val="2979536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8AE9A-78EB-40E4-8BF4-D05C6C2E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 1 TB of DATA</a:t>
            </a:r>
          </a:p>
        </p:txBody>
      </p:sp>
      <p:pic>
        <p:nvPicPr>
          <p:cNvPr id="5" name="Content Placeholder 4" descr="Computer">
            <a:extLst>
              <a:ext uri="{FF2B5EF4-FFF2-40B4-BE49-F238E27FC236}">
                <a16:creationId xmlns:a16="http://schemas.microsoft.com/office/drawing/2014/main" id="{F41C7259-6908-429A-85C1-A91C9E94E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337" y="1302856"/>
            <a:ext cx="1436554" cy="14365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A35817-7D21-4B9D-8CCD-7BFFB1F28880}"/>
              </a:ext>
            </a:extLst>
          </p:cNvPr>
          <p:cNvSpPr txBox="1"/>
          <p:nvPr/>
        </p:nvSpPr>
        <p:spPr>
          <a:xfrm>
            <a:off x="6096000" y="2189018"/>
            <a:ext cx="6136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If the job is processed by cluster of computer means,</a:t>
            </a:r>
          </a:p>
          <a:p>
            <a:r>
              <a:rPr lang="en-IN" dirty="0"/>
              <a:t>It will take around 5 minutes of time to complete </a:t>
            </a:r>
          </a:p>
          <a:p>
            <a:r>
              <a:rPr lang="en-IN" dirty="0"/>
              <a:t>the job in successful manner</a:t>
            </a:r>
          </a:p>
        </p:txBody>
      </p:sp>
      <p:pic>
        <p:nvPicPr>
          <p:cNvPr id="7" name="Content Placeholder 4" descr="Computer">
            <a:extLst>
              <a:ext uri="{FF2B5EF4-FFF2-40B4-BE49-F238E27FC236}">
                <a16:creationId xmlns:a16="http://schemas.microsoft.com/office/drawing/2014/main" id="{3D203405-731F-441A-A921-1276204ED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65446" y="1302856"/>
            <a:ext cx="1436554" cy="1436554"/>
          </a:xfrm>
          <a:prstGeom prst="rect">
            <a:avLst/>
          </a:prstGeom>
        </p:spPr>
      </p:pic>
      <p:pic>
        <p:nvPicPr>
          <p:cNvPr id="8" name="Content Placeholder 4" descr="Computer">
            <a:extLst>
              <a:ext uri="{FF2B5EF4-FFF2-40B4-BE49-F238E27FC236}">
                <a16:creationId xmlns:a16="http://schemas.microsoft.com/office/drawing/2014/main" id="{A2F13DB3-4A2C-472E-9248-838077D46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69555" y="1302856"/>
            <a:ext cx="1436554" cy="1436554"/>
          </a:xfrm>
          <a:prstGeom prst="rect">
            <a:avLst/>
          </a:prstGeom>
        </p:spPr>
      </p:pic>
      <p:pic>
        <p:nvPicPr>
          <p:cNvPr id="9" name="Content Placeholder 4" descr="Computer">
            <a:extLst>
              <a:ext uri="{FF2B5EF4-FFF2-40B4-BE49-F238E27FC236}">
                <a16:creationId xmlns:a16="http://schemas.microsoft.com/office/drawing/2014/main" id="{3204ECA8-8CE9-4891-A531-ABE1F66D1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337" y="2394071"/>
            <a:ext cx="1436554" cy="1436554"/>
          </a:xfrm>
          <a:prstGeom prst="rect">
            <a:avLst/>
          </a:prstGeom>
        </p:spPr>
      </p:pic>
      <p:pic>
        <p:nvPicPr>
          <p:cNvPr id="10" name="Content Placeholder 4" descr="Computer">
            <a:extLst>
              <a:ext uri="{FF2B5EF4-FFF2-40B4-BE49-F238E27FC236}">
                <a16:creationId xmlns:a16="http://schemas.microsoft.com/office/drawing/2014/main" id="{B3FD9D62-1A1C-4CB3-8FB1-5434D4FA9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65446" y="2394071"/>
            <a:ext cx="1436554" cy="1436554"/>
          </a:xfrm>
          <a:prstGeom prst="rect">
            <a:avLst/>
          </a:prstGeom>
        </p:spPr>
      </p:pic>
      <p:pic>
        <p:nvPicPr>
          <p:cNvPr id="11" name="Content Placeholder 4" descr="Computer">
            <a:extLst>
              <a:ext uri="{FF2B5EF4-FFF2-40B4-BE49-F238E27FC236}">
                <a16:creationId xmlns:a16="http://schemas.microsoft.com/office/drawing/2014/main" id="{FE4DF101-39E7-4020-81B4-9B9F477A7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69555" y="2394071"/>
            <a:ext cx="1436554" cy="1436554"/>
          </a:xfrm>
          <a:prstGeom prst="rect">
            <a:avLst/>
          </a:prstGeom>
        </p:spPr>
      </p:pic>
      <p:pic>
        <p:nvPicPr>
          <p:cNvPr id="12" name="Content Placeholder 4" descr="Computer">
            <a:extLst>
              <a:ext uri="{FF2B5EF4-FFF2-40B4-BE49-F238E27FC236}">
                <a16:creationId xmlns:a16="http://schemas.microsoft.com/office/drawing/2014/main" id="{F6D834F2-64FB-47AF-93F3-4DC4127C1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337" y="3486271"/>
            <a:ext cx="1436554" cy="1436554"/>
          </a:xfrm>
          <a:prstGeom prst="rect">
            <a:avLst/>
          </a:prstGeom>
        </p:spPr>
      </p:pic>
      <p:pic>
        <p:nvPicPr>
          <p:cNvPr id="13" name="Content Placeholder 4" descr="Computer">
            <a:extLst>
              <a:ext uri="{FF2B5EF4-FFF2-40B4-BE49-F238E27FC236}">
                <a16:creationId xmlns:a16="http://schemas.microsoft.com/office/drawing/2014/main" id="{77889318-D251-47B4-A459-6CFCB2120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65446" y="3486271"/>
            <a:ext cx="1436554" cy="1436554"/>
          </a:xfrm>
          <a:prstGeom prst="rect">
            <a:avLst/>
          </a:prstGeom>
        </p:spPr>
      </p:pic>
      <p:pic>
        <p:nvPicPr>
          <p:cNvPr id="14" name="Content Placeholder 4" descr="Computer">
            <a:extLst>
              <a:ext uri="{FF2B5EF4-FFF2-40B4-BE49-F238E27FC236}">
                <a16:creationId xmlns:a16="http://schemas.microsoft.com/office/drawing/2014/main" id="{6A5E8A71-CC54-4C65-9D96-DB5914C71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69555" y="3486271"/>
            <a:ext cx="1436554" cy="1436554"/>
          </a:xfrm>
          <a:prstGeom prst="rect">
            <a:avLst/>
          </a:prstGeom>
        </p:spPr>
      </p:pic>
      <p:pic>
        <p:nvPicPr>
          <p:cNvPr id="15" name="Content Placeholder 4" descr="Computer">
            <a:extLst>
              <a:ext uri="{FF2B5EF4-FFF2-40B4-BE49-F238E27FC236}">
                <a16:creationId xmlns:a16="http://schemas.microsoft.com/office/drawing/2014/main" id="{CB7ADB7F-8D7C-4E54-A7D3-60C12B4C4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337" y="4577486"/>
            <a:ext cx="1436554" cy="1436554"/>
          </a:xfrm>
          <a:prstGeom prst="rect">
            <a:avLst/>
          </a:prstGeom>
        </p:spPr>
      </p:pic>
      <p:pic>
        <p:nvPicPr>
          <p:cNvPr id="16" name="Content Placeholder 4" descr="Computer">
            <a:extLst>
              <a:ext uri="{FF2B5EF4-FFF2-40B4-BE49-F238E27FC236}">
                <a16:creationId xmlns:a16="http://schemas.microsoft.com/office/drawing/2014/main" id="{983F2631-813A-43A0-90FE-23EB60323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65446" y="4577486"/>
            <a:ext cx="1436554" cy="1436554"/>
          </a:xfrm>
          <a:prstGeom prst="rect">
            <a:avLst/>
          </a:prstGeom>
        </p:spPr>
      </p:pic>
      <p:pic>
        <p:nvPicPr>
          <p:cNvPr id="17" name="Content Placeholder 4" descr="Computer">
            <a:extLst>
              <a:ext uri="{FF2B5EF4-FFF2-40B4-BE49-F238E27FC236}">
                <a16:creationId xmlns:a16="http://schemas.microsoft.com/office/drawing/2014/main" id="{61358024-3ABE-41E4-A6FC-9E9DD7F9C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69555" y="4577486"/>
            <a:ext cx="1436554" cy="143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09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9AA4-DBDD-45CD-B90C-ADF8CDAD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Hadoop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09694-1213-4646-8779-74B67D4AD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Hadoop is not a : </a:t>
            </a:r>
          </a:p>
          <a:p>
            <a:pPr lvl="1"/>
            <a:r>
              <a:rPr lang="en-US" dirty="0"/>
              <a:t>Database </a:t>
            </a:r>
          </a:p>
          <a:p>
            <a:pPr lvl="1"/>
            <a:r>
              <a:rPr lang="en-US" dirty="0"/>
              <a:t>Big Data </a:t>
            </a:r>
          </a:p>
          <a:p>
            <a:pPr lvl="1"/>
            <a:r>
              <a:rPr lang="en-US" dirty="0"/>
              <a:t>Networking Concept </a:t>
            </a:r>
          </a:p>
          <a:p>
            <a:pPr lvl="1"/>
            <a:r>
              <a:rPr lang="en-US" dirty="0"/>
              <a:t>Data warehouse </a:t>
            </a:r>
          </a:p>
          <a:p>
            <a:pPr lvl="1"/>
            <a:r>
              <a:rPr lang="en-US" dirty="0"/>
              <a:t>Programming Language </a:t>
            </a:r>
          </a:p>
          <a:p>
            <a:pPr marL="0" indent="0">
              <a:buNone/>
            </a:pPr>
            <a:r>
              <a:rPr lang="en-US" dirty="0"/>
              <a:t>Then what Hadoop it is?</a:t>
            </a:r>
          </a:p>
          <a:p>
            <a:pPr marL="0" indent="0">
              <a:buNone/>
            </a:pPr>
            <a:r>
              <a:rPr lang="en-US" dirty="0"/>
              <a:t>Hadoop is a framework that allows distributed processing of large data sets across clusters of commodity computers using simple programming models. </a:t>
            </a:r>
          </a:p>
        </p:txBody>
      </p:sp>
    </p:spTree>
    <p:extLst>
      <p:ext uri="{BB962C8B-B14F-4D97-AF65-F5344CB8AC3E}">
        <p14:creationId xmlns:p14="http://schemas.microsoft.com/office/powerpoint/2010/main" val="675060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DAD4B-54DB-4008-B4DE-0BCF36F3B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In Depth: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FD74F-22E4-45FD-B8DC-285546A21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Processing : </a:t>
            </a:r>
          </a:p>
          <a:p>
            <a:pPr lvl="1"/>
            <a:r>
              <a:rPr lang="en-US" dirty="0"/>
              <a:t>Data is processed in multiple machines in a distributed manner </a:t>
            </a:r>
          </a:p>
          <a:p>
            <a:r>
              <a:rPr lang="en-US" dirty="0"/>
              <a:t>Large Data sets: </a:t>
            </a:r>
          </a:p>
          <a:p>
            <a:pPr lvl="1"/>
            <a:r>
              <a:rPr lang="en-US" dirty="0"/>
              <a:t>Large data sets in this context means files that are hundreds of megabytes, gigabytes, or terabytes in size </a:t>
            </a:r>
          </a:p>
          <a:p>
            <a:r>
              <a:rPr lang="en-US" dirty="0"/>
              <a:t>Clusters of commodity computers : </a:t>
            </a:r>
          </a:p>
          <a:p>
            <a:pPr lvl="1"/>
            <a:r>
              <a:rPr lang="en-US" dirty="0"/>
              <a:t>Cheap hardware (not expensive servers) are used to create a cluster </a:t>
            </a:r>
          </a:p>
          <a:p>
            <a:r>
              <a:rPr lang="en-US" dirty="0"/>
              <a:t>Simple Programming Model: </a:t>
            </a:r>
          </a:p>
          <a:p>
            <a:pPr lvl="1"/>
            <a:r>
              <a:rPr lang="en-US" dirty="0"/>
              <a:t>Map Reduce/Spark is used as a programming model to manipulate/process the data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1631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EF96-CA28-471A-9691-FF62E51E9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Characteristics of Hadoop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0DB20-3E16-40E7-A505-D176E6E91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Scalable: It can reliably store and process petabytes of data and can be scaled up anytime whenever required without any adverse impact of cluster. </a:t>
            </a:r>
          </a:p>
          <a:p>
            <a:r>
              <a:rPr lang="en-US" dirty="0"/>
              <a:t>Economical: It distributes the data and processing across clusters of commonly available computers (in thousands). </a:t>
            </a:r>
          </a:p>
          <a:p>
            <a:r>
              <a:rPr lang="en-US" dirty="0"/>
              <a:t>Efficient: By distributing the data, it can process it in parallel on the nodes where the data is located. </a:t>
            </a:r>
          </a:p>
          <a:p>
            <a:r>
              <a:rPr lang="en-US" dirty="0"/>
              <a:t>Reliable: It automatically maintains multiple copies of data and automatically redeploys computing tasks based on failures.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8427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8AE9A-78EB-40E4-8BF4-D05C6C2E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 10 TB of DATA in 5 minutes</a:t>
            </a:r>
          </a:p>
        </p:txBody>
      </p:sp>
      <p:pic>
        <p:nvPicPr>
          <p:cNvPr id="5" name="Content Placeholder 4" descr="Computer">
            <a:extLst>
              <a:ext uri="{FF2B5EF4-FFF2-40B4-BE49-F238E27FC236}">
                <a16:creationId xmlns:a16="http://schemas.microsoft.com/office/drawing/2014/main" id="{F41C7259-6908-429A-85C1-A91C9E94E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337" y="1302856"/>
            <a:ext cx="1436554" cy="1436554"/>
          </a:xfrm>
        </p:spPr>
      </p:pic>
      <p:pic>
        <p:nvPicPr>
          <p:cNvPr id="7" name="Content Placeholder 4" descr="Computer">
            <a:extLst>
              <a:ext uri="{FF2B5EF4-FFF2-40B4-BE49-F238E27FC236}">
                <a16:creationId xmlns:a16="http://schemas.microsoft.com/office/drawing/2014/main" id="{3D203405-731F-441A-A921-1276204ED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65446" y="1302856"/>
            <a:ext cx="1436554" cy="1436554"/>
          </a:xfrm>
          <a:prstGeom prst="rect">
            <a:avLst/>
          </a:prstGeom>
        </p:spPr>
      </p:pic>
      <p:pic>
        <p:nvPicPr>
          <p:cNvPr id="8" name="Content Placeholder 4" descr="Computer">
            <a:extLst>
              <a:ext uri="{FF2B5EF4-FFF2-40B4-BE49-F238E27FC236}">
                <a16:creationId xmlns:a16="http://schemas.microsoft.com/office/drawing/2014/main" id="{A2F13DB3-4A2C-472E-9248-838077D46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69555" y="1302856"/>
            <a:ext cx="1436554" cy="1436554"/>
          </a:xfrm>
          <a:prstGeom prst="rect">
            <a:avLst/>
          </a:prstGeom>
        </p:spPr>
      </p:pic>
      <p:pic>
        <p:nvPicPr>
          <p:cNvPr id="9" name="Content Placeholder 4" descr="Computer">
            <a:extLst>
              <a:ext uri="{FF2B5EF4-FFF2-40B4-BE49-F238E27FC236}">
                <a16:creationId xmlns:a16="http://schemas.microsoft.com/office/drawing/2014/main" id="{3204ECA8-8CE9-4891-A531-ABE1F66D1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337" y="2394071"/>
            <a:ext cx="1436554" cy="1436554"/>
          </a:xfrm>
          <a:prstGeom prst="rect">
            <a:avLst/>
          </a:prstGeom>
        </p:spPr>
      </p:pic>
      <p:pic>
        <p:nvPicPr>
          <p:cNvPr id="10" name="Content Placeholder 4" descr="Computer">
            <a:extLst>
              <a:ext uri="{FF2B5EF4-FFF2-40B4-BE49-F238E27FC236}">
                <a16:creationId xmlns:a16="http://schemas.microsoft.com/office/drawing/2014/main" id="{B3FD9D62-1A1C-4CB3-8FB1-5434D4FA9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65446" y="2394071"/>
            <a:ext cx="1436554" cy="1436554"/>
          </a:xfrm>
          <a:prstGeom prst="rect">
            <a:avLst/>
          </a:prstGeom>
        </p:spPr>
      </p:pic>
      <p:pic>
        <p:nvPicPr>
          <p:cNvPr id="11" name="Content Placeholder 4" descr="Computer">
            <a:extLst>
              <a:ext uri="{FF2B5EF4-FFF2-40B4-BE49-F238E27FC236}">
                <a16:creationId xmlns:a16="http://schemas.microsoft.com/office/drawing/2014/main" id="{FE4DF101-39E7-4020-81B4-9B9F477A7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69555" y="2394071"/>
            <a:ext cx="1436554" cy="1436554"/>
          </a:xfrm>
          <a:prstGeom prst="rect">
            <a:avLst/>
          </a:prstGeom>
        </p:spPr>
      </p:pic>
      <p:pic>
        <p:nvPicPr>
          <p:cNvPr id="12" name="Content Placeholder 4" descr="Computer">
            <a:extLst>
              <a:ext uri="{FF2B5EF4-FFF2-40B4-BE49-F238E27FC236}">
                <a16:creationId xmlns:a16="http://schemas.microsoft.com/office/drawing/2014/main" id="{F6D834F2-64FB-47AF-93F3-4DC4127C1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337" y="3486271"/>
            <a:ext cx="1436554" cy="1436554"/>
          </a:xfrm>
          <a:prstGeom prst="rect">
            <a:avLst/>
          </a:prstGeom>
        </p:spPr>
      </p:pic>
      <p:pic>
        <p:nvPicPr>
          <p:cNvPr id="13" name="Content Placeholder 4" descr="Computer">
            <a:extLst>
              <a:ext uri="{FF2B5EF4-FFF2-40B4-BE49-F238E27FC236}">
                <a16:creationId xmlns:a16="http://schemas.microsoft.com/office/drawing/2014/main" id="{77889318-D251-47B4-A459-6CFCB2120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65446" y="3486271"/>
            <a:ext cx="1436554" cy="1436554"/>
          </a:xfrm>
          <a:prstGeom prst="rect">
            <a:avLst/>
          </a:prstGeom>
        </p:spPr>
      </p:pic>
      <p:pic>
        <p:nvPicPr>
          <p:cNvPr id="14" name="Content Placeholder 4" descr="Computer">
            <a:extLst>
              <a:ext uri="{FF2B5EF4-FFF2-40B4-BE49-F238E27FC236}">
                <a16:creationId xmlns:a16="http://schemas.microsoft.com/office/drawing/2014/main" id="{6A5E8A71-CC54-4C65-9D96-DB5914C71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69555" y="3486271"/>
            <a:ext cx="1436554" cy="1436554"/>
          </a:xfrm>
          <a:prstGeom prst="rect">
            <a:avLst/>
          </a:prstGeom>
        </p:spPr>
      </p:pic>
      <p:pic>
        <p:nvPicPr>
          <p:cNvPr id="15" name="Content Placeholder 4" descr="Computer">
            <a:extLst>
              <a:ext uri="{FF2B5EF4-FFF2-40B4-BE49-F238E27FC236}">
                <a16:creationId xmlns:a16="http://schemas.microsoft.com/office/drawing/2014/main" id="{CB7ADB7F-8D7C-4E54-A7D3-60C12B4C4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337" y="4577486"/>
            <a:ext cx="1436554" cy="1436554"/>
          </a:xfrm>
          <a:prstGeom prst="rect">
            <a:avLst/>
          </a:prstGeom>
        </p:spPr>
      </p:pic>
      <p:pic>
        <p:nvPicPr>
          <p:cNvPr id="16" name="Content Placeholder 4" descr="Computer">
            <a:extLst>
              <a:ext uri="{FF2B5EF4-FFF2-40B4-BE49-F238E27FC236}">
                <a16:creationId xmlns:a16="http://schemas.microsoft.com/office/drawing/2014/main" id="{983F2631-813A-43A0-90FE-23EB60323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65446" y="4577486"/>
            <a:ext cx="1436554" cy="1436554"/>
          </a:xfrm>
          <a:prstGeom prst="rect">
            <a:avLst/>
          </a:prstGeom>
        </p:spPr>
      </p:pic>
      <p:pic>
        <p:nvPicPr>
          <p:cNvPr id="17" name="Content Placeholder 4" descr="Computer">
            <a:extLst>
              <a:ext uri="{FF2B5EF4-FFF2-40B4-BE49-F238E27FC236}">
                <a16:creationId xmlns:a16="http://schemas.microsoft.com/office/drawing/2014/main" id="{61358024-3ABE-41E4-A6FC-9E9DD7F9C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69555" y="4577486"/>
            <a:ext cx="1436554" cy="1436554"/>
          </a:xfrm>
          <a:prstGeom prst="rect">
            <a:avLst/>
          </a:prstGeom>
        </p:spPr>
      </p:pic>
      <p:pic>
        <p:nvPicPr>
          <p:cNvPr id="18" name="Content Placeholder 4" descr="Computer">
            <a:extLst>
              <a:ext uri="{FF2B5EF4-FFF2-40B4-BE49-F238E27FC236}">
                <a16:creationId xmlns:a16="http://schemas.microsoft.com/office/drawing/2014/main" id="{48034FDE-3F05-4FC9-AE1C-1F5167D02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1302856"/>
            <a:ext cx="1436554" cy="1436554"/>
          </a:xfrm>
          <a:prstGeom prst="rect">
            <a:avLst/>
          </a:prstGeom>
        </p:spPr>
      </p:pic>
      <p:pic>
        <p:nvPicPr>
          <p:cNvPr id="19" name="Content Placeholder 4" descr="Computer">
            <a:extLst>
              <a:ext uri="{FF2B5EF4-FFF2-40B4-BE49-F238E27FC236}">
                <a16:creationId xmlns:a16="http://schemas.microsoft.com/office/drawing/2014/main" id="{078103D0-6AF4-4122-80E7-A3A82A6F8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0109" y="1302856"/>
            <a:ext cx="1436554" cy="1436554"/>
          </a:xfrm>
          <a:prstGeom prst="rect">
            <a:avLst/>
          </a:prstGeom>
        </p:spPr>
      </p:pic>
      <p:pic>
        <p:nvPicPr>
          <p:cNvPr id="20" name="Content Placeholder 4" descr="Computer">
            <a:extLst>
              <a:ext uri="{FF2B5EF4-FFF2-40B4-BE49-F238E27FC236}">
                <a16:creationId xmlns:a16="http://schemas.microsoft.com/office/drawing/2014/main" id="{7DB26D3C-8829-4CED-9266-F3A6267F1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04218" y="1302856"/>
            <a:ext cx="1436554" cy="1436554"/>
          </a:xfrm>
          <a:prstGeom prst="rect">
            <a:avLst/>
          </a:prstGeom>
        </p:spPr>
      </p:pic>
      <p:pic>
        <p:nvPicPr>
          <p:cNvPr id="21" name="Content Placeholder 4" descr="Computer">
            <a:extLst>
              <a:ext uri="{FF2B5EF4-FFF2-40B4-BE49-F238E27FC236}">
                <a16:creationId xmlns:a16="http://schemas.microsoft.com/office/drawing/2014/main" id="{C7448CED-8DF5-4EA9-877A-A126F5A8D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2394071"/>
            <a:ext cx="1436554" cy="1436554"/>
          </a:xfrm>
          <a:prstGeom prst="rect">
            <a:avLst/>
          </a:prstGeom>
        </p:spPr>
      </p:pic>
      <p:pic>
        <p:nvPicPr>
          <p:cNvPr id="22" name="Content Placeholder 4" descr="Computer">
            <a:extLst>
              <a:ext uri="{FF2B5EF4-FFF2-40B4-BE49-F238E27FC236}">
                <a16:creationId xmlns:a16="http://schemas.microsoft.com/office/drawing/2014/main" id="{2477AFB1-9757-45A3-A15E-0C0273CDD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04218" y="2394071"/>
            <a:ext cx="1436554" cy="1436554"/>
          </a:xfrm>
          <a:prstGeom prst="rect">
            <a:avLst/>
          </a:prstGeom>
        </p:spPr>
      </p:pic>
      <p:pic>
        <p:nvPicPr>
          <p:cNvPr id="23" name="Content Placeholder 4" descr="Computer">
            <a:extLst>
              <a:ext uri="{FF2B5EF4-FFF2-40B4-BE49-F238E27FC236}">
                <a16:creationId xmlns:a16="http://schemas.microsoft.com/office/drawing/2014/main" id="{01F70723-BAE5-4FF7-A880-1331BAF26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3486271"/>
            <a:ext cx="1436554" cy="1436554"/>
          </a:xfrm>
          <a:prstGeom prst="rect">
            <a:avLst/>
          </a:prstGeom>
        </p:spPr>
      </p:pic>
      <p:pic>
        <p:nvPicPr>
          <p:cNvPr id="24" name="Content Placeholder 4" descr="Computer">
            <a:extLst>
              <a:ext uri="{FF2B5EF4-FFF2-40B4-BE49-F238E27FC236}">
                <a16:creationId xmlns:a16="http://schemas.microsoft.com/office/drawing/2014/main" id="{F7567D2D-2423-4E3E-BAF8-EB35E79DE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0109" y="3486271"/>
            <a:ext cx="1436554" cy="1436554"/>
          </a:xfrm>
          <a:prstGeom prst="rect">
            <a:avLst/>
          </a:prstGeom>
        </p:spPr>
      </p:pic>
      <p:pic>
        <p:nvPicPr>
          <p:cNvPr id="25" name="Content Placeholder 4" descr="Computer">
            <a:extLst>
              <a:ext uri="{FF2B5EF4-FFF2-40B4-BE49-F238E27FC236}">
                <a16:creationId xmlns:a16="http://schemas.microsoft.com/office/drawing/2014/main" id="{5BC022C0-1951-43E3-AC5A-551C44144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04218" y="3486271"/>
            <a:ext cx="1436554" cy="1436554"/>
          </a:xfrm>
          <a:prstGeom prst="rect">
            <a:avLst/>
          </a:prstGeom>
        </p:spPr>
      </p:pic>
      <p:pic>
        <p:nvPicPr>
          <p:cNvPr id="26" name="Content Placeholder 4" descr="Computer">
            <a:extLst>
              <a:ext uri="{FF2B5EF4-FFF2-40B4-BE49-F238E27FC236}">
                <a16:creationId xmlns:a16="http://schemas.microsoft.com/office/drawing/2014/main" id="{08B683CF-7241-47CE-B6E8-671BB3D83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4577486"/>
            <a:ext cx="1436554" cy="1436554"/>
          </a:xfrm>
          <a:prstGeom prst="rect">
            <a:avLst/>
          </a:prstGeom>
        </p:spPr>
      </p:pic>
      <p:pic>
        <p:nvPicPr>
          <p:cNvPr id="27" name="Content Placeholder 4" descr="Computer">
            <a:extLst>
              <a:ext uri="{FF2B5EF4-FFF2-40B4-BE49-F238E27FC236}">
                <a16:creationId xmlns:a16="http://schemas.microsoft.com/office/drawing/2014/main" id="{4AE6B51B-EC0F-41AE-8A1C-0AD08A9A0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0109" y="4577486"/>
            <a:ext cx="1436554" cy="1436554"/>
          </a:xfrm>
          <a:prstGeom prst="rect">
            <a:avLst/>
          </a:prstGeom>
        </p:spPr>
      </p:pic>
      <p:pic>
        <p:nvPicPr>
          <p:cNvPr id="28" name="Content Placeholder 4" descr="Computer">
            <a:extLst>
              <a:ext uri="{FF2B5EF4-FFF2-40B4-BE49-F238E27FC236}">
                <a16:creationId xmlns:a16="http://schemas.microsoft.com/office/drawing/2014/main" id="{30425581-C6CB-40BD-AF50-526DF9E88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04218" y="4577486"/>
            <a:ext cx="1436554" cy="1436554"/>
          </a:xfrm>
          <a:prstGeom prst="rect">
            <a:avLst/>
          </a:prstGeom>
        </p:spPr>
      </p:pic>
      <p:pic>
        <p:nvPicPr>
          <p:cNvPr id="29" name="Content Placeholder 4" descr="Computer">
            <a:extLst>
              <a:ext uri="{FF2B5EF4-FFF2-40B4-BE49-F238E27FC236}">
                <a16:creationId xmlns:a16="http://schemas.microsoft.com/office/drawing/2014/main" id="{F1265D1B-F80F-4DFB-9A57-60967FFE0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58372" y="2394071"/>
            <a:ext cx="1436554" cy="1436554"/>
          </a:xfrm>
          <a:prstGeom prst="rect">
            <a:avLst/>
          </a:prstGeom>
        </p:spPr>
      </p:pic>
      <p:pic>
        <p:nvPicPr>
          <p:cNvPr id="4" name="Graphic 3" descr="No sign">
            <a:extLst>
              <a:ext uri="{FF2B5EF4-FFF2-40B4-BE49-F238E27FC236}">
                <a16:creationId xmlns:a16="http://schemas.microsoft.com/office/drawing/2014/main" id="{2DEC8873-9913-49DC-A9CE-90D94DC72A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8760" y="2600109"/>
            <a:ext cx="914400" cy="914400"/>
          </a:xfrm>
          <a:prstGeom prst="rect">
            <a:avLst/>
          </a:prstGeom>
        </p:spPr>
      </p:pic>
      <p:pic>
        <p:nvPicPr>
          <p:cNvPr id="30" name="Graphic 29" descr="No sign">
            <a:extLst>
              <a:ext uri="{FF2B5EF4-FFF2-40B4-BE49-F238E27FC236}">
                <a16:creationId xmlns:a16="http://schemas.microsoft.com/office/drawing/2014/main" id="{AE629E72-6D4E-44F0-A54C-FAFA472756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23709" y="3712635"/>
            <a:ext cx="914400" cy="914400"/>
          </a:xfrm>
          <a:prstGeom prst="rect">
            <a:avLst/>
          </a:prstGeom>
        </p:spPr>
      </p:pic>
      <p:pic>
        <p:nvPicPr>
          <p:cNvPr id="31" name="Graphic 30" descr="No sign">
            <a:extLst>
              <a:ext uri="{FF2B5EF4-FFF2-40B4-BE49-F238E27FC236}">
                <a16:creationId xmlns:a16="http://schemas.microsoft.com/office/drawing/2014/main" id="{F20BF116-8C66-47FF-BFBF-0BCEF5F691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19449" y="2648551"/>
            <a:ext cx="914400" cy="914400"/>
          </a:xfrm>
          <a:prstGeom prst="rect">
            <a:avLst/>
          </a:prstGeom>
        </p:spPr>
      </p:pic>
      <p:pic>
        <p:nvPicPr>
          <p:cNvPr id="32" name="Graphic 31" descr="No sign">
            <a:extLst>
              <a:ext uri="{FF2B5EF4-FFF2-40B4-BE49-F238E27FC236}">
                <a16:creationId xmlns:a16="http://schemas.microsoft.com/office/drawing/2014/main" id="{DF90711C-8249-41F1-8DE1-59A32F1C83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61186" y="48385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9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361D-EE5E-48FB-9BCC-1C4562B5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CEA07-CB02-4DE5-8488-0C47FBD69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Hadoop is an java based framework that has been deployed on top of the distributed cluster</a:t>
            </a:r>
          </a:p>
          <a:p>
            <a:r>
              <a:rPr lang="en-US" dirty="0"/>
              <a:t>Hadoop was named after Doug Cutting’s son’s toy elephant.</a:t>
            </a:r>
          </a:p>
          <a:p>
            <a:r>
              <a:rPr lang="en-US" dirty="0"/>
              <a:t>Hadoop framework has been designed to give solutions on problems facing on handle the large amount of data</a:t>
            </a:r>
          </a:p>
          <a:p>
            <a:r>
              <a:rPr lang="en-US" dirty="0"/>
              <a:t>Hadoop framework using processing module as MapReduce</a:t>
            </a:r>
            <a:r>
              <a:rPr lang="en-IN" dirty="0"/>
              <a:t> and Storage module as HDFS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1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961B-AFF0-4822-B139-A16AFEA06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678B-FA8C-4893-B9EB-D53F273A2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Oct 2003: Google File system paper published </a:t>
            </a:r>
          </a:p>
          <a:p>
            <a:r>
              <a:rPr lang="en-IN" dirty="0"/>
              <a:t>Dec 2004: Jeffrey Dean &amp; Sanjay Ghemawat from Google published MapReduce paper called “MapReduce: Simplified Data Processing on Large Clusters” </a:t>
            </a:r>
          </a:p>
          <a:p>
            <a:r>
              <a:rPr lang="en-IN" dirty="0"/>
              <a:t>Jan 2006: Above MapReduce Paper inspired Doug cutting, a yahoo employee then to develop an open source implementation of MapReduce framework </a:t>
            </a:r>
          </a:p>
          <a:p>
            <a:r>
              <a:rPr lang="en-IN" dirty="0"/>
              <a:t>Jan 2006: Hadoop subproject created as extension of Apache Nutch project, created by Doug Cutting. </a:t>
            </a:r>
          </a:p>
          <a:p>
            <a:r>
              <a:rPr lang="en-IN" dirty="0"/>
              <a:t>Apr 2006: Hadoop 0.1.0 released </a:t>
            </a:r>
          </a:p>
          <a:p>
            <a:r>
              <a:rPr lang="en-IN" dirty="0"/>
              <a:t>May 2006: Yahoo deploys 300 machine Hadoop cluster </a:t>
            </a:r>
          </a:p>
          <a:p>
            <a:r>
              <a:rPr lang="en-IN" dirty="0"/>
              <a:t>2008: Cloudera, one of the major distributor of Hadoop founded</a:t>
            </a:r>
          </a:p>
        </p:txBody>
      </p:sp>
    </p:spTree>
    <p:extLst>
      <p:ext uri="{BB962C8B-B14F-4D97-AF65-F5344CB8AC3E}">
        <p14:creationId xmlns:p14="http://schemas.microsoft.com/office/powerpoint/2010/main" val="315875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6565-0C46-4C3B-A59C-1E7EF3DF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80F3E-B30A-481B-8E51-4C00E69A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Apr 2007: Yahoo runs 2 clusters of 1,000 machines </a:t>
            </a:r>
          </a:p>
          <a:p>
            <a:r>
              <a:rPr lang="en-IN" dirty="0"/>
              <a:t>Jul 2008: Hadoop wins Terabyte sort benchmark (1st time a Java program won this competition) </a:t>
            </a:r>
          </a:p>
          <a:p>
            <a:r>
              <a:rPr lang="en-IN" dirty="0"/>
              <a:t>Jun 2010: Yahoo 4,000 nodes/70 petabytes </a:t>
            </a:r>
          </a:p>
          <a:p>
            <a:r>
              <a:rPr lang="en-IN" dirty="0"/>
              <a:t>Jun 2010: Facebook 2,300 clusters/40 petabytes </a:t>
            </a:r>
          </a:p>
          <a:p>
            <a:r>
              <a:rPr lang="en-IN" dirty="0"/>
              <a:t>Dec 2011: Apache Hadoop release 1.0.0 available </a:t>
            </a:r>
          </a:p>
          <a:p>
            <a:r>
              <a:rPr lang="en-IN" dirty="0"/>
              <a:t>2011: Hortonworks, another major Hadoop distributor founded </a:t>
            </a:r>
          </a:p>
          <a:p>
            <a:r>
              <a:rPr lang="en-IN" dirty="0"/>
              <a:t>Oct 2013: Apache Hadoop release 2.2.0 (YARN) </a:t>
            </a:r>
          </a:p>
          <a:p>
            <a:r>
              <a:rPr lang="en-IN" dirty="0"/>
              <a:t>Dec 2015: Apache Hadoop release 2.6.3 available </a:t>
            </a:r>
          </a:p>
          <a:p>
            <a:r>
              <a:rPr lang="en-IN" dirty="0"/>
              <a:t>Feb 2016: Apache Hadoop release 2.6.4 available</a:t>
            </a:r>
          </a:p>
        </p:txBody>
      </p:sp>
    </p:spTree>
    <p:extLst>
      <p:ext uri="{BB962C8B-B14F-4D97-AF65-F5344CB8AC3E}">
        <p14:creationId xmlns:p14="http://schemas.microsoft.com/office/powerpoint/2010/main" val="2194699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AE85-97C4-4011-8AB9-580A45F06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3V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4AD7-D168-4A5E-8763-BC728A25D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Volume</a:t>
            </a:r>
          </a:p>
          <a:p>
            <a:r>
              <a:rPr lang="en-IN" dirty="0"/>
              <a:t>Velocity</a:t>
            </a:r>
          </a:p>
          <a:p>
            <a:r>
              <a:rPr lang="en-IN" dirty="0"/>
              <a:t>Variety</a:t>
            </a:r>
          </a:p>
        </p:txBody>
      </p:sp>
    </p:spTree>
    <p:extLst>
      <p:ext uri="{BB962C8B-B14F-4D97-AF65-F5344CB8AC3E}">
        <p14:creationId xmlns:p14="http://schemas.microsoft.com/office/powerpoint/2010/main" val="87761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6D1A8-5259-4A91-8EF9-9998F92F4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CFEDD-6B4C-46CF-9384-D72895A10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Volume </a:t>
            </a:r>
          </a:p>
          <a:p>
            <a:r>
              <a:rPr lang="en-US" dirty="0"/>
              <a:t>44x increase from 2009 2020 </a:t>
            </a:r>
          </a:p>
          <a:p>
            <a:r>
              <a:rPr lang="en-US" dirty="0"/>
              <a:t>From 0.8 zettabytes to 35zb </a:t>
            </a:r>
          </a:p>
          <a:p>
            <a:r>
              <a:rPr lang="en-US" dirty="0"/>
              <a:t>Data volume is increasing exponentially  day by day</a:t>
            </a:r>
          </a:p>
          <a:p>
            <a:r>
              <a:rPr lang="en-US" dirty="0"/>
              <a:t>By 2020, International Data Corporation predicts the number will reach 40,000 EB, or 40 Zettabytes (ZB) . </a:t>
            </a:r>
          </a:p>
          <a:p>
            <a:r>
              <a:rPr lang="en-US" dirty="0"/>
              <a:t>The world’s information is doubling every two years. By 2020, there will be 5,200 GB of data for every person on Earth. </a:t>
            </a:r>
          </a:p>
          <a:p>
            <a:r>
              <a:rPr lang="en-US" dirty="0"/>
              <a:t>By 2020, the amount of high-value data worth analyzing will double and 60% of information delivered to decision makers will be actionable.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95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743EB-A2E8-405E-A5E1-FAB61D3B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2E223-0D5E-4F5C-97FF-79750A063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XML</a:t>
            </a:r>
          </a:p>
          <a:p>
            <a:r>
              <a:rPr lang="en-IN" dirty="0"/>
              <a:t>JSON</a:t>
            </a:r>
          </a:p>
          <a:p>
            <a:r>
              <a:rPr lang="en-IN" dirty="0"/>
              <a:t>CSV </a:t>
            </a:r>
          </a:p>
          <a:p>
            <a:r>
              <a:rPr lang="en-IN" dirty="0"/>
              <a:t>TEXT</a:t>
            </a:r>
          </a:p>
          <a:p>
            <a:r>
              <a:rPr lang="en-IN" dirty="0"/>
              <a:t>Parquet</a:t>
            </a:r>
          </a:p>
          <a:p>
            <a:r>
              <a:rPr lang="en-IN" dirty="0"/>
              <a:t>AVRO</a:t>
            </a:r>
          </a:p>
          <a:p>
            <a:r>
              <a:rPr lang="en-IN" dirty="0"/>
              <a:t>Relational Database</a:t>
            </a:r>
          </a:p>
          <a:p>
            <a:r>
              <a:rPr lang="en-IN" dirty="0"/>
              <a:t>Non Relational Database</a:t>
            </a:r>
          </a:p>
        </p:txBody>
      </p:sp>
    </p:spTree>
    <p:extLst>
      <p:ext uri="{BB962C8B-B14F-4D97-AF65-F5344CB8AC3E}">
        <p14:creationId xmlns:p14="http://schemas.microsoft.com/office/powerpoint/2010/main" val="332384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023DF-9A9B-4EB2-9E64-B6437992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554B6-E520-4D4A-B1F3-4824F374C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Streaming data – the data which got ability to change randomly per sec/Per minute based</a:t>
            </a:r>
          </a:p>
          <a:p>
            <a:r>
              <a:rPr lang="en-IN" dirty="0"/>
              <a:t>Normal data - &gt; custom pull data, whenever we want data, we can manually pull it and use it analytical purpose</a:t>
            </a:r>
          </a:p>
        </p:txBody>
      </p:sp>
    </p:spTree>
    <p:extLst>
      <p:ext uri="{BB962C8B-B14F-4D97-AF65-F5344CB8AC3E}">
        <p14:creationId xmlns:p14="http://schemas.microsoft.com/office/powerpoint/2010/main" val="1830987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A428-4F80-42C1-B0B0-64AC2BA0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D7622-1F6F-4246-9E24-1BD927B52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Libraries</a:t>
            </a:r>
          </a:p>
          <a:p>
            <a:r>
              <a:rPr lang="en-IN" dirty="0"/>
              <a:t>Modules</a:t>
            </a:r>
          </a:p>
          <a:p>
            <a:r>
              <a:rPr lang="en-IN" dirty="0"/>
              <a:t>Function</a:t>
            </a:r>
          </a:p>
          <a:p>
            <a:r>
              <a:rPr lang="en-IN" dirty="0"/>
              <a:t>Autonomous function</a:t>
            </a:r>
          </a:p>
        </p:txBody>
      </p:sp>
    </p:spTree>
    <p:extLst>
      <p:ext uri="{BB962C8B-B14F-4D97-AF65-F5344CB8AC3E}">
        <p14:creationId xmlns:p14="http://schemas.microsoft.com/office/powerpoint/2010/main" val="3112711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</TotalTime>
  <Words>687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Hadoop</vt:lpstr>
      <vt:lpstr>Introduction</vt:lpstr>
      <vt:lpstr>History</vt:lpstr>
      <vt:lpstr>History</vt:lpstr>
      <vt:lpstr>3V Model</vt:lpstr>
      <vt:lpstr>Volume</vt:lpstr>
      <vt:lpstr>Variety</vt:lpstr>
      <vt:lpstr>Variety</vt:lpstr>
      <vt:lpstr>Python</vt:lpstr>
      <vt:lpstr>Read 1 TB of DATA</vt:lpstr>
      <vt:lpstr>Read 1 TB of DATA</vt:lpstr>
      <vt:lpstr>What is Hadoop</vt:lpstr>
      <vt:lpstr>Definition In Depth: </vt:lpstr>
      <vt:lpstr>Characteristics of Hadoop</vt:lpstr>
      <vt:lpstr>Read 10 TB of DATA in 5 minutes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Karthick Selvam</dc:creator>
  <cp:lastModifiedBy>Karthick Selvam</cp:lastModifiedBy>
  <cp:revision>12</cp:revision>
  <dcterms:created xsi:type="dcterms:W3CDTF">2020-06-16T08:41:56Z</dcterms:created>
  <dcterms:modified xsi:type="dcterms:W3CDTF">2020-06-16T10:57:50Z</dcterms:modified>
</cp:coreProperties>
</file>