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177616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1EA32-D74C-4C09-9E85-1A1A4362B1F5}" type="datetimeFigureOut">
              <a:rPr lang="en-IN" smtClean="0"/>
              <a:t>2020/06/26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00905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75394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952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53440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289067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522194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1330603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20761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0134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88632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1EA32-D74C-4C09-9E85-1A1A4362B1F5}" type="datetimeFigureOut">
              <a:rPr lang="en-IN" smtClean="0"/>
              <a:t>2020/06/26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226002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1EA32-D74C-4C09-9E85-1A1A4362B1F5}" type="datetimeFigureOut">
              <a:rPr lang="en-IN" smtClean="0"/>
              <a:t>2020/06/26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127874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168905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99338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61EA32-D74C-4C09-9E85-1A1A4362B1F5}" type="datetimeFigureOut">
              <a:rPr lang="en-IN" smtClean="0"/>
              <a:t>2020/06/26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177807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1EA32-D74C-4C09-9E85-1A1A4362B1F5}" type="datetimeFigureOut">
              <a:rPr lang="en-IN" smtClean="0"/>
              <a:t>2020/06/26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CDF19-89A6-4781-8E10-017EF6A15712}" type="slidenum">
              <a:rPr lang="en-IN" smtClean="0"/>
              <a:t>‹#›</a:t>
            </a:fld>
            <a:endParaRPr lang="en-IN"/>
          </a:p>
        </p:txBody>
      </p:sp>
    </p:spTree>
    <p:extLst>
      <p:ext uri="{BB962C8B-B14F-4D97-AF65-F5344CB8AC3E}">
        <p14:creationId xmlns:p14="http://schemas.microsoft.com/office/powerpoint/2010/main" val="350983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61EA32-D74C-4C09-9E85-1A1A4362B1F5}" type="datetimeFigureOut">
              <a:rPr lang="en-IN" smtClean="0"/>
              <a:t>2020/06/26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8CDF19-89A6-4781-8E10-017EF6A15712}" type="slidenum">
              <a:rPr lang="en-IN" smtClean="0"/>
              <a:t>‹#›</a:t>
            </a:fld>
            <a:endParaRPr lang="en-IN"/>
          </a:p>
        </p:txBody>
      </p:sp>
    </p:spTree>
    <p:extLst>
      <p:ext uri="{BB962C8B-B14F-4D97-AF65-F5344CB8AC3E}">
        <p14:creationId xmlns:p14="http://schemas.microsoft.com/office/powerpoint/2010/main" val="3314906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F797-CE64-4641-A4EA-0BFF2880952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E952F26-702E-4A54-A8AB-3310D0E1763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137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EC84-B2E5-4617-B2B5-E6F340E9BD57}"/>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25EC7F62-00FD-4317-83B2-4F62AC6DDC12}"/>
              </a:ext>
            </a:extLst>
          </p:cNvPr>
          <p:cNvSpPr>
            <a:spLocks noGrp="1"/>
          </p:cNvSpPr>
          <p:nvPr>
            <p:ph idx="1"/>
          </p:nvPr>
        </p:nvSpPr>
        <p:spPr/>
        <p:txBody>
          <a:bodyPr/>
          <a:lstStyle/>
          <a:p>
            <a:r>
              <a:rPr lang="en-US" dirty="0"/>
              <a:t>Apache Spark is a lightning-fast cluster computing technology, designed for fast computation. It is based on Hadoop MapReduce and it extends the MapReduce model to efficiently use it for more types of computations, which includes interactive queries and stream processing. The main feature of Spark is its </a:t>
            </a:r>
            <a:r>
              <a:rPr lang="en-US" b="1" dirty="0"/>
              <a:t>in-memory cluster computing</a:t>
            </a:r>
            <a:r>
              <a:rPr lang="en-US" dirty="0"/>
              <a:t> that increases the processing speed of an application.</a:t>
            </a:r>
          </a:p>
          <a:p>
            <a:r>
              <a:rPr lang="en-US" dirty="0"/>
              <a:t>Spark is designed to cover a wide range of workloads such as batch applications, iterative algorithms, interactive queries and streaming. Apart from supporting all these workload in a respective system, it reduces the management burden of maintaining separate tools.</a:t>
            </a:r>
          </a:p>
        </p:txBody>
      </p:sp>
    </p:spTree>
    <p:extLst>
      <p:ext uri="{BB962C8B-B14F-4D97-AF65-F5344CB8AC3E}">
        <p14:creationId xmlns:p14="http://schemas.microsoft.com/office/powerpoint/2010/main" val="375847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6C37-61B1-4BB3-9702-4428BF3550B3}"/>
              </a:ext>
            </a:extLst>
          </p:cNvPr>
          <p:cNvSpPr>
            <a:spLocks noGrp="1"/>
          </p:cNvSpPr>
          <p:nvPr>
            <p:ph type="title"/>
          </p:nvPr>
        </p:nvSpPr>
        <p:spPr/>
        <p:txBody>
          <a:bodyPr/>
          <a:lstStyle/>
          <a:p>
            <a:r>
              <a:rPr lang="en-US" b="1" dirty="0"/>
              <a:t>Evolution of Apache Spark</a:t>
            </a:r>
            <a:br>
              <a:rPr lang="en-US" b="1" dirty="0"/>
            </a:br>
            <a:endParaRPr lang="en-IN" dirty="0"/>
          </a:p>
        </p:txBody>
      </p:sp>
      <p:sp>
        <p:nvSpPr>
          <p:cNvPr id="3" name="Content Placeholder 2">
            <a:extLst>
              <a:ext uri="{FF2B5EF4-FFF2-40B4-BE49-F238E27FC236}">
                <a16:creationId xmlns:a16="http://schemas.microsoft.com/office/drawing/2014/main" id="{ECE0A264-EDF0-40A5-BBF4-57E577B6767C}"/>
              </a:ext>
            </a:extLst>
          </p:cNvPr>
          <p:cNvSpPr>
            <a:spLocks noGrp="1"/>
          </p:cNvSpPr>
          <p:nvPr>
            <p:ph idx="1"/>
          </p:nvPr>
        </p:nvSpPr>
        <p:spPr/>
        <p:txBody>
          <a:bodyPr/>
          <a:lstStyle/>
          <a:p>
            <a:r>
              <a:rPr lang="en-US" dirty="0"/>
              <a:t>Spark is one of Hadoop’s sub project developed in 2009 in UC Berkeley’s </a:t>
            </a:r>
            <a:r>
              <a:rPr lang="en-US" dirty="0" err="1"/>
              <a:t>AMPLab</a:t>
            </a:r>
            <a:r>
              <a:rPr lang="en-US" dirty="0"/>
              <a:t> by </a:t>
            </a:r>
            <a:r>
              <a:rPr lang="en-US" dirty="0" err="1"/>
              <a:t>Matei</a:t>
            </a:r>
            <a:r>
              <a:rPr lang="en-US" dirty="0"/>
              <a:t> </a:t>
            </a:r>
            <a:r>
              <a:rPr lang="en-US" dirty="0" err="1"/>
              <a:t>Zaharia</a:t>
            </a:r>
            <a:r>
              <a:rPr lang="en-US" dirty="0"/>
              <a:t>. It was Open Sourced in 2010 under a BSD license. It was donated to Apache software foundation in 2013, and now Apache Spark has become a top level Apache project from Feb-2014.</a:t>
            </a:r>
          </a:p>
          <a:p>
            <a:endParaRPr lang="en-IN" dirty="0"/>
          </a:p>
        </p:txBody>
      </p:sp>
    </p:spTree>
    <p:extLst>
      <p:ext uri="{BB962C8B-B14F-4D97-AF65-F5344CB8AC3E}">
        <p14:creationId xmlns:p14="http://schemas.microsoft.com/office/powerpoint/2010/main" val="122396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CF3-D9A5-4F9F-BDD2-CDD1863E371F}"/>
              </a:ext>
            </a:extLst>
          </p:cNvPr>
          <p:cNvSpPr>
            <a:spLocks noGrp="1"/>
          </p:cNvSpPr>
          <p:nvPr>
            <p:ph type="title"/>
          </p:nvPr>
        </p:nvSpPr>
        <p:spPr/>
        <p:txBody>
          <a:bodyPr/>
          <a:lstStyle/>
          <a:p>
            <a:r>
              <a:rPr lang="en-US" b="1" dirty="0"/>
              <a:t>Features of Apache Spark</a:t>
            </a:r>
            <a:br>
              <a:rPr lang="en-US" b="1" dirty="0"/>
            </a:br>
            <a:endParaRPr lang="en-IN" dirty="0"/>
          </a:p>
        </p:txBody>
      </p:sp>
      <p:sp>
        <p:nvSpPr>
          <p:cNvPr id="3" name="Content Placeholder 2">
            <a:extLst>
              <a:ext uri="{FF2B5EF4-FFF2-40B4-BE49-F238E27FC236}">
                <a16:creationId xmlns:a16="http://schemas.microsoft.com/office/drawing/2014/main" id="{89D31DE3-2F35-44B5-A6ED-0FF1F681FC46}"/>
              </a:ext>
            </a:extLst>
          </p:cNvPr>
          <p:cNvSpPr>
            <a:spLocks noGrp="1"/>
          </p:cNvSpPr>
          <p:nvPr>
            <p:ph idx="1"/>
          </p:nvPr>
        </p:nvSpPr>
        <p:spPr/>
        <p:txBody>
          <a:bodyPr>
            <a:normAutofit/>
          </a:bodyPr>
          <a:lstStyle/>
          <a:p>
            <a:r>
              <a:rPr lang="en-US" dirty="0"/>
              <a:t>Apache Spark has following features.</a:t>
            </a:r>
          </a:p>
          <a:p>
            <a:r>
              <a:rPr lang="en-US" b="1" dirty="0"/>
              <a:t>Speed</a:t>
            </a:r>
            <a:r>
              <a:rPr lang="en-US" dirty="0"/>
              <a:t> − Spark helps to run an application in Hadoop cluster, up to 100 times faster in memory, and 10 times faster when running on disk. This is possible by reducing number of read/write operations to disk. It stores the intermediate processing data in memory.</a:t>
            </a:r>
          </a:p>
          <a:p>
            <a:r>
              <a:rPr lang="en-US" b="1" dirty="0"/>
              <a:t>Supports multiple languages</a:t>
            </a:r>
            <a:r>
              <a:rPr lang="en-US" dirty="0"/>
              <a:t> − Spark provides built-in APIs in Java, Scala, or Python. Therefore, you can write applications in different languages. Spark comes up with 80 high-level operators for interactive querying.</a:t>
            </a:r>
          </a:p>
          <a:p>
            <a:r>
              <a:rPr lang="en-US" b="1" dirty="0"/>
              <a:t>Advanced Analytics</a:t>
            </a:r>
            <a:r>
              <a:rPr lang="en-US" dirty="0"/>
              <a:t>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58298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1EED-7867-4D12-A71B-D6DFB669FD72}"/>
              </a:ext>
            </a:extLst>
          </p:cNvPr>
          <p:cNvSpPr>
            <a:spLocks noGrp="1"/>
          </p:cNvSpPr>
          <p:nvPr>
            <p:ph type="title"/>
          </p:nvPr>
        </p:nvSpPr>
        <p:spPr/>
        <p:txBody>
          <a:bodyPr/>
          <a:lstStyle/>
          <a:p>
            <a:r>
              <a:rPr lang="en-IN" dirty="0"/>
              <a:t>Spark Components</a:t>
            </a:r>
          </a:p>
        </p:txBody>
      </p:sp>
      <p:pic>
        <p:nvPicPr>
          <p:cNvPr id="5" name="Content Placeholder 4">
            <a:extLst>
              <a:ext uri="{FF2B5EF4-FFF2-40B4-BE49-F238E27FC236}">
                <a16:creationId xmlns:a16="http://schemas.microsoft.com/office/drawing/2014/main" id="{A3F9809E-6845-4743-9692-2F0F2FEFED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046" y="1921164"/>
            <a:ext cx="9472771" cy="4682835"/>
          </a:xfrm>
        </p:spPr>
      </p:pic>
    </p:spTree>
    <p:extLst>
      <p:ext uri="{BB962C8B-B14F-4D97-AF65-F5344CB8AC3E}">
        <p14:creationId xmlns:p14="http://schemas.microsoft.com/office/powerpoint/2010/main" val="282817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81C2-9D22-4A7C-AFD1-8FC00B73CBD8}"/>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B5D85462-2BAC-42DB-89E5-1C49A5C20FC3}"/>
              </a:ext>
            </a:extLst>
          </p:cNvPr>
          <p:cNvSpPr>
            <a:spLocks noGrp="1"/>
          </p:cNvSpPr>
          <p:nvPr>
            <p:ph idx="1"/>
          </p:nvPr>
        </p:nvSpPr>
        <p:spPr/>
        <p:txBody>
          <a:bodyPr>
            <a:normAutofit lnSpcReduction="10000"/>
          </a:bodyPr>
          <a:lstStyle/>
          <a:p>
            <a:r>
              <a:rPr lang="en-US" b="1" dirty="0"/>
              <a:t>Apache Spark Core</a:t>
            </a:r>
          </a:p>
          <a:p>
            <a:pPr lvl="1"/>
            <a:r>
              <a:rPr lang="en-US" dirty="0"/>
              <a:t>Spark Core is the underlying general execution engine for spark platform that all other functionality is built upon. It provides In-Memory computing and referencing datasets in external storage systems.</a:t>
            </a:r>
          </a:p>
          <a:p>
            <a:r>
              <a:rPr lang="en-US" b="1" dirty="0"/>
              <a:t>Spark SQL</a:t>
            </a:r>
          </a:p>
          <a:p>
            <a:pPr lvl="1"/>
            <a:r>
              <a:rPr lang="en-US" dirty="0"/>
              <a:t>Spark SQL is a component on top of Spark Core that introduces a new data abstraction called </a:t>
            </a:r>
            <a:r>
              <a:rPr lang="en-US" dirty="0" err="1"/>
              <a:t>SchemaRDD</a:t>
            </a:r>
            <a:r>
              <a:rPr lang="en-US" dirty="0"/>
              <a:t>, which provides support for structured and semi-structured data.</a:t>
            </a:r>
          </a:p>
          <a:p>
            <a:r>
              <a:rPr lang="en-US" b="1" dirty="0"/>
              <a:t>Spark Streaming</a:t>
            </a:r>
          </a:p>
          <a:p>
            <a:pPr lvl="1"/>
            <a:r>
              <a:rPr lang="en-US" dirty="0"/>
              <a:t>Spark Streaming leverages Spark Core's fast scheduling capability to perform streaming analytics. It ingests data in mini-batches and performs RDD (Resilient Distributed Datasets) transformations on those mini-batches of data.</a:t>
            </a:r>
          </a:p>
          <a:p>
            <a:endParaRPr lang="en-IN" dirty="0"/>
          </a:p>
        </p:txBody>
      </p:sp>
    </p:spTree>
    <p:extLst>
      <p:ext uri="{BB962C8B-B14F-4D97-AF65-F5344CB8AC3E}">
        <p14:creationId xmlns:p14="http://schemas.microsoft.com/office/powerpoint/2010/main" val="104179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8884-30B5-4A31-B4C1-EE8617FB9509}"/>
              </a:ext>
            </a:extLst>
          </p:cNvPr>
          <p:cNvSpPr>
            <a:spLocks noGrp="1"/>
          </p:cNvSpPr>
          <p:nvPr>
            <p:ph type="title"/>
          </p:nvPr>
        </p:nvSpPr>
        <p:spPr/>
        <p:txBody>
          <a:bodyPr/>
          <a:lstStyle/>
          <a:p>
            <a:r>
              <a:rPr lang="en-IN" dirty="0"/>
              <a:t>Spark Components</a:t>
            </a:r>
          </a:p>
        </p:txBody>
      </p:sp>
      <p:sp>
        <p:nvSpPr>
          <p:cNvPr id="3" name="Content Placeholder 2">
            <a:extLst>
              <a:ext uri="{FF2B5EF4-FFF2-40B4-BE49-F238E27FC236}">
                <a16:creationId xmlns:a16="http://schemas.microsoft.com/office/drawing/2014/main" id="{A61DCE63-944D-4F38-BC83-039036A2E2E1}"/>
              </a:ext>
            </a:extLst>
          </p:cNvPr>
          <p:cNvSpPr>
            <a:spLocks noGrp="1"/>
          </p:cNvSpPr>
          <p:nvPr>
            <p:ph idx="1"/>
          </p:nvPr>
        </p:nvSpPr>
        <p:spPr/>
        <p:txBody>
          <a:bodyPr/>
          <a:lstStyle/>
          <a:p>
            <a:r>
              <a:rPr lang="en-US" b="1" dirty="0" err="1"/>
              <a:t>MLlib</a:t>
            </a:r>
            <a:r>
              <a:rPr lang="en-US" b="1" dirty="0"/>
              <a:t> (Machine Learning Library)</a:t>
            </a:r>
          </a:p>
          <a:p>
            <a:pPr lvl="1"/>
            <a:r>
              <a:rPr lang="en-US" dirty="0" err="1"/>
              <a:t>MLlib</a:t>
            </a:r>
            <a:r>
              <a:rPr lang="en-US" dirty="0"/>
              <a:t> is a distributed machine learning framework above Spark because of the distributed memory-based Spark architecture. It is, according to benchmarks, done by the </a:t>
            </a:r>
            <a:r>
              <a:rPr lang="en-US" dirty="0" err="1"/>
              <a:t>MLlib</a:t>
            </a:r>
            <a:r>
              <a:rPr lang="en-US" dirty="0"/>
              <a:t> developers against the Alternating Least Squares (ALS) implementations. Spark </a:t>
            </a:r>
            <a:r>
              <a:rPr lang="en-US" dirty="0" err="1"/>
              <a:t>MLlib</a:t>
            </a:r>
            <a:r>
              <a:rPr lang="en-US" dirty="0"/>
              <a:t> is nine times as fast as the Hadoop disk-based version of </a:t>
            </a:r>
            <a:r>
              <a:rPr lang="en-US" b="1" dirty="0"/>
              <a:t>Apache Mahout</a:t>
            </a:r>
            <a:r>
              <a:rPr lang="en-US" dirty="0"/>
              <a:t> (before Mahout gained a Spark interface).</a:t>
            </a:r>
          </a:p>
          <a:p>
            <a:r>
              <a:rPr lang="en-US" b="1" dirty="0" err="1"/>
              <a:t>GraphX</a:t>
            </a:r>
            <a:endParaRPr lang="en-US" b="1" dirty="0"/>
          </a:p>
          <a:p>
            <a:pPr lvl="1"/>
            <a:r>
              <a:rPr lang="en-US" dirty="0" err="1"/>
              <a:t>GraphX</a:t>
            </a:r>
            <a:r>
              <a:rPr lang="en-US" dirty="0"/>
              <a:t> is a distributed graph-processing framework on top of Spark. It provides an API for expressing graph computation that can model the user-defined graphs by using Pregel abstraction API. It also provides an optimized runtime for this abstraction</a:t>
            </a:r>
            <a:endParaRPr lang="en-IN" dirty="0"/>
          </a:p>
        </p:txBody>
      </p:sp>
    </p:spTree>
    <p:extLst>
      <p:ext uri="{BB962C8B-B14F-4D97-AF65-F5344CB8AC3E}">
        <p14:creationId xmlns:p14="http://schemas.microsoft.com/office/powerpoint/2010/main" val="148610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FF5E-9906-4ED4-B7F3-8E59F3ACE69D}"/>
              </a:ext>
            </a:extLst>
          </p:cNvPr>
          <p:cNvSpPr>
            <a:spLocks noGrp="1"/>
          </p:cNvSpPr>
          <p:nvPr>
            <p:ph type="title"/>
          </p:nvPr>
        </p:nvSpPr>
        <p:spPr/>
        <p:txBody>
          <a:bodyPr/>
          <a:lstStyle/>
          <a:p>
            <a:r>
              <a:rPr lang="en-IN" dirty="0"/>
              <a:t>EMR</a:t>
            </a:r>
          </a:p>
        </p:txBody>
      </p:sp>
      <p:sp>
        <p:nvSpPr>
          <p:cNvPr id="3" name="Content Placeholder 2">
            <a:extLst>
              <a:ext uri="{FF2B5EF4-FFF2-40B4-BE49-F238E27FC236}">
                <a16:creationId xmlns:a16="http://schemas.microsoft.com/office/drawing/2014/main" id="{9DD3FED0-8853-4D22-8AC0-CE2BB12E38EF}"/>
              </a:ext>
            </a:extLst>
          </p:cNvPr>
          <p:cNvSpPr>
            <a:spLocks noGrp="1"/>
          </p:cNvSpPr>
          <p:nvPr>
            <p:ph idx="1"/>
          </p:nvPr>
        </p:nvSpPr>
        <p:spPr/>
        <p:txBody>
          <a:bodyPr/>
          <a:lstStyle/>
          <a:p>
            <a:r>
              <a:rPr lang="en-IN" dirty="0"/>
              <a:t>3-4  to deploy the cluster(Hadoop cluster)</a:t>
            </a:r>
          </a:p>
          <a:p>
            <a:r>
              <a:rPr lang="en-IN" dirty="0"/>
              <a:t>All the 4 systems should be linked with in same private network no public network.</a:t>
            </a:r>
          </a:p>
          <a:p>
            <a:r>
              <a:rPr lang="en-IN" dirty="0"/>
              <a:t>If you want to install Hadoop cluster means in all those system we need  to install java in all those system and we need to configure the environmental variable.</a:t>
            </a:r>
          </a:p>
          <a:p>
            <a:r>
              <a:rPr lang="en-IN" dirty="0"/>
              <a:t>You need to select one system as master and one as secondary master and 2 as work nodes and configure the Hadoop settings</a:t>
            </a:r>
          </a:p>
          <a:p>
            <a:r>
              <a:rPr lang="en-IN" dirty="0"/>
              <a:t>Sqoop, hive, </a:t>
            </a:r>
            <a:r>
              <a:rPr lang="en-IN" dirty="0" err="1"/>
              <a:t>hbase</a:t>
            </a:r>
            <a:r>
              <a:rPr lang="en-IN" dirty="0"/>
              <a:t>, pig, zookeeper manually configure and install that one</a:t>
            </a:r>
          </a:p>
        </p:txBody>
      </p:sp>
    </p:spTree>
    <p:extLst>
      <p:ext uri="{BB962C8B-B14F-4D97-AF65-F5344CB8AC3E}">
        <p14:creationId xmlns:p14="http://schemas.microsoft.com/office/powerpoint/2010/main" val="312764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4F2E-19CD-40BE-B220-083A0A4A9212}"/>
              </a:ext>
            </a:extLst>
          </p:cNvPr>
          <p:cNvSpPr>
            <a:spLocks noGrp="1"/>
          </p:cNvSpPr>
          <p:nvPr>
            <p:ph type="title"/>
          </p:nvPr>
        </p:nvSpPr>
        <p:spPr/>
        <p:txBody>
          <a:bodyPr/>
          <a:lstStyle/>
          <a:p>
            <a:r>
              <a:rPr lang="en-IN" dirty="0"/>
              <a:t>EMR</a:t>
            </a:r>
          </a:p>
        </p:txBody>
      </p:sp>
      <p:sp>
        <p:nvSpPr>
          <p:cNvPr id="3" name="Content Placeholder 2">
            <a:extLst>
              <a:ext uri="{FF2B5EF4-FFF2-40B4-BE49-F238E27FC236}">
                <a16:creationId xmlns:a16="http://schemas.microsoft.com/office/drawing/2014/main" id="{D3ED3354-579C-4136-A1B4-65883F374195}"/>
              </a:ext>
            </a:extLst>
          </p:cNvPr>
          <p:cNvSpPr>
            <a:spLocks noGrp="1"/>
          </p:cNvSpPr>
          <p:nvPr>
            <p:ph idx="1"/>
          </p:nvPr>
        </p:nvSpPr>
        <p:spPr/>
        <p:txBody>
          <a:bodyPr/>
          <a:lstStyle/>
          <a:p>
            <a:r>
              <a:rPr lang="en-IN" dirty="0"/>
              <a:t>Elastic Map Reduce - &gt; PAAS service to deploy your Hadoop ready made cluster</a:t>
            </a:r>
          </a:p>
          <a:p>
            <a:r>
              <a:rPr lang="en-IN" dirty="0"/>
              <a:t>By default EMR will use EC2 to provision the machines and for configuration it uses the EMR</a:t>
            </a:r>
          </a:p>
          <a:p>
            <a:r>
              <a:rPr lang="en-IN" dirty="0"/>
              <a:t>2 charges that will be applicable for us, EMR charges and EC2 charges</a:t>
            </a:r>
          </a:p>
        </p:txBody>
      </p:sp>
    </p:spTree>
    <p:extLst>
      <p:ext uri="{BB962C8B-B14F-4D97-AF65-F5344CB8AC3E}">
        <p14:creationId xmlns:p14="http://schemas.microsoft.com/office/powerpoint/2010/main" val="8055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184F-9B7A-4338-B7B4-D86CC42ACFE2}"/>
              </a:ext>
            </a:extLst>
          </p:cNvPr>
          <p:cNvSpPr>
            <a:spLocks noGrp="1"/>
          </p:cNvSpPr>
          <p:nvPr>
            <p:ph type="title"/>
          </p:nvPr>
        </p:nvSpPr>
        <p:spPr/>
        <p:txBody>
          <a:bodyPr/>
          <a:lstStyle/>
          <a:p>
            <a:r>
              <a:rPr lang="en-IN" dirty="0"/>
              <a:t>EMR</a:t>
            </a:r>
          </a:p>
        </p:txBody>
      </p:sp>
      <p:sp>
        <p:nvSpPr>
          <p:cNvPr id="3" name="Content Placeholder 2">
            <a:extLst>
              <a:ext uri="{FF2B5EF4-FFF2-40B4-BE49-F238E27FC236}">
                <a16:creationId xmlns:a16="http://schemas.microsoft.com/office/drawing/2014/main" id="{79E95915-F375-44FE-BD0C-DDA2694D467B}"/>
              </a:ext>
            </a:extLst>
          </p:cNvPr>
          <p:cNvSpPr>
            <a:spLocks noGrp="1"/>
          </p:cNvSpPr>
          <p:nvPr>
            <p:ph idx="1"/>
          </p:nvPr>
        </p:nvSpPr>
        <p:spPr/>
        <p:txBody>
          <a:bodyPr/>
          <a:lstStyle/>
          <a:p>
            <a:r>
              <a:rPr lang="en-IN" dirty="0"/>
              <a:t>Provisioning – Deploying</a:t>
            </a:r>
          </a:p>
          <a:p>
            <a:r>
              <a:rPr lang="en-IN" dirty="0"/>
              <a:t>Bootstrapping – Applying Configurations</a:t>
            </a:r>
          </a:p>
        </p:txBody>
      </p:sp>
    </p:spTree>
    <p:extLst>
      <p:ext uri="{BB962C8B-B14F-4D97-AF65-F5344CB8AC3E}">
        <p14:creationId xmlns:p14="http://schemas.microsoft.com/office/powerpoint/2010/main" val="39359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1028-9CD8-42DD-A98A-8B8DB23165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115EF9-2BCA-4C64-B4F1-C4E4AA9BE8C7}"/>
              </a:ext>
            </a:extLst>
          </p:cNvPr>
          <p:cNvSpPr>
            <a:spLocks noGrp="1"/>
          </p:cNvSpPr>
          <p:nvPr>
            <p:ph idx="1"/>
          </p:nvPr>
        </p:nvSpPr>
        <p:spPr/>
        <p:txBody>
          <a:bodyPr/>
          <a:lstStyle/>
          <a:p>
            <a:r>
              <a:rPr lang="en-IN" dirty="0"/>
              <a:t>In ec2 if you want to deploy machines is it possible to create without security group?</a:t>
            </a:r>
          </a:p>
          <a:p>
            <a:endParaRPr lang="en-IN" dirty="0"/>
          </a:p>
        </p:txBody>
      </p:sp>
    </p:spTree>
    <p:extLst>
      <p:ext uri="{BB962C8B-B14F-4D97-AF65-F5344CB8AC3E}">
        <p14:creationId xmlns:p14="http://schemas.microsoft.com/office/powerpoint/2010/main" val="300843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013B-BB10-479F-9DC9-6697E5676C79}"/>
              </a:ext>
            </a:extLst>
          </p:cNvPr>
          <p:cNvSpPr>
            <a:spLocks noGrp="1"/>
          </p:cNvSpPr>
          <p:nvPr>
            <p:ph type="title"/>
          </p:nvPr>
        </p:nvSpPr>
        <p:spPr/>
        <p:txBody>
          <a:bodyPr/>
          <a:lstStyle/>
          <a:p>
            <a:r>
              <a:rPr lang="en-IN" dirty="0"/>
              <a:t>HDFS</a:t>
            </a:r>
          </a:p>
        </p:txBody>
      </p:sp>
      <p:sp>
        <p:nvSpPr>
          <p:cNvPr id="3" name="Content Placeholder 2">
            <a:extLst>
              <a:ext uri="{FF2B5EF4-FFF2-40B4-BE49-F238E27FC236}">
                <a16:creationId xmlns:a16="http://schemas.microsoft.com/office/drawing/2014/main" id="{4E45E84E-182A-4999-B9E1-6CAD0F98A0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934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63AB-3D79-4C9E-B16F-EB32425E1DCA}"/>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F2788FB1-6410-4C47-8C5D-6CF7430CC5EC}"/>
              </a:ext>
            </a:extLst>
          </p:cNvPr>
          <p:cNvSpPr>
            <a:spLocks noGrp="1"/>
          </p:cNvSpPr>
          <p:nvPr>
            <p:ph idx="1"/>
          </p:nvPr>
        </p:nvSpPr>
        <p:spPr/>
        <p:txBody>
          <a:bodyPr/>
          <a:lstStyle/>
          <a:p>
            <a:r>
              <a:rPr lang="en-IN" dirty="0"/>
              <a:t>Mapreduce, it works in java</a:t>
            </a:r>
          </a:p>
          <a:p>
            <a:r>
              <a:rPr lang="en-IN" dirty="0"/>
              <a:t>There are no phases that will be available in Mapreduce, for each and every stage they save the partial result to hard drive and retrieve the result from the hard drive and it will generate an final output</a:t>
            </a:r>
          </a:p>
          <a:p>
            <a:r>
              <a:rPr lang="en-IN" dirty="0"/>
              <a:t>Because of multiple disks I/O should need to process the Mapreduce jobs, to save the partial results and final results it will take high process time</a:t>
            </a:r>
          </a:p>
        </p:txBody>
      </p:sp>
    </p:spTree>
    <p:extLst>
      <p:ext uri="{BB962C8B-B14F-4D97-AF65-F5344CB8AC3E}">
        <p14:creationId xmlns:p14="http://schemas.microsoft.com/office/powerpoint/2010/main" val="92116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35CF-0CE3-4B91-940D-4A22F2F24AD7}"/>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3A6AEB5D-68A1-4F0D-9712-5801AF63337D}"/>
              </a:ext>
            </a:extLst>
          </p:cNvPr>
          <p:cNvSpPr>
            <a:spLocks noGrp="1"/>
          </p:cNvSpPr>
          <p:nvPr>
            <p:ph idx="1"/>
          </p:nvPr>
        </p:nvSpPr>
        <p:spPr/>
        <p:txBody>
          <a:bodyPr>
            <a:normAutofit fontScale="85000" lnSpcReduction="10000"/>
          </a:bodyPr>
          <a:lstStyle/>
          <a:p>
            <a:r>
              <a:rPr lang="en-IN" dirty="0"/>
              <a:t>Spark,  will be the memory resilient program to process the jobs that will be available in Hadoop architecture.</a:t>
            </a:r>
          </a:p>
          <a:p>
            <a:r>
              <a:rPr lang="en-IN" dirty="0"/>
              <a:t>At first they think like, it will be replacement for MapReduce, but it didn’t vanish the Mapreduce market.</a:t>
            </a:r>
          </a:p>
          <a:p>
            <a:r>
              <a:rPr lang="en-IN" dirty="0"/>
              <a:t>Is it possible to work without hdfs, because of hdfs, Mapreduce still survive in the market.</a:t>
            </a:r>
          </a:p>
          <a:p>
            <a:r>
              <a:rPr lang="en-IN" dirty="0"/>
              <a:t> memory resilient- it will handle the entire job in ram, 10 tb data to process to process.(RDD)</a:t>
            </a:r>
          </a:p>
          <a:p>
            <a:r>
              <a:rPr lang="en-IN" dirty="0"/>
              <a:t>Because of entire concept in spark resides on ram, it is faster but not cheaper if you compare with Mapreduce.</a:t>
            </a:r>
          </a:p>
          <a:p>
            <a:r>
              <a:rPr lang="en-IN" dirty="0"/>
              <a:t>Is it possible to work in spark without HDFS, yes they been providing the options to work with internal storage , external storage and Data lake providers.</a:t>
            </a:r>
          </a:p>
          <a:p>
            <a:r>
              <a:rPr lang="en-IN" dirty="0"/>
              <a:t>Readily com up with support for batch processing as well as stream processing also.</a:t>
            </a:r>
          </a:p>
          <a:p>
            <a:endParaRPr lang="en-IN" dirty="0"/>
          </a:p>
        </p:txBody>
      </p:sp>
    </p:spTree>
    <p:extLst>
      <p:ext uri="{BB962C8B-B14F-4D97-AF65-F5344CB8AC3E}">
        <p14:creationId xmlns:p14="http://schemas.microsoft.com/office/powerpoint/2010/main" val="277232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8526-7AD9-4914-B1DC-C5D809986D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912432-0BBC-4459-BE41-A4722CB66371}"/>
              </a:ext>
            </a:extLst>
          </p:cNvPr>
          <p:cNvSpPr>
            <a:spLocks noGrp="1"/>
          </p:cNvSpPr>
          <p:nvPr>
            <p:ph idx="1"/>
          </p:nvPr>
        </p:nvSpPr>
        <p:spPr/>
        <p:txBody>
          <a:bodyPr/>
          <a:lstStyle/>
          <a:p>
            <a:r>
              <a:rPr lang="en-IN" dirty="0"/>
              <a:t>Batch Processing data – data will reside in storage all the time, whenever we want we need to pull the data manually or time based pull.</a:t>
            </a:r>
          </a:p>
          <a:p>
            <a:pPr lvl="1"/>
            <a:r>
              <a:rPr lang="en-IN" dirty="0"/>
              <a:t>EX: Cricket broadcasting updated score for each and every ball. Because of some problems to upload the data manually my score will not be accurate</a:t>
            </a:r>
          </a:p>
          <a:p>
            <a:r>
              <a:rPr lang="en-IN" dirty="0"/>
              <a:t>Stream processing </a:t>
            </a:r>
          </a:p>
          <a:p>
            <a:pPr lvl="1"/>
            <a:r>
              <a:rPr lang="en-IN" dirty="0"/>
              <a:t>Ex: some algorithm ,they will update the score in automated manner</a:t>
            </a:r>
          </a:p>
        </p:txBody>
      </p:sp>
    </p:spTree>
    <p:extLst>
      <p:ext uri="{BB962C8B-B14F-4D97-AF65-F5344CB8AC3E}">
        <p14:creationId xmlns:p14="http://schemas.microsoft.com/office/powerpoint/2010/main" val="3663661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972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EMR</vt:lpstr>
      <vt:lpstr>EMR</vt:lpstr>
      <vt:lpstr>EMR</vt:lpstr>
      <vt:lpstr>PowerPoint Presentation</vt:lpstr>
      <vt:lpstr>HDFS</vt:lpstr>
      <vt:lpstr>MapReduce</vt:lpstr>
      <vt:lpstr>SPARK</vt:lpstr>
      <vt:lpstr>PowerPoint Presentation</vt:lpstr>
      <vt:lpstr>SPARK</vt:lpstr>
      <vt:lpstr>Evolution of Apache Spark </vt:lpstr>
      <vt:lpstr>Features of Apache Spark </vt:lpstr>
      <vt:lpstr>Spark Components</vt:lpstr>
      <vt:lpstr>Spark Components</vt:lpstr>
      <vt:lpstr>Spark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8</cp:revision>
  <dcterms:created xsi:type="dcterms:W3CDTF">2020-06-26T04:07:48Z</dcterms:created>
  <dcterms:modified xsi:type="dcterms:W3CDTF">2020-06-26T06:51:16Z</dcterms:modified>
</cp:coreProperties>
</file>