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4" r:id="rId29"/>
    <p:sldId id="283"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6-12T12:00:17.666"/>
    </inkml:context>
    <inkml:brush xml:id="br0">
      <inkml:brushProperty name="width" value="0.05292" units="cm"/>
      <inkml:brushProperty name="height" value="0.05292" units="cm"/>
      <inkml:brushProperty name="color" value="#FF0000"/>
    </inkml:brush>
  </inkml:definitions>
  <inkml:trace contextRef="#ctx0" brushRef="#br0">4480 12524 0,'0'17'125,"36"19"-109,16-1-16,1 0 16,247 89-1,194-1 17,-212-70-17,36-35 1,52-18-1,-88 0 1,89 0 15,52 52-15,-246-16 0,-54-36-1,89 0 1,-106 0-16,52 17 15,125 19 1,16 17 0,-122-36-1,-36-17 1,124 0 0,123-17-1,35-72 1,0 1-1,89-53 1,-142 106 15,-35-71-15,18 88 0,35 1-1,194-1 1,-194-17-1,-35 17 1,-106 18 0,-106-17-1,0-1 1,36 18 0,352 0-1,53-53 1,-18-35-1,-105-18 1,-106 35 15,-71 54-15,-35-36 0,123-18-1,-87 36 1,69-18-1,-52 53 1,0-18 0,-53 1-1,-18 17 1,18 0 0,194 0-1,-106-35 1,-17 17-1,35 18 1,246 0 15,-158 0-15,-35-71 0,-36 36-1,-123-18 1,-70 35-1,-54 1 1,-52 17 0,193 0-1,-52 0 1,0-18 0,35 1-1,0-54 1,52 18-1,107-53 1,388-35 15,-247 53-15,-159-18 0,-18 18-1,-35 0 1,-52 0-1,-72 35 1,54-18 0,-89 1-1,-17 17 1,17-18 0,1 0-1,17-17 1,-36 18-1,19-36 1,176-123 0,-89 52-1,-70-17 17,-106-35-17,1-53 1,34-177-1,-17 53 1,-36-88 0,1 71-1,0 35 1,-18 18 0,17-195-1,-35 177 1,-52-53-1,-71-35 1,-1 88 15,-17 53-15,-17 35 0,-89-88-1,-70 70 1,-71-70-1,89 106 1,-1 106 0,36 52-1,-36 36 1,-282-71 0,-35-17-1,-335 17 1,-71-17-1,71 17 17,159 106-32,70 53 31,123 0-15,-52 53-1,229-18 1,-88 36-1,-53-36 1,-1 53 0,-210 18-1,299-35 1,-18-1 0,18 18-1,-71 18 1,1-18-1,-230 54 17,300-37-17,-18-87 1,19 35 0,-125 17-1,-17 19 1,-18 17-1,106-54 1,-105 19 0,246-18-1,18 0 1,-36 17 0,36-34-1,88 34 1,0-52-1,-105 17 1,105 0 0,0 1 15,0-19-15,0 1-1,-18 0 1,-282 105-1,177-52 1,17 17 0,-17-18-1,-1 1 1,-17-36 0,35 18-1,-158 35 1,211-52-1,-17 17 1,70 35 0,0-35 15,0 17-15,-229 54-1,193-36 1,36 0-1,18 0 1,70-35 0,71 0-1,35-35 1,-53 52 0,53-34-1,18-19 1,-18 18-1,36 1 1,-36 17 0,-53 88 15,-141 141-15,18-35-1,35-18 1,17 36-1,89-89 1,-71 89 0,18-18-1,35 17 1,36-70 0,-54 53-1,107-176 1,-54 193-1,36-70 1,0-52 0,-18-1 15,0 17-15,17-16-1,-17 34 1,18-35-1,0-35 1,-18 35 0,18 53-1,17-35 1,0 88 0,1-53-1,17-18 1,0 1-1,0 52 1,88-35 0,-35-53 15,17 71-15,-17-71-1,18 53 1,17 53-1,-17-71 1,17-35 0,0 0-1,-17-88 1,-36 18 0,35-18-1,-17 17 1,0-17-1,-35-18 1,17 1 0,36 34 15,-18 1-15,17-1-1,18 1 1,-35-18-1,18 0 1,17 35 0,-35-35-1,18 0 1,34 0 0,72 35-1,17-18 1,18 1-1,-142-53 1,1-1 0,-18 1-1,35 0 17,88-18-17,-17 17 1,0 1-1,-106-18 1,-1 0 0,19 0-1,52 18 1,36-18 0,0 17-1,-36-17 1,-17 0-1,-35-17 1,-18-1 0,0 0-1,17-17 17,-17 17-17,35 1 1,-52-1-1,-1 18 1,35-35 0,-34 35-1,17-18 1,35 0 0,-18 1-1,-52-1 1,17 1-1,-17 17 1,0 0 0,-1 0 15,19-18 0,-19 18-15,18-18-1,1 18 1,-19 0 0,1 0 15,0 0 0,-1 0-31,-17-17 16,18 17-1,0-18 32,-1-70-31,18-71-16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2277825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0B1FF2-B5ED-499F-A73B-C3D40ED54B4A}" type="datetimeFigureOut">
              <a:rPr lang="en-IN" smtClean="0"/>
              <a:t>2020/06/12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3003139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89707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2340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1354778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3689857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1536131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564614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355970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75916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2069597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0B1FF2-B5ED-499F-A73B-C3D40ED54B4A}" type="datetimeFigureOut">
              <a:rPr lang="en-IN" smtClean="0"/>
              <a:t>2020/06/12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300710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0B1FF2-B5ED-499F-A73B-C3D40ED54B4A}" type="datetimeFigureOut">
              <a:rPr lang="en-IN" smtClean="0"/>
              <a:t>2020/06/12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1482040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369015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4130892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A0B1FF2-B5ED-499F-A73B-C3D40ED54B4A}" type="datetimeFigureOut">
              <a:rPr lang="en-IN" smtClean="0"/>
              <a:t>2020/06/12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225104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0B1FF2-B5ED-499F-A73B-C3D40ED54B4A}" type="datetimeFigureOut">
              <a:rPr lang="en-IN" smtClean="0"/>
              <a:t>2020/06/12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8E59DC-82DF-4606-9446-E21695BFAFCE}" type="slidenum">
              <a:rPr lang="en-IN" smtClean="0"/>
              <a:t>‹#›</a:t>
            </a:fld>
            <a:endParaRPr lang="en-IN"/>
          </a:p>
        </p:txBody>
      </p:sp>
    </p:spTree>
    <p:extLst>
      <p:ext uri="{BB962C8B-B14F-4D97-AF65-F5344CB8AC3E}">
        <p14:creationId xmlns:p14="http://schemas.microsoft.com/office/powerpoint/2010/main" val="307482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0B1FF2-B5ED-499F-A73B-C3D40ED54B4A}" type="datetimeFigureOut">
              <a:rPr lang="en-IN" smtClean="0"/>
              <a:t>2020/06/12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B8E59DC-82DF-4606-9446-E21695BFAFCE}" type="slidenum">
              <a:rPr lang="en-IN" smtClean="0"/>
              <a:t>‹#›</a:t>
            </a:fld>
            <a:endParaRPr lang="en-IN"/>
          </a:p>
        </p:txBody>
      </p:sp>
    </p:spTree>
    <p:extLst>
      <p:ext uri="{BB962C8B-B14F-4D97-AF65-F5344CB8AC3E}">
        <p14:creationId xmlns:p14="http://schemas.microsoft.com/office/powerpoint/2010/main" val="30883948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3.svg"/><Relationship Id="rId7"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3C10-5361-4969-8386-03EF53677A4A}"/>
              </a:ext>
            </a:extLst>
          </p:cNvPr>
          <p:cNvSpPr>
            <a:spLocks noGrp="1"/>
          </p:cNvSpPr>
          <p:nvPr>
            <p:ph type="ctrTitle"/>
          </p:nvPr>
        </p:nvSpPr>
        <p:spPr/>
        <p:txBody>
          <a:bodyPr/>
          <a:lstStyle/>
          <a:p>
            <a:r>
              <a:rPr lang="en-IN" dirty="0"/>
              <a:t>Cloud Basics</a:t>
            </a:r>
          </a:p>
        </p:txBody>
      </p:sp>
      <p:sp>
        <p:nvSpPr>
          <p:cNvPr id="3" name="Subtitle 2">
            <a:extLst>
              <a:ext uri="{FF2B5EF4-FFF2-40B4-BE49-F238E27FC236}">
                <a16:creationId xmlns:a16="http://schemas.microsoft.com/office/drawing/2014/main" id="{25D26790-9C6E-4232-8E50-550E1ED5A0CA}"/>
              </a:ext>
            </a:extLst>
          </p:cNvPr>
          <p:cNvSpPr>
            <a:spLocks noGrp="1"/>
          </p:cNvSpPr>
          <p:nvPr>
            <p:ph type="subTitle" idx="1"/>
          </p:nvPr>
        </p:nvSpPr>
        <p:spPr/>
        <p:txBody>
          <a:bodyPr/>
          <a:lstStyle/>
          <a:p>
            <a:r>
              <a:rPr lang="en-IN" dirty="0"/>
              <a:t>Karthick Selvam</a:t>
            </a:r>
          </a:p>
        </p:txBody>
      </p:sp>
    </p:spTree>
    <p:extLst>
      <p:ext uri="{BB962C8B-B14F-4D97-AF65-F5344CB8AC3E}">
        <p14:creationId xmlns:p14="http://schemas.microsoft.com/office/powerpoint/2010/main" val="1306544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2D29-8B3E-44F1-8F66-E82B6F5CB380}"/>
              </a:ext>
            </a:extLst>
          </p:cNvPr>
          <p:cNvSpPr>
            <a:spLocks noGrp="1"/>
          </p:cNvSpPr>
          <p:nvPr>
            <p:ph type="title"/>
          </p:nvPr>
        </p:nvSpPr>
        <p:spPr/>
        <p:txBody>
          <a:bodyPr/>
          <a:lstStyle/>
          <a:p>
            <a:r>
              <a:rPr lang="en-IN" dirty="0"/>
              <a:t>Virtualization</a:t>
            </a:r>
          </a:p>
        </p:txBody>
      </p:sp>
      <p:sp>
        <p:nvSpPr>
          <p:cNvPr id="3" name="Content Placeholder 2">
            <a:extLst>
              <a:ext uri="{FF2B5EF4-FFF2-40B4-BE49-F238E27FC236}">
                <a16:creationId xmlns:a16="http://schemas.microsoft.com/office/drawing/2014/main" id="{2FD04397-E128-40D3-B602-B45B0367BD57}"/>
              </a:ext>
            </a:extLst>
          </p:cNvPr>
          <p:cNvSpPr>
            <a:spLocks noGrp="1"/>
          </p:cNvSpPr>
          <p:nvPr>
            <p:ph idx="1"/>
          </p:nvPr>
        </p:nvSpPr>
        <p:spPr/>
        <p:txBody>
          <a:bodyPr/>
          <a:lstStyle/>
          <a:p>
            <a:r>
              <a:rPr lang="en-IN" dirty="0"/>
              <a:t>It will be the software that got capability to create the fake environment to tell lies to OS, that all the require components to satisfy the boot process are physically available.</a:t>
            </a:r>
          </a:p>
          <a:p>
            <a:r>
              <a:rPr lang="en-IN" dirty="0"/>
              <a:t>2 types of Virtualization concepts available there </a:t>
            </a:r>
          </a:p>
          <a:p>
            <a:r>
              <a:rPr lang="en-IN" dirty="0"/>
              <a:t>Type 1</a:t>
            </a:r>
          </a:p>
          <a:p>
            <a:r>
              <a:rPr lang="en-IN" dirty="0"/>
              <a:t>Type 2</a:t>
            </a:r>
          </a:p>
        </p:txBody>
      </p:sp>
    </p:spTree>
    <p:extLst>
      <p:ext uri="{BB962C8B-B14F-4D97-AF65-F5344CB8AC3E}">
        <p14:creationId xmlns:p14="http://schemas.microsoft.com/office/powerpoint/2010/main" val="2066299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DD6E-5231-4193-9A02-B6600230D81E}"/>
              </a:ext>
            </a:extLst>
          </p:cNvPr>
          <p:cNvSpPr>
            <a:spLocks noGrp="1"/>
          </p:cNvSpPr>
          <p:nvPr>
            <p:ph type="title"/>
          </p:nvPr>
        </p:nvSpPr>
        <p:spPr/>
        <p:txBody>
          <a:bodyPr/>
          <a:lstStyle/>
          <a:p>
            <a:r>
              <a:rPr lang="en-IN" dirty="0"/>
              <a:t>Type 2</a:t>
            </a:r>
          </a:p>
        </p:txBody>
      </p:sp>
      <p:sp>
        <p:nvSpPr>
          <p:cNvPr id="3" name="Content Placeholder 2">
            <a:extLst>
              <a:ext uri="{FF2B5EF4-FFF2-40B4-BE49-F238E27FC236}">
                <a16:creationId xmlns:a16="http://schemas.microsoft.com/office/drawing/2014/main" id="{1AC24606-188E-4D0A-BF24-E7CCA3AA0895}"/>
              </a:ext>
            </a:extLst>
          </p:cNvPr>
          <p:cNvSpPr>
            <a:spLocks noGrp="1"/>
          </p:cNvSpPr>
          <p:nvPr>
            <p:ph idx="1"/>
          </p:nvPr>
        </p:nvSpPr>
        <p:spPr/>
        <p:txBody>
          <a:bodyPr/>
          <a:lstStyle/>
          <a:p>
            <a:r>
              <a:rPr lang="en-IN" dirty="0"/>
              <a:t>Its an virtualization concept that depends on software’s, download and install the software’s</a:t>
            </a:r>
          </a:p>
          <a:p>
            <a:r>
              <a:rPr lang="en-IN" dirty="0"/>
              <a:t>It act on top of application layer, if in the case of any high resource utilization on top of OS layer means it will degrade your </a:t>
            </a:r>
            <a:r>
              <a:rPr lang="en-IN" dirty="0" err="1"/>
              <a:t>Apllication</a:t>
            </a:r>
            <a:r>
              <a:rPr lang="en-IN" dirty="0"/>
              <a:t> layer Performance</a:t>
            </a:r>
          </a:p>
          <a:p>
            <a:r>
              <a:rPr lang="en-IN" dirty="0"/>
              <a:t>Ex: </a:t>
            </a:r>
            <a:r>
              <a:rPr lang="en-IN" dirty="0" err="1"/>
              <a:t>Vmware</a:t>
            </a:r>
            <a:r>
              <a:rPr lang="en-IN" dirty="0"/>
              <a:t> Workstation, Virtual Box, Vagrant</a:t>
            </a:r>
          </a:p>
        </p:txBody>
      </p:sp>
    </p:spTree>
    <p:extLst>
      <p:ext uri="{BB962C8B-B14F-4D97-AF65-F5344CB8AC3E}">
        <p14:creationId xmlns:p14="http://schemas.microsoft.com/office/powerpoint/2010/main" val="2140317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AB01-B7CC-470E-A63E-7C62FA834AB9}"/>
              </a:ext>
            </a:extLst>
          </p:cNvPr>
          <p:cNvSpPr>
            <a:spLocks noGrp="1"/>
          </p:cNvSpPr>
          <p:nvPr>
            <p:ph type="title"/>
          </p:nvPr>
        </p:nvSpPr>
        <p:spPr/>
        <p:txBody>
          <a:bodyPr/>
          <a:lstStyle/>
          <a:p>
            <a:r>
              <a:rPr lang="en-IN" dirty="0"/>
              <a:t>Type 2</a:t>
            </a:r>
          </a:p>
        </p:txBody>
      </p:sp>
      <p:sp>
        <p:nvSpPr>
          <p:cNvPr id="3" name="Content Placeholder 2">
            <a:extLst>
              <a:ext uri="{FF2B5EF4-FFF2-40B4-BE49-F238E27FC236}">
                <a16:creationId xmlns:a16="http://schemas.microsoft.com/office/drawing/2014/main" id="{47965706-B500-4CD1-832F-6AD0ACBEB3A5}"/>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4FFE25F0-48E9-4020-A0D5-6508BDDA935F}"/>
              </a:ext>
            </a:extLst>
          </p:cNvPr>
          <p:cNvSpPr/>
          <p:nvPr/>
        </p:nvSpPr>
        <p:spPr>
          <a:xfrm>
            <a:off x="2623127" y="5412509"/>
            <a:ext cx="5680363"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Kernel</a:t>
            </a:r>
          </a:p>
        </p:txBody>
      </p:sp>
      <p:sp>
        <p:nvSpPr>
          <p:cNvPr id="5" name="Rectangle: Rounded Corners 4">
            <a:extLst>
              <a:ext uri="{FF2B5EF4-FFF2-40B4-BE49-F238E27FC236}">
                <a16:creationId xmlns:a16="http://schemas.microsoft.com/office/drawing/2014/main" id="{C4E0D35F-71B6-42D7-AF4F-9D887A6904E0}"/>
              </a:ext>
            </a:extLst>
          </p:cNvPr>
          <p:cNvSpPr/>
          <p:nvPr/>
        </p:nvSpPr>
        <p:spPr>
          <a:xfrm>
            <a:off x="2623127" y="4576619"/>
            <a:ext cx="5680363"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Operating System</a:t>
            </a:r>
          </a:p>
        </p:txBody>
      </p:sp>
      <p:sp>
        <p:nvSpPr>
          <p:cNvPr id="6" name="Rectangle: Rounded Corners 5">
            <a:extLst>
              <a:ext uri="{FF2B5EF4-FFF2-40B4-BE49-F238E27FC236}">
                <a16:creationId xmlns:a16="http://schemas.microsoft.com/office/drawing/2014/main" id="{A3134D34-8DB2-4592-9289-4C92B39DFBD6}"/>
              </a:ext>
            </a:extLst>
          </p:cNvPr>
          <p:cNvSpPr/>
          <p:nvPr/>
        </p:nvSpPr>
        <p:spPr>
          <a:xfrm>
            <a:off x="2623126" y="3740729"/>
            <a:ext cx="5680363"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Application Layer</a:t>
            </a:r>
          </a:p>
        </p:txBody>
      </p:sp>
      <p:sp>
        <p:nvSpPr>
          <p:cNvPr id="7" name="Rectangle: Rounded Corners 6">
            <a:extLst>
              <a:ext uri="{FF2B5EF4-FFF2-40B4-BE49-F238E27FC236}">
                <a16:creationId xmlns:a16="http://schemas.microsoft.com/office/drawing/2014/main" id="{3D253890-9072-48F6-AD15-1F73FA667274}"/>
              </a:ext>
            </a:extLst>
          </p:cNvPr>
          <p:cNvSpPr/>
          <p:nvPr/>
        </p:nvSpPr>
        <p:spPr>
          <a:xfrm>
            <a:off x="2623126" y="2904839"/>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OS1</a:t>
            </a:r>
          </a:p>
        </p:txBody>
      </p:sp>
      <p:sp>
        <p:nvSpPr>
          <p:cNvPr id="8" name="Rectangle: Rounded Corners 7">
            <a:extLst>
              <a:ext uri="{FF2B5EF4-FFF2-40B4-BE49-F238E27FC236}">
                <a16:creationId xmlns:a16="http://schemas.microsoft.com/office/drawing/2014/main" id="{64EFD361-8BF2-4EC6-8A52-F229C82584AB}"/>
              </a:ext>
            </a:extLst>
          </p:cNvPr>
          <p:cNvSpPr/>
          <p:nvPr/>
        </p:nvSpPr>
        <p:spPr>
          <a:xfrm>
            <a:off x="4040906" y="2896824"/>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OS2</a:t>
            </a:r>
          </a:p>
        </p:txBody>
      </p:sp>
      <p:sp>
        <p:nvSpPr>
          <p:cNvPr id="9" name="Rectangle: Rounded Corners 8">
            <a:extLst>
              <a:ext uri="{FF2B5EF4-FFF2-40B4-BE49-F238E27FC236}">
                <a16:creationId xmlns:a16="http://schemas.microsoft.com/office/drawing/2014/main" id="{23573DFB-B4A6-4BC9-B8AB-0175BE3BA1F6}"/>
              </a:ext>
            </a:extLst>
          </p:cNvPr>
          <p:cNvSpPr/>
          <p:nvPr/>
        </p:nvSpPr>
        <p:spPr>
          <a:xfrm>
            <a:off x="5458686" y="2896824"/>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OS3</a:t>
            </a:r>
          </a:p>
        </p:txBody>
      </p:sp>
      <p:sp>
        <p:nvSpPr>
          <p:cNvPr id="10" name="Rectangle: Rounded Corners 9">
            <a:extLst>
              <a:ext uri="{FF2B5EF4-FFF2-40B4-BE49-F238E27FC236}">
                <a16:creationId xmlns:a16="http://schemas.microsoft.com/office/drawing/2014/main" id="{43BAD8B6-A861-484F-B659-9835CF7029A1}"/>
              </a:ext>
            </a:extLst>
          </p:cNvPr>
          <p:cNvSpPr/>
          <p:nvPr/>
        </p:nvSpPr>
        <p:spPr>
          <a:xfrm>
            <a:off x="6871845" y="2904839"/>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OS4</a:t>
            </a:r>
          </a:p>
        </p:txBody>
      </p:sp>
      <p:sp>
        <p:nvSpPr>
          <p:cNvPr id="11" name="Rectangle: Rounded Corners 10">
            <a:extLst>
              <a:ext uri="{FF2B5EF4-FFF2-40B4-BE49-F238E27FC236}">
                <a16:creationId xmlns:a16="http://schemas.microsoft.com/office/drawing/2014/main" id="{260E550E-D1F7-4FC9-A1BD-1D2664B6CEA7}"/>
              </a:ext>
            </a:extLst>
          </p:cNvPr>
          <p:cNvSpPr/>
          <p:nvPr/>
        </p:nvSpPr>
        <p:spPr>
          <a:xfrm>
            <a:off x="2623125" y="2900832"/>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OS1</a:t>
            </a:r>
          </a:p>
        </p:txBody>
      </p:sp>
      <p:sp>
        <p:nvSpPr>
          <p:cNvPr id="12" name="Rectangle: Rounded Corners 11">
            <a:extLst>
              <a:ext uri="{FF2B5EF4-FFF2-40B4-BE49-F238E27FC236}">
                <a16:creationId xmlns:a16="http://schemas.microsoft.com/office/drawing/2014/main" id="{E6379EE2-DC8F-4193-86C6-83A0A4B16848}"/>
              </a:ext>
            </a:extLst>
          </p:cNvPr>
          <p:cNvSpPr/>
          <p:nvPr/>
        </p:nvSpPr>
        <p:spPr>
          <a:xfrm>
            <a:off x="4040905" y="2892817"/>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OS2</a:t>
            </a:r>
          </a:p>
        </p:txBody>
      </p:sp>
      <p:sp>
        <p:nvSpPr>
          <p:cNvPr id="13" name="Rectangle: Rounded Corners 12">
            <a:extLst>
              <a:ext uri="{FF2B5EF4-FFF2-40B4-BE49-F238E27FC236}">
                <a16:creationId xmlns:a16="http://schemas.microsoft.com/office/drawing/2014/main" id="{66FA082E-15B2-4F96-9B51-F1B95D1CEBFD}"/>
              </a:ext>
            </a:extLst>
          </p:cNvPr>
          <p:cNvSpPr/>
          <p:nvPr/>
        </p:nvSpPr>
        <p:spPr>
          <a:xfrm>
            <a:off x="5458685" y="2892817"/>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OS3</a:t>
            </a:r>
          </a:p>
        </p:txBody>
      </p:sp>
      <p:sp>
        <p:nvSpPr>
          <p:cNvPr id="14" name="Rectangle: Rounded Corners 13">
            <a:extLst>
              <a:ext uri="{FF2B5EF4-FFF2-40B4-BE49-F238E27FC236}">
                <a16:creationId xmlns:a16="http://schemas.microsoft.com/office/drawing/2014/main" id="{4525AC0E-1081-4363-974C-55B3080000F1}"/>
              </a:ext>
            </a:extLst>
          </p:cNvPr>
          <p:cNvSpPr/>
          <p:nvPr/>
        </p:nvSpPr>
        <p:spPr>
          <a:xfrm>
            <a:off x="6871844" y="2900832"/>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OS4</a:t>
            </a:r>
          </a:p>
        </p:txBody>
      </p:sp>
    </p:spTree>
    <p:extLst>
      <p:ext uri="{BB962C8B-B14F-4D97-AF65-F5344CB8AC3E}">
        <p14:creationId xmlns:p14="http://schemas.microsoft.com/office/powerpoint/2010/main" val="3937369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5F1E-CE2A-4E65-9CDA-ADC3CCB6F854}"/>
              </a:ext>
            </a:extLst>
          </p:cNvPr>
          <p:cNvSpPr>
            <a:spLocks noGrp="1"/>
          </p:cNvSpPr>
          <p:nvPr>
            <p:ph type="title"/>
          </p:nvPr>
        </p:nvSpPr>
        <p:spPr/>
        <p:txBody>
          <a:bodyPr/>
          <a:lstStyle/>
          <a:p>
            <a:r>
              <a:rPr lang="en-IN" dirty="0"/>
              <a:t>Type 1</a:t>
            </a:r>
          </a:p>
        </p:txBody>
      </p:sp>
      <p:sp>
        <p:nvSpPr>
          <p:cNvPr id="3" name="Content Placeholder 2">
            <a:extLst>
              <a:ext uri="{FF2B5EF4-FFF2-40B4-BE49-F238E27FC236}">
                <a16:creationId xmlns:a16="http://schemas.microsoft.com/office/drawing/2014/main" id="{5F2CEB94-5B95-445C-AF6E-3B64B35B4863}"/>
              </a:ext>
            </a:extLst>
          </p:cNvPr>
          <p:cNvSpPr>
            <a:spLocks noGrp="1"/>
          </p:cNvSpPr>
          <p:nvPr>
            <p:ph idx="1"/>
          </p:nvPr>
        </p:nvSpPr>
        <p:spPr/>
        <p:txBody>
          <a:bodyPr/>
          <a:lstStyle/>
          <a:p>
            <a:r>
              <a:rPr lang="en-IN" dirty="0"/>
              <a:t>HERE we don’t need to download any applications and all, virtualization software itself an OS</a:t>
            </a:r>
          </a:p>
          <a:p>
            <a:r>
              <a:rPr lang="en-IN" dirty="0"/>
              <a:t>Because of no more application layer hierarchy, we can give </a:t>
            </a:r>
            <a:r>
              <a:rPr lang="en-IN" dirty="0" err="1"/>
              <a:t>assurity</a:t>
            </a:r>
            <a:r>
              <a:rPr lang="en-IN" dirty="0"/>
              <a:t> on performance</a:t>
            </a:r>
          </a:p>
          <a:p>
            <a:r>
              <a:rPr lang="en-IN" dirty="0"/>
              <a:t>Because of tuning option that will be available on base OS, we can give higher performance</a:t>
            </a:r>
          </a:p>
          <a:p>
            <a:r>
              <a:rPr lang="en-IN" dirty="0"/>
              <a:t>Ex: VMware ESXI, Open Shift</a:t>
            </a:r>
          </a:p>
        </p:txBody>
      </p:sp>
    </p:spTree>
    <p:extLst>
      <p:ext uri="{BB962C8B-B14F-4D97-AF65-F5344CB8AC3E}">
        <p14:creationId xmlns:p14="http://schemas.microsoft.com/office/powerpoint/2010/main" val="190053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4295-70C8-46E2-AC7F-1980F1D387E7}"/>
              </a:ext>
            </a:extLst>
          </p:cNvPr>
          <p:cNvSpPr>
            <a:spLocks noGrp="1"/>
          </p:cNvSpPr>
          <p:nvPr>
            <p:ph type="title"/>
          </p:nvPr>
        </p:nvSpPr>
        <p:spPr/>
        <p:txBody>
          <a:bodyPr/>
          <a:lstStyle/>
          <a:p>
            <a:r>
              <a:rPr lang="en-IN" dirty="0"/>
              <a:t>Type 1</a:t>
            </a:r>
          </a:p>
        </p:txBody>
      </p:sp>
      <p:sp>
        <p:nvSpPr>
          <p:cNvPr id="3" name="Content Placeholder 2">
            <a:extLst>
              <a:ext uri="{FF2B5EF4-FFF2-40B4-BE49-F238E27FC236}">
                <a16:creationId xmlns:a16="http://schemas.microsoft.com/office/drawing/2014/main" id="{75D0AF5C-EF86-433A-B81C-E43035859531}"/>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AA48A612-7DB8-4A6E-83F8-CEB2992C258A}"/>
              </a:ext>
            </a:extLst>
          </p:cNvPr>
          <p:cNvSpPr/>
          <p:nvPr/>
        </p:nvSpPr>
        <p:spPr>
          <a:xfrm>
            <a:off x="2623127" y="5412509"/>
            <a:ext cx="5680363"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Kernel</a:t>
            </a:r>
          </a:p>
        </p:txBody>
      </p:sp>
      <p:sp>
        <p:nvSpPr>
          <p:cNvPr id="5" name="Rectangle: Rounded Corners 4">
            <a:extLst>
              <a:ext uri="{FF2B5EF4-FFF2-40B4-BE49-F238E27FC236}">
                <a16:creationId xmlns:a16="http://schemas.microsoft.com/office/drawing/2014/main" id="{15FA9D71-2AC4-4B4F-B284-0AB795C9D694}"/>
              </a:ext>
            </a:extLst>
          </p:cNvPr>
          <p:cNvSpPr/>
          <p:nvPr/>
        </p:nvSpPr>
        <p:spPr>
          <a:xfrm>
            <a:off x="2623127" y="4576619"/>
            <a:ext cx="5680363"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Operating System</a:t>
            </a:r>
          </a:p>
        </p:txBody>
      </p:sp>
      <p:sp>
        <p:nvSpPr>
          <p:cNvPr id="7" name="Rectangle: Rounded Corners 6">
            <a:extLst>
              <a:ext uri="{FF2B5EF4-FFF2-40B4-BE49-F238E27FC236}">
                <a16:creationId xmlns:a16="http://schemas.microsoft.com/office/drawing/2014/main" id="{77979452-DEF0-4E36-BF0E-4DAFE8897087}"/>
              </a:ext>
            </a:extLst>
          </p:cNvPr>
          <p:cNvSpPr/>
          <p:nvPr/>
        </p:nvSpPr>
        <p:spPr>
          <a:xfrm>
            <a:off x="2565177" y="3740729"/>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OS1</a:t>
            </a:r>
          </a:p>
        </p:txBody>
      </p:sp>
      <p:sp>
        <p:nvSpPr>
          <p:cNvPr id="8" name="Rectangle: Rounded Corners 7">
            <a:extLst>
              <a:ext uri="{FF2B5EF4-FFF2-40B4-BE49-F238E27FC236}">
                <a16:creationId xmlns:a16="http://schemas.microsoft.com/office/drawing/2014/main" id="{28DAF715-02A9-4D9F-81AC-817CF5D776E5}"/>
              </a:ext>
            </a:extLst>
          </p:cNvPr>
          <p:cNvSpPr/>
          <p:nvPr/>
        </p:nvSpPr>
        <p:spPr>
          <a:xfrm>
            <a:off x="4007309" y="3740729"/>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OS2</a:t>
            </a:r>
          </a:p>
        </p:txBody>
      </p:sp>
      <p:sp>
        <p:nvSpPr>
          <p:cNvPr id="9" name="Rectangle: Rounded Corners 8">
            <a:extLst>
              <a:ext uri="{FF2B5EF4-FFF2-40B4-BE49-F238E27FC236}">
                <a16:creationId xmlns:a16="http://schemas.microsoft.com/office/drawing/2014/main" id="{0C56DB12-D0F3-46AF-8164-EBA527552A8C}"/>
              </a:ext>
            </a:extLst>
          </p:cNvPr>
          <p:cNvSpPr/>
          <p:nvPr/>
        </p:nvSpPr>
        <p:spPr>
          <a:xfrm>
            <a:off x="5439576" y="3740729"/>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OS3</a:t>
            </a:r>
          </a:p>
        </p:txBody>
      </p:sp>
      <p:sp>
        <p:nvSpPr>
          <p:cNvPr id="10" name="Rectangle: Rounded Corners 9">
            <a:extLst>
              <a:ext uri="{FF2B5EF4-FFF2-40B4-BE49-F238E27FC236}">
                <a16:creationId xmlns:a16="http://schemas.microsoft.com/office/drawing/2014/main" id="{66C3F678-51F2-46E3-ADA7-24CD51F6CC07}"/>
              </a:ext>
            </a:extLst>
          </p:cNvPr>
          <p:cNvSpPr/>
          <p:nvPr/>
        </p:nvSpPr>
        <p:spPr>
          <a:xfrm>
            <a:off x="6861977" y="3732713"/>
            <a:ext cx="1422401" cy="8358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OS4</a:t>
            </a:r>
          </a:p>
        </p:txBody>
      </p:sp>
    </p:spTree>
    <p:extLst>
      <p:ext uri="{BB962C8B-B14F-4D97-AF65-F5344CB8AC3E}">
        <p14:creationId xmlns:p14="http://schemas.microsoft.com/office/powerpoint/2010/main" val="906900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5B3E-6FDE-4B93-8F5E-68191A50CA29}"/>
              </a:ext>
            </a:extLst>
          </p:cNvPr>
          <p:cNvSpPr>
            <a:spLocks noGrp="1"/>
          </p:cNvSpPr>
          <p:nvPr>
            <p:ph type="title"/>
          </p:nvPr>
        </p:nvSpPr>
        <p:spPr/>
        <p:txBody>
          <a:bodyPr/>
          <a:lstStyle/>
          <a:p>
            <a:r>
              <a:rPr lang="en-IN" dirty="0"/>
              <a:t>Cloud</a:t>
            </a:r>
          </a:p>
        </p:txBody>
      </p:sp>
      <p:sp>
        <p:nvSpPr>
          <p:cNvPr id="3" name="Content Placeholder 2">
            <a:extLst>
              <a:ext uri="{FF2B5EF4-FFF2-40B4-BE49-F238E27FC236}">
                <a16:creationId xmlns:a16="http://schemas.microsoft.com/office/drawing/2014/main" id="{6645B8DE-FEFE-4D1D-B2D2-CEFBDDBEB859}"/>
              </a:ext>
            </a:extLst>
          </p:cNvPr>
          <p:cNvSpPr>
            <a:spLocks noGrp="1"/>
          </p:cNvSpPr>
          <p:nvPr>
            <p:ph idx="1"/>
          </p:nvPr>
        </p:nvSpPr>
        <p:spPr/>
        <p:txBody>
          <a:bodyPr/>
          <a:lstStyle/>
          <a:p>
            <a:r>
              <a:rPr lang="en-IN" dirty="0"/>
              <a:t>If some rental vendor guy, he been approaching your company about to give the rental server, the server we are going to use Type 1 virtualization in 5 lakhs for 2 years means will u accept the deal or not?</a:t>
            </a:r>
          </a:p>
          <a:p>
            <a:r>
              <a:rPr lang="en-IN" dirty="0"/>
              <a:t>If I accept the offer will the server is in my place or your place?</a:t>
            </a:r>
          </a:p>
          <a:p>
            <a:r>
              <a:rPr lang="en-IN" dirty="0"/>
              <a:t>In in the case of server is from vendor premises means will u accept it, because your company deals with banking projects?</a:t>
            </a:r>
          </a:p>
        </p:txBody>
      </p:sp>
    </p:spTree>
    <p:extLst>
      <p:ext uri="{BB962C8B-B14F-4D97-AF65-F5344CB8AC3E}">
        <p14:creationId xmlns:p14="http://schemas.microsoft.com/office/powerpoint/2010/main" val="1109775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D4C1-D561-4946-91CB-C304F57139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430ADC-2DB2-484C-8AE7-41E4B813068C}"/>
              </a:ext>
            </a:extLst>
          </p:cNvPr>
          <p:cNvSpPr>
            <a:spLocks noGrp="1"/>
          </p:cNvSpPr>
          <p:nvPr>
            <p:ph idx="1"/>
          </p:nvPr>
        </p:nvSpPr>
        <p:spPr/>
        <p:txBody>
          <a:bodyPr/>
          <a:lstStyle/>
          <a:p>
            <a:r>
              <a:rPr lang="en-IN" dirty="0"/>
              <a:t>Cloud Providers are offering you the computing services over the internet</a:t>
            </a:r>
          </a:p>
          <a:p>
            <a:r>
              <a:rPr lang="en-IN" dirty="0"/>
              <a:t>Computing Services</a:t>
            </a:r>
          </a:p>
          <a:p>
            <a:pPr lvl="1"/>
            <a:r>
              <a:rPr lang="en-IN" dirty="0"/>
              <a:t>IAAS – Infrastructure as a Service</a:t>
            </a:r>
          </a:p>
          <a:p>
            <a:pPr lvl="1"/>
            <a:r>
              <a:rPr lang="en-IN" dirty="0"/>
              <a:t>PAAS – Platform as a Service</a:t>
            </a:r>
          </a:p>
          <a:p>
            <a:pPr lvl="1"/>
            <a:r>
              <a:rPr lang="en-IN" dirty="0"/>
              <a:t>SAAS – Software as a service</a:t>
            </a:r>
          </a:p>
          <a:p>
            <a:endParaRPr lang="en-IN" dirty="0"/>
          </a:p>
        </p:txBody>
      </p:sp>
    </p:spTree>
    <p:extLst>
      <p:ext uri="{BB962C8B-B14F-4D97-AF65-F5344CB8AC3E}">
        <p14:creationId xmlns:p14="http://schemas.microsoft.com/office/powerpoint/2010/main" val="249052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A364D-F2D0-4A91-AE14-5A68FF5E60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2EC627-E838-47F5-A492-FB1230D78C00}"/>
              </a:ext>
            </a:extLst>
          </p:cNvPr>
          <p:cNvSpPr>
            <a:spLocks noGrp="1"/>
          </p:cNvSpPr>
          <p:nvPr>
            <p:ph idx="1"/>
          </p:nvPr>
        </p:nvSpPr>
        <p:spPr/>
        <p:txBody>
          <a:bodyPr/>
          <a:lstStyle/>
          <a:p>
            <a:r>
              <a:rPr lang="en-IN" dirty="0"/>
              <a:t>Deploy high configuration system and install all those application they required so far in the single system</a:t>
            </a:r>
          </a:p>
          <a:p>
            <a:r>
              <a:rPr lang="en-IN" dirty="0"/>
              <a:t>Deploy standalone system for each and every application for their requirement with satisfied resource and deploy the architecture</a:t>
            </a:r>
          </a:p>
          <a:p>
            <a:r>
              <a:rPr lang="en-IN" dirty="0"/>
              <a:t>Because of huge threats will be there on application and OS wise, instead of risking all those in single server, we can take risk with stand alone</a:t>
            </a:r>
          </a:p>
          <a:p>
            <a:r>
              <a:rPr lang="en-IN" dirty="0"/>
              <a:t>Redundancy will be good always</a:t>
            </a:r>
          </a:p>
        </p:txBody>
      </p:sp>
    </p:spTree>
    <p:extLst>
      <p:ext uri="{BB962C8B-B14F-4D97-AF65-F5344CB8AC3E}">
        <p14:creationId xmlns:p14="http://schemas.microsoft.com/office/powerpoint/2010/main" val="2905116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FC6C-3395-4253-BDC5-BA569AE1F651}"/>
              </a:ext>
            </a:extLst>
          </p:cNvPr>
          <p:cNvSpPr>
            <a:spLocks noGrp="1"/>
          </p:cNvSpPr>
          <p:nvPr>
            <p:ph type="title"/>
          </p:nvPr>
        </p:nvSpPr>
        <p:spPr/>
        <p:txBody>
          <a:bodyPr/>
          <a:lstStyle/>
          <a:p>
            <a:r>
              <a:rPr lang="en-IN" dirty="0"/>
              <a:t>IAAS</a:t>
            </a:r>
          </a:p>
        </p:txBody>
      </p:sp>
      <p:sp>
        <p:nvSpPr>
          <p:cNvPr id="3" name="Content Placeholder 2">
            <a:extLst>
              <a:ext uri="{FF2B5EF4-FFF2-40B4-BE49-F238E27FC236}">
                <a16:creationId xmlns:a16="http://schemas.microsoft.com/office/drawing/2014/main" id="{D8AE3CBE-1006-45F3-BCD1-03D8F0CC5784}"/>
              </a:ext>
            </a:extLst>
          </p:cNvPr>
          <p:cNvSpPr>
            <a:spLocks noGrp="1"/>
          </p:cNvSpPr>
          <p:nvPr>
            <p:ph idx="1"/>
          </p:nvPr>
        </p:nvSpPr>
        <p:spPr/>
        <p:txBody>
          <a:bodyPr/>
          <a:lstStyle/>
          <a:p>
            <a:r>
              <a:rPr lang="en-IN" dirty="0"/>
              <a:t>Infrastructure as a Service -&gt; Cloud Providing Company is responsible for underlying hardware and Networking</a:t>
            </a:r>
          </a:p>
          <a:p>
            <a:r>
              <a:rPr lang="en-IN" dirty="0"/>
              <a:t>If you for IAAS as an Option we can use the same system for multiple application deployment and can save cost </a:t>
            </a:r>
          </a:p>
        </p:txBody>
      </p:sp>
    </p:spTree>
    <p:extLst>
      <p:ext uri="{BB962C8B-B14F-4D97-AF65-F5344CB8AC3E}">
        <p14:creationId xmlns:p14="http://schemas.microsoft.com/office/powerpoint/2010/main" val="2246659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4EC0-0965-4982-AB8C-C88CCD7F4A3D}"/>
              </a:ext>
            </a:extLst>
          </p:cNvPr>
          <p:cNvSpPr>
            <a:spLocks noGrp="1"/>
          </p:cNvSpPr>
          <p:nvPr>
            <p:ph type="title"/>
          </p:nvPr>
        </p:nvSpPr>
        <p:spPr/>
        <p:txBody>
          <a:bodyPr/>
          <a:lstStyle/>
          <a:p>
            <a:r>
              <a:rPr lang="en-IN" dirty="0"/>
              <a:t>IAAS</a:t>
            </a:r>
          </a:p>
        </p:txBody>
      </p:sp>
      <p:sp>
        <p:nvSpPr>
          <p:cNvPr id="3" name="Content Placeholder 2">
            <a:extLst>
              <a:ext uri="{FF2B5EF4-FFF2-40B4-BE49-F238E27FC236}">
                <a16:creationId xmlns:a16="http://schemas.microsoft.com/office/drawing/2014/main" id="{E651C853-3ACC-47E4-AF53-C3974D8603DA}"/>
              </a:ext>
            </a:extLst>
          </p:cNvPr>
          <p:cNvSpPr>
            <a:spLocks noGrp="1"/>
          </p:cNvSpPr>
          <p:nvPr>
            <p:ph idx="1"/>
          </p:nvPr>
        </p:nvSpPr>
        <p:spPr/>
        <p:txBody>
          <a:bodyPr/>
          <a:lstStyle/>
          <a:p>
            <a:r>
              <a:rPr lang="en-IN" dirty="0"/>
              <a:t>We are responsible for only the underlying hardware's, if in the case of OS problems and all we wont take care</a:t>
            </a:r>
          </a:p>
        </p:txBody>
      </p:sp>
      <p:sp>
        <p:nvSpPr>
          <p:cNvPr id="4" name="Flowchart: Process 3">
            <a:extLst>
              <a:ext uri="{FF2B5EF4-FFF2-40B4-BE49-F238E27FC236}">
                <a16:creationId xmlns:a16="http://schemas.microsoft.com/office/drawing/2014/main" id="{59193F48-6579-4D33-8168-726F94C85340}"/>
              </a:ext>
            </a:extLst>
          </p:cNvPr>
          <p:cNvSpPr/>
          <p:nvPr/>
        </p:nvSpPr>
        <p:spPr>
          <a:xfrm>
            <a:off x="3084945" y="4987636"/>
            <a:ext cx="1256146" cy="1260763"/>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CPU</a:t>
            </a:r>
          </a:p>
        </p:txBody>
      </p:sp>
      <p:sp>
        <p:nvSpPr>
          <p:cNvPr id="5" name="Flowchart: Process 4">
            <a:extLst>
              <a:ext uri="{FF2B5EF4-FFF2-40B4-BE49-F238E27FC236}">
                <a16:creationId xmlns:a16="http://schemas.microsoft.com/office/drawing/2014/main" id="{96C11EBD-E302-4857-9CE9-8AF39AEF1B18}"/>
              </a:ext>
            </a:extLst>
          </p:cNvPr>
          <p:cNvSpPr/>
          <p:nvPr/>
        </p:nvSpPr>
        <p:spPr>
          <a:xfrm>
            <a:off x="4341091" y="4987635"/>
            <a:ext cx="1256146" cy="126076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RAM</a:t>
            </a:r>
          </a:p>
        </p:txBody>
      </p:sp>
      <p:sp>
        <p:nvSpPr>
          <p:cNvPr id="6" name="Flowchart: Process 5">
            <a:extLst>
              <a:ext uri="{FF2B5EF4-FFF2-40B4-BE49-F238E27FC236}">
                <a16:creationId xmlns:a16="http://schemas.microsoft.com/office/drawing/2014/main" id="{8B1B2D42-FD47-48D9-BCC7-5B633C154127}"/>
              </a:ext>
            </a:extLst>
          </p:cNvPr>
          <p:cNvSpPr/>
          <p:nvPr/>
        </p:nvSpPr>
        <p:spPr>
          <a:xfrm>
            <a:off x="5576582" y="4987634"/>
            <a:ext cx="1256146" cy="1260763"/>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Storage</a:t>
            </a:r>
          </a:p>
        </p:txBody>
      </p:sp>
      <p:sp>
        <p:nvSpPr>
          <p:cNvPr id="7" name="Flowchart: Process 6">
            <a:extLst>
              <a:ext uri="{FF2B5EF4-FFF2-40B4-BE49-F238E27FC236}">
                <a16:creationId xmlns:a16="http://schemas.microsoft.com/office/drawing/2014/main" id="{06B30C52-4EBD-4DD0-8FF5-4938B836B96D}"/>
              </a:ext>
            </a:extLst>
          </p:cNvPr>
          <p:cNvSpPr/>
          <p:nvPr/>
        </p:nvSpPr>
        <p:spPr>
          <a:xfrm>
            <a:off x="6853383" y="4987633"/>
            <a:ext cx="1256146" cy="1260763"/>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Network</a:t>
            </a:r>
          </a:p>
        </p:txBody>
      </p:sp>
      <p:sp>
        <p:nvSpPr>
          <p:cNvPr id="8" name="Flowchart: Process 7">
            <a:extLst>
              <a:ext uri="{FF2B5EF4-FFF2-40B4-BE49-F238E27FC236}">
                <a16:creationId xmlns:a16="http://schemas.microsoft.com/office/drawing/2014/main" id="{0F7B9117-CCD1-4E3A-A8C0-FD8C3D86BE7E}"/>
              </a:ext>
            </a:extLst>
          </p:cNvPr>
          <p:cNvSpPr/>
          <p:nvPr/>
        </p:nvSpPr>
        <p:spPr>
          <a:xfrm>
            <a:off x="3064289" y="4276436"/>
            <a:ext cx="5045240" cy="711199"/>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Templates</a:t>
            </a:r>
          </a:p>
        </p:txBody>
      </p:sp>
    </p:spTree>
    <p:extLst>
      <p:ext uri="{BB962C8B-B14F-4D97-AF65-F5344CB8AC3E}">
        <p14:creationId xmlns:p14="http://schemas.microsoft.com/office/powerpoint/2010/main" val="328795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E66C-2AF0-477E-AD0B-F39C0C8DE6C6}"/>
              </a:ext>
            </a:extLst>
          </p:cNvPr>
          <p:cNvSpPr>
            <a:spLocks noGrp="1"/>
          </p:cNvSpPr>
          <p:nvPr>
            <p:ph type="title"/>
          </p:nvPr>
        </p:nvSpPr>
        <p:spPr/>
        <p:txBody>
          <a:bodyPr/>
          <a:lstStyle/>
          <a:p>
            <a:r>
              <a:rPr lang="en-IN" dirty="0"/>
              <a:t>Computer </a:t>
            </a:r>
          </a:p>
        </p:txBody>
      </p:sp>
      <p:sp>
        <p:nvSpPr>
          <p:cNvPr id="3" name="Content Placeholder 2">
            <a:extLst>
              <a:ext uri="{FF2B5EF4-FFF2-40B4-BE49-F238E27FC236}">
                <a16:creationId xmlns:a16="http://schemas.microsoft.com/office/drawing/2014/main" id="{96FA99D1-310C-40E3-9431-46F091EB4451}"/>
              </a:ext>
            </a:extLst>
          </p:cNvPr>
          <p:cNvSpPr>
            <a:spLocks noGrp="1"/>
          </p:cNvSpPr>
          <p:nvPr>
            <p:ph idx="1"/>
          </p:nvPr>
        </p:nvSpPr>
        <p:spPr/>
        <p:txBody>
          <a:bodyPr/>
          <a:lstStyle/>
          <a:p>
            <a:r>
              <a:rPr lang="en-IN" dirty="0"/>
              <a:t>Charles Babbage – 1880 – Calculator to perform basic mathematical operations, Abacus – at earlier days they used to do the mathematical calculations.</a:t>
            </a:r>
          </a:p>
          <a:p>
            <a:r>
              <a:rPr lang="en-IN" dirty="0"/>
              <a:t>In his timeline, he designed some theoretical approach towards working of computers</a:t>
            </a:r>
          </a:p>
          <a:p>
            <a:r>
              <a:rPr lang="en-IN" dirty="0"/>
              <a:t>Computing unit</a:t>
            </a:r>
          </a:p>
          <a:p>
            <a:r>
              <a:rPr lang="en-IN" dirty="0"/>
              <a:t>Input/output</a:t>
            </a:r>
          </a:p>
          <a:p>
            <a:r>
              <a:rPr lang="en-IN" dirty="0"/>
              <a:t>Temp memory / permanent memory </a:t>
            </a:r>
          </a:p>
          <a:p>
            <a:r>
              <a:rPr lang="en-IN" dirty="0"/>
              <a:t>Storage unit  </a:t>
            </a:r>
          </a:p>
        </p:txBody>
      </p:sp>
    </p:spTree>
    <p:extLst>
      <p:ext uri="{BB962C8B-B14F-4D97-AF65-F5344CB8AC3E}">
        <p14:creationId xmlns:p14="http://schemas.microsoft.com/office/powerpoint/2010/main" val="2349226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1E03-EDE1-45DA-BB48-8A1F3F7EBA48}"/>
              </a:ext>
            </a:extLst>
          </p:cNvPr>
          <p:cNvSpPr>
            <a:spLocks noGrp="1"/>
          </p:cNvSpPr>
          <p:nvPr>
            <p:ph type="title"/>
          </p:nvPr>
        </p:nvSpPr>
        <p:spPr/>
        <p:txBody>
          <a:bodyPr/>
          <a:lstStyle/>
          <a:p>
            <a:r>
              <a:rPr lang="en-IN" dirty="0"/>
              <a:t>PAAS</a:t>
            </a:r>
          </a:p>
        </p:txBody>
      </p:sp>
      <p:sp>
        <p:nvSpPr>
          <p:cNvPr id="3" name="Content Placeholder 2">
            <a:extLst>
              <a:ext uri="{FF2B5EF4-FFF2-40B4-BE49-F238E27FC236}">
                <a16:creationId xmlns:a16="http://schemas.microsoft.com/office/drawing/2014/main" id="{8CC94E62-CE5D-4ACF-8F26-64DDE5B02D9F}"/>
              </a:ext>
            </a:extLst>
          </p:cNvPr>
          <p:cNvSpPr>
            <a:spLocks noGrp="1"/>
          </p:cNvSpPr>
          <p:nvPr>
            <p:ph idx="1"/>
          </p:nvPr>
        </p:nvSpPr>
        <p:spPr/>
        <p:txBody>
          <a:bodyPr/>
          <a:lstStyle/>
          <a:p>
            <a:r>
              <a:rPr lang="en-IN" dirty="0"/>
              <a:t>Platform as a service – they will take care about underlying hardware, OS, Application Configuration, Firewall </a:t>
            </a:r>
          </a:p>
        </p:txBody>
      </p:sp>
    </p:spTree>
    <p:extLst>
      <p:ext uri="{BB962C8B-B14F-4D97-AF65-F5344CB8AC3E}">
        <p14:creationId xmlns:p14="http://schemas.microsoft.com/office/powerpoint/2010/main" val="1783974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72F6-C181-4CFF-9121-EBB1462979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E7A2EF-855E-47C1-AE56-C641E130DE6C}"/>
              </a:ext>
            </a:extLst>
          </p:cNvPr>
          <p:cNvSpPr>
            <a:spLocks noGrp="1"/>
          </p:cNvSpPr>
          <p:nvPr>
            <p:ph idx="1"/>
          </p:nvPr>
        </p:nvSpPr>
        <p:spPr/>
        <p:txBody>
          <a:bodyPr/>
          <a:lstStyle/>
          <a:p>
            <a:endParaRPr lang="en-IN" dirty="0"/>
          </a:p>
        </p:txBody>
      </p:sp>
      <p:sp>
        <p:nvSpPr>
          <p:cNvPr id="4" name="Flowchart: Process 3">
            <a:extLst>
              <a:ext uri="{FF2B5EF4-FFF2-40B4-BE49-F238E27FC236}">
                <a16:creationId xmlns:a16="http://schemas.microsoft.com/office/drawing/2014/main" id="{43A5D07E-5F62-48CE-8A97-B116BBB55404}"/>
              </a:ext>
            </a:extLst>
          </p:cNvPr>
          <p:cNvSpPr/>
          <p:nvPr/>
        </p:nvSpPr>
        <p:spPr>
          <a:xfrm>
            <a:off x="3084945" y="4987636"/>
            <a:ext cx="1256146" cy="1260763"/>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CPU</a:t>
            </a:r>
          </a:p>
        </p:txBody>
      </p:sp>
      <p:sp>
        <p:nvSpPr>
          <p:cNvPr id="5" name="Flowchart: Process 4">
            <a:extLst>
              <a:ext uri="{FF2B5EF4-FFF2-40B4-BE49-F238E27FC236}">
                <a16:creationId xmlns:a16="http://schemas.microsoft.com/office/drawing/2014/main" id="{AF1CE8D1-28C1-4A71-988A-5B206C807CBA}"/>
              </a:ext>
            </a:extLst>
          </p:cNvPr>
          <p:cNvSpPr/>
          <p:nvPr/>
        </p:nvSpPr>
        <p:spPr>
          <a:xfrm>
            <a:off x="4341091" y="4987635"/>
            <a:ext cx="1256146" cy="126076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RAM</a:t>
            </a:r>
          </a:p>
        </p:txBody>
      </p:sp>
      <p:sp>
        <p:nvSpPr>
          <p:cNvPr id="6" name="Flowchart: Process 5">
            <a:extLst>
              <a:ext uri="{FF2B5EF4-FFF2-40B4-BE49-F238E27FC236}">
                <a16:creationId xmlns:a16="http://schemas.microsoft.com/office/drawing/2014/main" id="{6EDF1C3E-6679-44E5-90DC-95994386014B}"/>
              </a:ext>
            </a:extLst>
          </p:cNvPr>
          <p:cNvSpPr/>
          <p:nvPr/>
        </p:nvSpPr>
        <p:spPr>
          <a:xfrm>
            <a:off x="5576582" y="4987634"/>
            <a:ext cx="1256146" cy="1260763"/>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Storage</a:t>
            </a:r>
          </a:p>
        </p:txBody>
      </p:sp>
      <p:sp>
        <p:nvSpPr>
          <p:cNvPr id="7" name="Flowchart: Process 6">
            <a:extLst>
              <a:ext uri="{FF2B5EF4-FFF2-40B4-BE49-F238E27FC236}">
                <a16:creationId xmlns:a16="http://schemas.microsoft.com/office/drawing/2014/main" id="{B8E3FF66-59C4-4B45-AC5B-A7E132F88E3B}"/>
              </a:ext>
            </a:extLst>
          </p:cNvPr>
          <p:cNvSpPr/>
          <p:nvPr/>
        </p:nvSpPr>
        <p:spPr>
          <a:xfrm>
            <a:off x="6853383" y="4987633"/>
            <a:ext cx="1256146" cy="1260763"/>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Network</a:t>
            </a:r>
          </a:p>
        </p:txBody>
      </p:sp>
      <p:sp>
        <p:nvSpPr>
          <p:cNvPr id="8" name="Flowchart: Process 7">
            <a:extLst>
              <a:ext uri="{FF2B5EF4-FFF2-40B4-BE49-F238E27FC236}">
                <a16:creationId xmlns:a16="http://schemas.microsoft.com/office/drawing/2014/main" id="{E5DA261E-BC28-4D1D-BAA3-BCCD1E0AA6C4}"/>
              </a:ext>
            </a:extLst>
          </p:cNvPr>
          <p:cNvSpPr/>
          <p:nvPr/>
        </p:nvSpPr>
        <p:spPr>
          <a:xfrm>
            <a:off x="3064289" y="4276436"/>
            <a:ext cx="5045240" cy="711199"/>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OS</a:t>
            </a:r>
          </a:p>
        </p:txBody>
      </p:sp>
      <p:sp>
        <p:nvSpPr>
          <p:cNvPr id="14" name="Flowchart: Process 13">
            <a:extLst>
              <a:ext uri="{FF2B5EF4-FFF2-40B4-BE49-F238E27FC236}">
                <a16:creationId xmlns:a16="http://schemas.microsoft.com/office/drawing/2014/main" id="{69834389-2F09-4CD6-88C0-9C9FFAAAC527}"/>
              </a:ext>
            </a:extLst>
          </p:cNvPr>
          <p:cNvSpPr/>
          <p:nvPr/>
        </p:nvSpPr>
        <p:spPr>
          <a:xfrm>
            <a:off x="3053962" y="3565234"/>
            <a:ext cx="5045240" cy="711199"/>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Application</a:t>
            </a:r>
          </a:p>
        </p:txBody>
      </p:sp>
      <p:sp>
        <p:nvSpPr>
          <p:cNvPr id="15" name="Flowchart: Process 14">
            <a:extLst>
              <a:ext uri="{FF2B5EF4-FFF2-40B4-BE49-F238E27FC236}">
                <a16:creationId xmlns:a16="http://schemas.microsoft.com/office/drawing/2014/main" id="{1508CCD0-676D-429F-B8B7-72DE4047209E}"/>
              </a:ext>
            </a:extLst>
          </p:cNvPr>
          <p:cNvSpPr/>
          <p:nvPr/>
        </p:nvSpPr>
        <p:spPr>
          <a:xfrm>
            <a:off x="3074617" y="2895592"/>
            <a:ext cx="5045240" cy="711199"/>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Firewall</a:t>
            </a:r>
          </a:p>
        </p:txBody>
      </p:sp>
    </p:spTree>
    <p:extLst>
      <p:ext uri="{BB962C8B-B14F-4D97-AF65-F5344CB8AC3E}">
        <p14:creationId xmlns:p14="http://schemas.microsoft.com/office/powerpoint/2010/main" val="3150261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DEDA-841A-4209-AA93-C296046FDF5F}"/>
              </a:ext>
            </a:extLst>
          </p:cNvPr>
          <p:cNvSpPr>
            <a:spLocks noGrp="1"/>
          </p:cNvSpPr>
          <p:nvPr>
            <p:ph type="title"/>
          </p:nvPr>
        </p:nvSpPr>
        <p:spPr/>
        <p:txBody>
          <a:bodyPr/>
          <a:lstStyle/>
          <a:p>
            <a:r>
              <a:rPr lang="en-IN" dirty="0"/>
              <a:t>SAAS</a:t>
            </a:r>
          </a:p>
        </p:txBody>
      </p:sp>
      <p:sp>
        <p:nvSpPr>
          <p:cNvPr id="3" name="Content Placeholder 2">
            <a:extLst>
              <a:ext uri="{FF2B5EF4-FFF2-40B4-BE49-F238E27FC236}">
                <a16:creationId xmlns:a16="http://schemas.microsoft.com/office/drawing/2014/main" id="{F6340F29-10C2-41F6-B3DC-D25662EA17AA}"/>
              </a:ext>
            </a:extLst>
          </p:cNvPr>
          <p:cNvSpPr>
            <a:spLocks noGrp="1"/>
          </p:cNvSpPr>
          <p:nvPr>
            <p:ph idx="1"/>
          </p:nvPr>
        </p:nvSpPr>
        <p:spPr/>
        <p:txBody>
          <a:bodyPr/>
          <a:lstStyle/>
          <a:p>
            <a:r>
              <a:rPr lang="en-IN" dirty="0"/>
              <a:t>They will give you Application API as an service</a:t>
            </a:r>
          </a:p>
        </p:txBody>
      </p:sp>
      <p:sp>
        <p:nvSpPr>
          <p:cNvPr id="4" name="Flowchart: Process 3">
            <a:extLst>
              <a:ext uri="{FF2B5EF4-FFF2-40B4-BE49-F238E27FC236}">
                <a16:creationId xmlns:a16="http://schemas.microsoft.com/office/drawing/2014/main" id="{7CAEE726-8CA1-4728-BDA7-D51303E03731}"/>
              </a:ext>
            </a:extLst>
          </p:cNvPr>
          <p:cNvSpPr/>
          <p:nvPr/>
        </p:nvSpPr>
        <p:spPr>
          <a:xfrm>
            <a:off x="3084945" y="4987636"/>
            <a:ext cx="1256146" cy="1260763"/>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CPU</a:t>
            </a:r>
          </a:p>
        </p:txBody>
      </p:sp>
      <p:sp>
        <p:nvSpPr>
          <p:cNvPr id="5" name="Flowchart: Process 4">
            <a:extLst>
              <a:ext uri="{FF2B5EF4-FFF2-40B4-BE49-F238E27FC236}">
                <a16:creationId xmlns:a16="http://schemas.microsoft.com/office/drawing/2014/main" id="{E2D8BE62-E96E-4744-BFED-4BE626A8BC08}"/>
              </a:ext>
            </a:extLst>
          </p:cNvPr>
          <p:cNvSpPr/>
          <p:nvPr/>
        </p:nvSpPr>
        <p:spPr>
          <a:xfrm>
            <a:off x="4341091" y="4987635"/>
            <a:ext cx="1256146" cy="126076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RAM</a:t>
            </a:r>
          </a:p>
        </p:txBody>
      </p:sp>
      <p:sp>
        <p:nvSpPr>
          <p:cNvPr id="6" name="Flowchart: Process 5">
            <a:extLst>
              <a:ext uri="{FF2B5EF4-FFF2-40B4-BE49-F238E27FC236}">
                <a16:creationId xmlns:a16="http://schemas.microsoft.com/office/drawing/2014/main" id="{72B9B032-728E-4101-BB36-76DAF3C9C376}"/>
              </a:ext>
            </a:extLst>
          </p:cNvPr>
          <p:cNvSpPr/>
          <p:nvPr/>
        </p:nvSpPr>
        <p:spPr>
          <a:xfrm>
            <a:off x="5576582" y="4987634"/>
            <a:ext cx="1256146" cy="1260763"/>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Storage</a:t>
            </a:r>
          </a:p>
        </p:txBody>
      </p:sp>
      <p:sp>
        <p:nvSpPr>
          <p:cNvPr id="7" name="Flowchart: Process 6">
            <a:extLst>
              <a:ext uri="{FF2B5EF4-FFF2-40B4-BE49-F238E27FC236}">
                <a16:creationId xmlns:a16="http://schemas.microsoft.com/office/drawing/2014/main" id="{C5AD059F-DCC6-448F-9C55-3DA398409E66}"/>
              </a:ext>
            </a:extLst>
          </p:cNvPr>
          <p:cNvSpPr/>
          <p:nvPr/>
        </p:nvSpPr>
        <p:spPr>
          <a:xfrm>
            <a:off x="6853383" y="4987633"/>
            <a:ext cx="1256146" cy="1260763"/>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Network</a:t>
            </a:r>
          </a:p>
        </p:txBody>
      </p:sp>
      <p:sp>
        <p:nvSpPr>
          <p:cNvPr id="8" name="Flowchart: Process 7">
            <a:extLst>
              <a:ext uri="{FF2B5EF4-FFF2-40B4-BE49-F238E27FC236}">
                <a16:creationId xmlns:a16="http://schemas.microsoft.com/office/drawing/2014/main" id="{D0EB7597-9BD0-43FB-907A-06CF2DF4AB88}"/>
              </a:ext>
            </a:extLst>
          </p:cNvPr>
          <p:cNvSpPr/>
          <p:nvPr/>
        </p:nvSpPr>
        <p:spPr>
          <a:xfrm>
            <a:off x="3064289" y="4276436"/>
            <a:ext cx="5045240" cy="711199"/>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OS</a:t>
            </a:r>
          </a:p>
        </p:txBody>
      </p:sp>
      <p:sp>
        <p:nvSpPr>
          <p:cNvPr id="9" name="Flowchart: Process 8">
            <a:extLst>
              <a:ext uri="{FF2B5EF4-FFF2-40B4-BE49-F238E27FC236}">
                <a16:creationId xmlns:a16="http://schemas.microsoft.com/office/drawing/2014/main" id="{46AFA0F9-E57D-4035-B73E-8977CC1AB6D1}"/>
              </a:ext>
            </a:extLst>
          </p:cNvPr>
          <p:cNvSpPr/>
          <p:nvPr/>
        </p:nvSpPr>
        <p:spPr>
          <a:xfrm>
            <a:off x="3053962" y="3565234"/>
            <a:ext cx="5045240" cy="711199"/>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Application</a:t>
            </a:r>
          </a:p>
        </p:txBody>
      </p:sp>
    </p:spTree>
    <p:extLst>
      <p:ext uri="{BB962C8B-B14F-4D97-AF65-F5344CB8AC3E}">
        <p14:creationId xmlns:p14="http://schemas.microsoft.com/office/powerpoint/2010/main" val="1044771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9448-A149-4BCE-B6B9-8AA799F8C325}"/>
              </a:ext>
            </a:extLst>
          </p:cNvPr>
          <p:cNvSpPr>
            <a:spLocks noGrp="1"/>
          </p:cNvSpPr>
          <p:nvPr>
            <p:ph type="title"/>
          </p:nvPr>
        </p:nvSpPr>
        <p:spPr/>
        <p:txBody>
          <a:bodyPr/>
          <a:lstStyle/>
          <a:p>
            <a:r>
              <a:rPr lang="en-IN" dirty="0"/>
              <a:t>Public Clouds</a:t>
            </a:r>
          </a:p>
        </p:txBody>
      </p:sp>
      <p:sp>
        <p:nvSpPr>
          <p:cNvPr id="3" name="Content Placeholder 2">
            <a:extLst>
              <a:ext uri="{FF2B5EF4-FFF2-40B4-BE49-F238E27FC236}">
                <a16:creationId xmlns:a16="http://schemas.microsoft.com/office/drawing/2014/main" id="{DC19EB10-583B-436A-AAE8-EA8B265D21BD}"/>
              </a:ext>
            </a:extLst>
          </p:cNvPr>
          <p:cNvSpPr>
            <a:spLocks noGrp="1"/>
          </p:cNvSpPr>
          <p:nvPr>
            <p:ph idx="1"/>
          </p:nvPr>
        </p:nvSpPr>
        <p:spPr/>
        <p:txBody>
          <a:bodyPr/>
          <a:lstStyle/>
          <a:p>
            <a:r>
              <a:rPr lang="en-IN" dirty="0"/>
              <a:t>Amazon Web Services -&gt; IAAS</a:t>
            </a:r>
          </a:p>
          <a:p>
            <a:r>
              <a:rPr lang="en-IN" dirty="0"/>
              <a:t>Google Cloud -&gt; PAAS</a:t>
            </a:r>
          </a:p>
          <a:p>
            <a:r>
              <a:rPr lang="en-IN" dirty="0"/>
              <a:t>Azure Cloud -&gt; SAAS</a:t>
            </a:r>
          </a:p>
          <a:p>
            <a:r>
              <a:rPr lang="en-IN" dirty="0"/>
              <a:t>Digital Ocean</a:t>
            </a:r>
          </a:p>
          <a:p>
            <a:r>
              <a:rPr lang="en-IN" dirty="0"/>
              <a:t>Oracle Cloud – (PAAS) -Database</a:t>
            </a:r>
          </a:p>
          <a:p>
            <a:r>
              <a:rPr lang="en-IN" dirty="0"/>
              <a:t>IBM Cloud</a:t>
            </a:r>
          </a:p>
        </p:txBody>
      </p:sp>
    </p:spTree>
    <p:extLst>
      <p:ext uri="{BB962C8B-B14F-4D97-AF65-F5344CB8AC3E}">
        <p14:creationId xmlns:p14="http://schemas.microsoft.com/office/powerpoint/2010/main" val="2446683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BC9A-1B11-4D92-8F0D-80CB42E6F05A}"/>
              </a:ext>
            </a:extLst>
          </p:cNvPr>
          <p:cNvSpPr>
            <a:spLocks noGrp="1"/>
          </p:cNvSpPr>
          <p:nvPr>
            <p:ph type="title"/>
          </p:nvPr>
        </p:nvSpPr>
        <p:spPr/>
        <p:txBody>
          <a:bodyPr/>
          <a:lstStyle/>
          <a:p>
            <a:r>
              <a:rPr lang="en-IN" dirty="0"/>
              <a:t>Amazon Web Services</a:t>
            </a:r>
          </a:p>
        </p:txBody>
      </p:sp>
      <p:sp>
        <p:nvSpPr>
          <p:cNvPr id="3" name="Content Placeholder 2">
            <a:extLst>
              <a:ext uri="{FF2B5EF4-FFF2-40B4-BE49-F238E27FC236}">
                <a16:creationId xmlns:a16="http://schemas.microsoft.com/office/drawing/2014/main" id="{BD9E713A-CC6E-436E-8DA1-6E3843F63DBB}"/>
              </a:ext>
            </a:extLst>
          </p:cNvPr>
          <p:cNvSpPr>
            <a:spLocks noGrp="1"/>
          </p:cNvSpPr>
          <p:nvPr>
            <p:ph idx="1"/>
          </p:nvPr>
        </p:nvSpPr>
        <p:spPr/>
        <p:txBody>
          <a:bodyPr/>
          <a:lstStyle/>
          <a:p>
            <a:r>
              <a:rPr lang="en-IN" dirty="0"/>
              <a:t>EC2 -&gt; IAAS</a:t>
            </a:r>
          </a:p>
          <a:p>
            <a:r>
              <a:rPr lang="en-IN" dirty="0"/>
              <a:t>Elastic Map Reduce - &gt; PAAS</a:t>
            </a:r>
          </a:p>
          <a:p>
            <a:r>
              <a:rPr lang="en-IN" dirty="0"/>
              <a:t>Kinesis -&gt; PAAS</a:t>
            </a:r>
          </a:p>
          <a:p>
            <a:r>
              <a:rPr lang="en-IN" dirty="0"/>
              <a:t>S3 -&gt; PAAS</a:t>
            </a:r>
          </a:p>
          <a:p>
            <a:r>
              <a:rPr lang="en-IN" dirty="0"/>
              <a:t>Lambda - &gt; SAAS</a:t>
            </a:r>
          </a:p>
          <a:p>
            <a:r>
              <a:rPr lang="en-IN" dirty="0"/>
              <a:t>Redshift - &gt; PAAS</a:t>
            </a:r>
          </a:p>
          <a:p>
            <a:r>
              <a:rPr lang="en-IN" dirty="0"/>
              <a:t>GLUE - &gt; PAAS</a:t>
            </a:r>
          </a:p>
        </p:txBody>
      </p:sp>
    </p:spTree>
    <p:extLst>
      <p:ext uri="{BB962C8B-B14F-4D97-AF65-F5344CB8AC3E}">
        <p14:creationId xmlns:p14="http://schemas.microsoft.com/office/powerpoint/2010/main" val="111579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3C10-5361-4969-8386-03EF53677A4A}"/>
              </a:ext>
            </a:extLst>
          </p:cNvPr>
          <p:cNvSpPr>
            <a:spLocks noGrp="1"/>
          </p:cNvSpPr>
          <p:nvPr>
            <p:ph type="ctrTitle"/>
          </p:nvPr>
        </p:nvSpPr>
        <p:spPr/>
        <p:txBody>
          <a:bodyPr/>
          <a:lstStyle/>
          <a:p>
            <a:r>
              <a:rPr lang="en-IN" dirty="0"/>
              <a:t>Hadoop Basics</a:t>
            </a:r>
          </a:p>
        </p:txBody>
      </p:sp>
      <p:sp>
        <p:nvSpPr>
          <p:cNvPr id="3" name="Subtitle 2">
            <a:extLst>
              <a:ext uri="{FF2B5EF4-FFF2-40B4-BE49-F238E27FC236}">
                <a16:creationId xmlns:a16="http://schemas.microsoft.com/office/drawing/2014/main" id="{25D26790-9C6E-4232-8E50-550E1ED5A0CA}"/>
              </a:ext>
            </a:extLst>
          </p:cNvPr>
          <p:cNvSpPr>
            <a:spLocks noGrp="1"/>
          </p:cNvSpPr>
          <p:nvPr>
            <p:ph type="subTitle" idx="1"/>
          </p:nvPr>
        </p:nvSpPr>
        <p:spPr/>
        <p:txBody>
          <a:bodyPr/>
          <a:lstStyle/>
          <a:p>
            <a:r>
              <a:rPr lang="en-IN" dirty="0"/>
              <a:t>Karthick Selvam</a:t>
            </a:r>
          </a:p>
        </p:txBody>
      </p:sp>
    </p:spTree>
    <p:extLst>
      <p:ext uri="{BB962C8B-B14F-4D97-AF65-F5344CB8AC3E}">
        <p14:creationId xmlns:p14="http://schemas.microsoft.com/office/powerpoint/2010/main" val="3818437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E16D2-5DF6-4041-854E-397495535E38}"/>
              </a:ext>
            </a:extLst>
          </p:cNvPr>
          <p:cNvSpPr>
            <a:spLocks noGrp="1"/>
          </p:cNvSpPr>
          <p:nvPr>
            <p:ph type="title"/>
          </p:nvPr>
        </p:nvSpPr>
        <p:spPr/>
        <p:txBody>
          <a:bodyPr/>
          <a:lstStyle/>
          <a:p>
            <a:r>
              <a:rPr lang="en-IN" dirty="0"/>
              <a:t>DATAs</a:t>
            </a:r>
          </a:p>
        </p:txBody>
      </p:sp>
      <p:sp>
        <p:nvSpPr>
          <p:cNvPr id="3" name="Content Placeholder 2">
            <a:extLst>
              <a:ext uri="{FF2B5EF4-FFF2-40B4-BE49-F238E27FC236}">
                <a16:creationId xmlns:a16="http://schemas.microsoft.com/office/drawing/2014/main" id="{290C169D-6CFB-446B-8000-ADCE1C61FB45}"/>
              </a:ext>
            </a:extLst>
          </p:cNvPr>
          <p:cNvSpPr>
            <a:spLocks noGrp="1"/>
          </p:cNvSpPr>
          <p:nvPr>
            <p:ph idx="1"/>
          </p:nvPr>
        </p:nvSpPr>
        <p:spPr/>
        <p:txBody>
          <a:bodyPr/>
          <a:lstStyle/>
          <a:p>
            <a:r>
              <a:rPr lang="en-IN" dirty="0"/>
              <a:t>As of the current scenario companies are facing lots and lots of trouble to save and process the data in time</a:t>
            </a:r>
          </a:p>
          <a:p>
            <a:r>
              <a:rPr lang="en-IN" dirty="0"/>
              <a:t>Because of these limitations in storage and computing medium they been found some solution to solve the issue that’s s nothing but Hadoop</a:t>
            </a:r>
          </a:p>
          <a:p>
            <a:r>
              <a:rPr lang="en-IN" dirty="0"/>
              <a:t>While publishing college results on first day 5 hours how slow your database will be?</a:t>
            </a:r>
          </a:p>
          <a:p>
            <a:r>
              <a:rPr lang="en-IN" dirty="0"/>
              <a:t>Your database application got some limitation to server only particular request at particular timing, if u cross those limits sure it wont respond that’s why its very slow</a:t>
            </a:r>
          </a:p>
        </p:txBody>
      </p:sp>
    </p:spTree>
    <p:extLst>
      <p:ext uri="{BB962C8B-B14F-4D97-AF65-F5344CB8AC3E}">
        <p14:creationId xmlns:p14="http://schemas.microsoft.com/office/powerpoint/2010/main" val="28152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E54E-7E2B-4696-8E0E-B385E288056D}"/>
              </a:ext>
            </a:extLst>
          </p:cNvPr>
          <p:cNvSpPr>
            <a:spLocks noGrp="1"/>
          </p:cNvSpPr>
          <p:nvPr>
            <p:ph type="title"/>
          </p:nvPr>
        </p:nvSpPr>
        <p:spPr/>
        <p:txBody>
          <a:bodyPr/>
          <a:lstStyle/>
          <a:p>
            <a:r>
              <a:rPr lang="en-IN" dirty="0"/>
              <a:t>How Hadoop Solve the issue?</a:t>
            </a:r>
          </a:p>
        </p:txBody>
      </p:sp>
      <p:sp>
        <p:nvSpPr>
          <p:cNvPr id="3" name="Content Placeholder 2">
            <a:extLst>
              <a:ext uri="{FF2B5EF4-FFF2-40B4-BE49-F238E27FC236}">
                <a16:creationId xmlns:a16="http://schemas.microsoft.com/office/drawing/2014/main" id="{2879B477-E3E3-4E38-91D4-2ECB3718D6FC}"/>
              </a:ext>
            </a:extLst>
          </p:cNvPr>
          <p:cNvSpPr>
            <a:spLocks noGrp="1"/>
          </p:cNvSpPr>
          <p:nvPr>
            <p:ph idx="1"/>
          </p:nvPr>
        </p:nvSpPr>
        <p:spPr/>
        <p:txBody>
          <a:bodyPr/>
          <a:lstStyle/>
          <a:p>
            <a:r>
              <a:rPr lang="en-IN" dirty="0"/>
              <a:t>Distributed Computing – clustering of multiple machines to perform some task</a:t>
            </a:r>
          </a:p>
          <a:p>
            <a:r>
              <a:rPr lang="en-IN" dirty="0"/>
              <a:t>Clustering can be done via 2 types</a:t>
            </a:r>
          </a:p>
          <a:p>
            <a:r>
              <a:rPr lang="en-IN" dirty="0"/>
              <a:t>Computing – RAM and CPU(10 machines with 2 </a:t>
            </a:r>
            <a:r>
              <a:rPr lang="en-IN" dirty="0" err="1"/>
              <a:t>gb</a:t>
            </a:r>
            <a:r>
              <a:rPr lang="en-IN" dirty="0"/>
              <a:t> ram and 2 core processor- this mechanism it will make one logical space that will combine all the computing resource in the cluster and show you as single logical unit)</a:t>
            </a:r>
          </a:p>
          <a:p>
            <a:r>
              <a:rPr lang="en-IN" dirty="0"/>
              <a:t>Storage - Hard drive</a:t>
            </a:r>
          </a:p>
        </p:txBody>
      </p:sp>
    </p:spTree>
    <p:extLst>
      <p:ext uri="{BB962C8B-B14F-4D97-AF65-F5344CB8AC3E}">
        <p14:creationId xmlns:p14="http://schemas.microsoft.com/office/powerpoint/2010/main" val="2645132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8570-A271-4AF7-9736-4EB7FC896C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470F21-07D3-45F4-8D0B-F71A970C704D}"/>
              </a:ext>
            </a:extLst>
          </p:cNvPr>
          <p:cNvSpPr>
            <a:spLocks noGrp="1"/>
          </p:cNvSpPr>
          <p:nvPr>
            <p:ph idx="1"/>
          </p:nvPr>
        </p:nvSpPr>
        <p:spPr/>
        <p:txBody>
          <a:bodyPr/>
          <a:lstStyle/>
          <a:p>
            <a:r>
              <a:rPr lang="en-IN" dirty="0"/>
              <a:t>What is Storage?</a:t>
            </a:r>
          </a:p>
          <a:p>
            <a:r>
              <a:rPr lang="en-IN" dirty="0"/>
              <a:t>Storage is the logical combination of blocks and partitions</a:t>
            </a:r>
          </a:p>
          <a:p>
            <a:r>
              <a:rPr lang="en-IN" dirty="0"/>
              <a:t>What will be the need of File System?</a:t>
            </a:r>
          </a:p>
          <a:p>
            <a:r>
              <a:rPr lang="en-IN" dirty="0"/>
              <a:t>Method of handle those blocks and partitions to effectively store and retrieve the user </a:t>
            </a:r>
            <a:r>
              <a:rPr lang="en-IN" dirty="0" err="1"/>
              <a:t>datas</a:t>
            </a:r>
            <a:endParaRPr lang="en-IN" dirty="0"/>
          </a:p>
        </p:txBody>
      </p:sp>
    </p:spTree>
    <p:extLst>
      <p:ext uri="{BB962C8B-B14F-4D97-AF65-F5344CB8AC3E}">
        <p14:creationId xmlns:p14="http://schemas.microsoft.com/office/powerpoint/2010/main" val="3853013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7912-9277-4413-93EA-FCF35DFD53B2}"/>
              </a:ext>
            </a:extLst>
          </p:cNvPr>
          <p:cNvSpPr>
            <a:spLocks noGrp="1"/>
          </p:cNvSpPr>
          <p:nvPr>
            <p:ph type="title"/>
          </p:nvPr>
        </p:nvSpPr>
        <p:spPr/>
        <p:txBody>
          <a:bodyPr/>
          <a:lstStyle/>
          <a:p>
            <a:r>
              <a:rPr lang="en-IN" dirty="0"/>
              <a:t>Min and max volume</a:t>
            </a:r>
            <a:br>
              <a:rPr lang="en-IN" dirty="0"/>
            </a:br>
            <a:r>
              <a:rPr lang="en-IN" dirty="0"/>
              <a:t>min and max file size it will support</a:t>
            </a:r>
          </a:p>
        </p:txBody>
      </p:sp>
      <p:sp>
        <p:nvSpPr>
          <p:cNvPr id="3" name="Content Placeholder 2">
            <a:extLst>
              <a:ext uri="{FF2B5EF4-FFF2-40B4-BE49-F238E27FC236}">
                <a16:creationId xmlns:a16="http://schemas.microsoft.com/office/drawing/2014/main" id="{F27F94C6-AC87-4E6A-9AB4-B5F78D48D620}"/>
              </a:ext>
            </a:extLst>
          </p:cNvPr>
          <p:cNvSpPr>
            <a:spLocks noGrp="1"/>
          </p:cNvSpPr>
          <p:nvPr>
            <p:ph idx="1"/>
          </p:nvPr>
        </p:nvSpPr>
        <p:spPr/>
        <p:txBody>
          <a:bodyPr/>
          <a:lstStyle/>
          <a:p>
            <a:r>
              <a:rPr lang="en-IN" dirty="0"/>
              <a:t>Fat</a:t>
            </a:r>
          </a:p>
          <a:p>
            <a:r>
              <a:rPr lang="en-IN" dirty="0"/>
              <a:t>Fat32</a:t>
            </a:r>
          </a:p>
          <a:p>
            <a:r>
              <a:rPr lang="en-IN" dirty="0"/>
              <a:t>NTFS</a:t>
            </a:r>
          </a:p>
          <a:p>
            <a:r>
              <a:rPr lang="en-IN" dirty="0"/>
              <a:t>Ext1</a:t>
            </a:r>
          </a:p>
          <a:p>
            <a:r>
              <a:rPr lang="en-IN" dirty="0"/>
              <a:t>Ext2</a:t>
            </a:r>
          </a:p>
          <a:p>
            <a:r>
              <a:rPr lang="en-IN" dirty="0"/>
              <a:t>Ext3</a:t>
            </a:r>
          </a:p>
          <a:p>
            <a:r>
              <a:rPr lang="en-IN" dirty="0"/>
              <a:t>Ext4</a:t>
            </a:r>
          </a:p>
          <a:p>
            <a:r>
              <a:rPr lang="en-IN" dirty="0"/>
              <a:t>OFS</a:t>
            </a:r>
          </a:p>
        </p:txBody>
      </p:sp>
    </p:spTree>
    <p:extLst>
      <p:ext uri="{BB962C8B-B14F-4D97-AF65-F5344CB8AC3E}">
        <p14:creationId xmlns:p14="http://schemas.microsoft.com/office/powerpoint/2010/main" val="423766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EA0A8-D6FC-4A09-99A3-2A263B294BC1}"/>
              </a:ext>
            </a:extLst>
          </p:cNvPr>
          <p:cNvSpPr>
            <a:spLocks noGrp="1"/>
          </p:cNvSpPr>
          <p:nvPr>
            <p:ph type="title"/>
          </p:nvPr>
        </p:nvSpPr>
        <p:spPr/>
        <p:txBody>
          <a:bodyPr/>
          <a:lstStyle/>
          <a:p>
            <a:r>
              <a:rPr lang="en-IN" dirty="0"/>
              <a:t>Computing </a:t>
            </a:r>
          </a:p>
        </p:txBody>
      </p:sp>
      <p:sp>
        <p:nvSpPr>
          <p:cNvPr id="3" name="Content Placeholder 2">
            <a:extLst>
              <a:ext uri="{FF2B5EF4-FFF2-40B4-BE49-F238E27FC236}">
                <a16:creationId xmlns:a16="http://schemas.microsoft.com/office/drawing/2014/main" id="{E80D30C6-274A-4E09-8CC8-84D070B04154}"/>
              </a:ext>
            </a:extLst>
          </p:cNvPr>
          <p:cNvSpPr>
            <a:spLocks noGrp="1"/>
          </p:cNvSpPr>
          <p:nvPr>
            <p:ph idx="1"/>
          </p:nvPr>
        </p:nvSpPr>
        <p:spPr/>
        <p:txBody>
          <a:bodyPr/>
          <a:lstStyle/>
          <a:p>
            <a:r>
              <a:rPr lang="en-IN" dirty="0"/>
              <a:t>8080 – 8 bit processor that has been used for computing purpose</a:t>
            </a:r>
          </a:p>
          <a:p>
            <a:r>
              <a:rPr lang="en-IN" dirty="0"/>
              <a:t>8082 - 8bit </a:t>
            </a:r>
          </a:p>
          <a:p>
            <a:r>
              <a:rPr lang="en-IN" dirty="0"/>
              <a:t>8086 – 16 bit processor</a:t>
            </a:r>
          </a:p>
          <a:p>
            <a:r>
              <a:rPr lang="en-IN" dirty="0"/>
              <a:t>Computer doesn’t accept the human language, it understood only binary number</a:t>
            </a:r>
          </a:p>
          <a:p>
            <a:r>
              <a:rPr lang="en-IN" dirty="0"/>
              <a:t>All the binary numbers are calculated by means of bits</a:t>
            </a:r>
          </a:p>
          <a:p>
            <a:r>
              <a:rPr lang="en-IN" dirty="0"/>
              <a:t>Ex : 10*10 – 32 bits of Space that should be available in processor to compute it, once it has been calculated it need to save the result in storage 32 bits</a:t>
            </a:r>
          </a:p>
          <a:p>
            <a:r>
              <a:rPr lang="en-IN" dirty="0"/>
              <a:t>Parallel computing = 32/8, it will do the job in parallel manner</a:t>
            </a:r>
          </a:p>
        </p:txBody>
      </p:sp>
    </p:spTree>
    <p:extLst>
      <p:ext uri="{BB962C8B-B14F-4D97-AF65-F5344CB8AC3E}">
        <p14:creationId xmlns:p14="http://schemas.microsoft.com/office/powerpoint/2010/main" val="391876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2F654-9639-4BF9-AE12-9D5B4A61EDE3}"/>
              </a:ext>
            </a:extLst>
          </p:cNvPr>
          <p:cNvSpPr>
            <a:spLocks noGrp="1"/>
          </p:cNvSpPr>
          <p:nvPr>
            <p:ph type="title"/>
          </p:nvPr>
        </p:nvSpPr>
        <p:spPr/>
        <p:txBody>
          <a:bodyPr/>
          <a:lstStyle/>
          <a:p>
            <a:r>
              <a:rPr lang="en-IN" dirty="0"/>
              <a:t>Hadoop</a:t>
            </a:r>
          </a:p>
        </p:txBody>
      </p:sp>
      <p:sp>
        <p:nvSpPr>
          <p:cNvPr id="3" name="Content Placeholder 2">
            <a:extLst>
              <a:ext uri="{FF2B5EF4-FFF2-40B4-BE49-F238E27FC236}">
                <a16:creationId xmlns:a16="http://schemas.microsoft.com/office/drawing/2014/main" id="{57585923-BC75-4900-84DD-279132EB82F9}"/>
              </a:ext>
            </a:extLst>
          </p:cNvPr>
          <p:cNvSpPr>
            <a:spLocks noGrp="1"/>
          </p:cNvSpPr>
          <p:nvPr>
            <p:ph idx="1"/>
          </p:nvPr>
        </p:nvSpPr>
        <p:spPr/>
        <p:txBody>
          <a:bodyPr/>
          <a:lstStyle/>
          <a:p>
            <a:r>
              <a:rPr lang="en-IN" dirty="0"/>
              <a:t>They came up with separate file system concept that will support for distributed mechanism as well as to support the larger volumes of data </a:t>
            </a:r>
          </a:p>
          <a:p>
            <a:r>
              <a:rPr lang="en-IN" dirty="0"/>
              <a:t>HDFS -&gt; Hadoop Distributed File System, only one filesystem that Hadoop will support</a:t>
            </a:r>
          </a:p>
          <a:p>
            <a:r>
              <a:rPr lang="en-IN" dirty="0"/>
              <a:t>HDFS file system that got capability to extend and reduce its size depends upon requirement – Auto Scaling</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8E8B92F-764F-42F0-9608-B10BEC29C8C0}"/>
                  </a:ext>
                </a:extLst>
              </p14:cNvPr>
              <p14:cNvContentPartPr/>
              <p14:nvPr/>
            </p14:nvContentPartPr>
            <p14:xfrm>
              <a:off x="266760" y="368280"/>
              <a:ext cx="11157120" cy="4394520"/>
            </p14:xfrm>
          </p:contentPart>
        </mc:Choice>
        <mc:Fallback>
          <p:pic>
            <p:nvPicPr>
              <p:cNvPr id="4" name="Ink 3">
                <a:extLst>
                  <a:ext uri="{FF2B5EF4-FFF2-40B4-BE49-F238E27FC236}">
                    <a16:creationId xmlns:a16="http://schemas.microsoft.com/office/drawing/2014/main" id="{88E8B92F-764F-42F0-9608-B10BEC29C8C0}"/>
                  </a:ext>
                </a:extLst>
              </p:cNvPr>
              <p:cNvPicPr/>
              <p:nvPr/>
            </p:nvPicPr>
            <p:blipFill>
              <a:blip r:embed="rId3"/>
              <a:stretch>
                <a:fillRect/>
              </a:stretch>
            </p:blipFill>
            <p:spPr>
              <a:xfrm>
                <a:off x="257400" y="358920"/>
                <a:ext cx="11175840" cy="4413240"/>
              </a:xfrm>
              <a:prstGeom prst="rect">
                <a:avLst/>
              </a:prstGeom>
            </p:spPr>
          </p:pic>
        </mc:Fallback>
      </mc:AlternateContent>
    </p:spTree>
    <p:extLst>
      <p:ext uri="{BB962C8B-B14F-4D97-AF65-F5344CB8AC3E}">
        <p14:creationId xmlns:p14="http://schemas.microsoft.com/office/powerpoint/2010/main" val="881975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D82B3-ABC8-485D-B5EE-81A0602221C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9EFBA1B-BFAC-4C77-B702-F94DB31075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2000" cy="6863600"/>
          </a:xfrm>
        </p:spPr>
      </p:pic>
    </p:spTree>
    <p:extLst>
      <p:ext uri="{BB962C8B-B14F-4D97-AF65-F5344CB8AC3E}">
        <p14:creationId xmlns:p14="http://schemas.microsoft.com/office/powerpoint/2010/main" val="845286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38CA-B22A-4734-BA29-C6B8F74ED0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345FB9-0EB3-4B99-865D-E2E871BA99AE}"/>
              </a:ext>
            </a:extLst>
          </p:cNvPr>
          <p:cNvSpPr>
            <a:spLocks noGrp="1"/>
          </p:cNvSpPr>
          <p:nvPr>
            <p:ph idx="1"/>
          </p:nvPr>
        </p:nvSpPr>
        <p:spPr/>
        <p:txBody>
          <a:bodyPr/>
          <a:lstStyle/>
          <a:p>
            <a:r>
              <a:rPr lang="en-IN" dirty="0"/>
              <a:t>Python</a:t>
            </a:r>
          </a:p>
          <a:p>
            <a:r>
              <a:rPr lang="en-IN" dirty="0"/>
              <a:t>MySQL</a:t>
            </a:r>
          </a:p>
          <a:p>
            <a:r>
              <a:rPr lang="en-IN" dirty="0"/>
              <a:t>Shell Scripting</a:t>
            </a:r>
          </a:p>
        </p:txBody>
      </p:sp>
    </p:spTree>
    <p:extLst>
      <p:ext uri="{BB962C8B-B14F-4D97-AF65-F5344CB8AC3E}">
        <p14:creationId xmlns:p14="http://schemas.microsoft.com/office/powerpoint/2010/main" val="1534204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94AA-25D8-4027-A9A2-041AC2A7A2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8899D5-F140-4073-8D25-B3F2E2A5DE6E}"/>
              </a:ext>
            </a:extLst>
          </p:cNvPr>
          <p:cNvSpPr>
            <a:spLocks noGrp="1"/>
          </p:cNvSpPr>
          <p:nvPr>
            <p:ph idx="1"/>
          </p:nvPr>
        </p:nvSpPr>
        <p:spPr/>
        <p:txBody>
          <a:bodyPr/>
          <a:lstStyle/>
          <a:p>
            <a:r>
              <a:rPr lang="en-IN" dirty="0"/>
              <a:t>w</a:t>
            </a:r>
          </a:p>
        </p:txBody>
      </p:sp>
    </p:spTree>
    <p:extLst>
      <p:ext uri="{BB962C8B-B14F-4D97-AF65-F5344CB8AC3E}">
        <p14:creationId xmlns:p14="http://schemas.microsoft.com/office/powerpoint/2010/main" val="137270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A72F9-6E86-4ABA-BD05-E470028E5F0F}"/>
              </a:ext>
            </a:extLst>
          </p:cNvPr>
          <p:cNvSpPr>
            <a:spLocks noGrp="1"/>
          </p:cNvSpPr>
          <p:nvPr>
            <p:ph type="title"/>
          </p:nvPr>
        </p:nvSpPr>
        <p:spPr/>
        <p:txBody>
          <a:bodyPr/>
          <a:lstStyle/>
          <a:p>
            <a:r>
              <a:rPr lang="en-IN" dirty="0"/>
              <a:t>Storage</a:t>
            </a:r>
          </a:p>
        </p:txBody>
      </p:sp>
      <p:sp>
        <p:nvSpPr>
          <p:cNvPr id="3" name="Content Placeholder 2">
            <a:extLst>
              <a:ext uri="{FF2B5EF4-FFF2-40B4-BE49-F238E27FC236}">
                <a16:creationId xmlns:a16="http://schemas.microsoft.com/office/drawing/2014/main" id="{A04B21F6-61D2-446D-B4CF-25F9150DA6A1}"/>
              </a:ext>
            </a:extLst>
          </p:cNvPr>
          <p:cNvSpPr>
            <a:spLocks noGrp="1"/>
          </p:cNvSpPr>
          <p:nvPr>
            <p:ph idx="1"/>
          </p:nvPr>
        </p:nvSpPr>
        <p:spPr/>
        <p:txBody>
          <a:bodyPr/>
          <a:lstStyle/>
          <a:p>
            <a:r>
              <a:rPr lang="en-IN" dirty="0"/>
              <a:t>Punch Card</a:t>
            </a:r>
          </a:p>
          <a:p>
            <a:r>
              <a:rPr lang="en-IN" dirty="0"/>
              <a:t>Floppy Drive</a:t>
            </a:r>
          </a:p>
          <a:p>
            <a:r>
              <a:rPr lang="en-IN" dirty="0"/>
              <a:t>Magnetic Tape</a:t>
            </a:r>
          </a:p>
          <a:p>
            <a:r>
              <a:rPr lang="en-IN" dirty="0"/>
              <a:t>Magnetic Drive</a:t>
            </a:r>
          </a:p>
          <a:p>
            <a:r>
              <a:rPr lang="en-IN" dirty="0"/>
              <a:t>CD/DVD</a:t>
            </a:r>
          </a:p>
          <a:p>
            <a:r>
              <a:rPr lang="en-IN" dirty="0"/>
              <a:t>Portable Drive</a:t>
            </a:r>
          </a:p>
          <a:p>
            <a:r>
              <a:rPr lang="en-IN" dirty="0"/>
              <a:t>SSD(SATA/NVME)</a:t>
            </a:r>
          </a:p>
        </p:txBody>
      </p:sp>
    </p:spTree>
    <p:extLst>
      <p:ext uri="{BB962C8B-B14F-4D97-AF65-F5344CB8AC3E}">
        <p14:creationId xmlns:p14="http://schemas.microsoft.com/office/powerpoint/2010/main" val="100832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5ECB-32EF-40D1-A391-D0099DC88F89}"/>
              </a:ext>
            </a:extLst>
          </p:cNvPr>
          <p:cNvSpPr>
            <a:spLocks noGrp="1"/>
          </p:cNvSpPr>
          <p:nvPr>
            <p:ph type="title"/>
          </p:nvPr>
        </p:nvSpPr>
        <p:spPr/>
        <p:txBody>
          <a:bodyPr/>
          <a:lstStyle/>
          <a:p>
            <a:r>
              <a:rPr lang="en-IN" dirty="0"/>
              <a:t>Networking</a:t>
            </a:r>
          </a:p>
        </p:txBody>
      </p:sp>
      <p:sp>
        <p:nvSpPr>
          <p:cNvPr id="3" name="Content Placeholder 2">
            <a:extLst>
              <a:ext uri="{FF2B5EF4-FFF2-40B4-BE49-F238E27FC236}">
                <a16:creationId xmlns:a16="http://schemas.microsoft.com/office/drawing/2014/main" id="{83FE5DBD-D731-4152-9FB4-5DC4B208D5B2}"/>
              </a:ext>
            </a:extLst>
          </p:cNvPr>
          <p:cNvSpPr>
            <a:spLocks noGrp="1"/>
          </p:cNvSpPr>
          <p:nvPr>
            <p:ph idx="1"/>
          </p:nvPr>
        </p:nvSpPr>
        <p:spPr/>
        <p:txBody>
          <a:bodyPr/>
          <a:lstStyle/>
          <a:p>
            <a:r>
              <a:rPr lang="en-IN" dirty="0"/>
              <a:t>At the beginning era of the computer, they faced lots and lots of issues to transport the data from one end to another end</a:t>
            </a:r>
          </a:p>
          <a:p>
            <a:r>
              <a:rPr lang="en-IN" dirty="0"/>
              <a:t>They used the copper medium to transmit the electrical signals from one end to another end like that they tried to transmit the computer data's also from one end to another end</a:t>
            </a:r>
          </a:p>
          <a:p>
            <a:r>
              <a:rPr lang="en-IN" dirty="0"/>
              <a:t>Computer used digital signals, they tried with 4 pairs of copper wires in the twisted pair medium – LAN cables</a:t>
            </a:r>
          </a:p>
          <a:p>
            <a:r>
              <a:rPr lang="en-IN" dirty="0"/>
              <a:t>LAN – Local area Network – With in KMS range</a:t>
            </a:r>
          </a:p>
          <a:p>
            <a:r>
              <a:rPr lang="en-IN" dirty="0"/>
              <a:t>MAN -  Wireless satellite based networks, GPS</a:t>
            </a:r>
          </a:p>
          <a:p>
            <a:r>
              <a:rPr lang="en-IN" dirty="0"/>
              <a:t>WAN – Internet , Intranet </a:t>
            </a:r>
          </a:p>
        </p:txBody>
      </p:sp>
    </p:spTree>
    <p:extLst>
      <p:ext uri="{BB962C8B-B14F-4D97-AF65-F5344CB8AC3E}">
        <p14:creationId xmlns:p14="http://schemas.microsoft.com/office/powerpoint/2010/main" val="349769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365D-23C8-4C3B-BDD7-DB8E97C510B5}"/>
              </a:ext>
            </a:extLst>
          </p:cNvPr>
          <p:cNvSpPr>
            <a:spLocks noGrp="1"/>
          </p:cNvSpPr>
          <p:nvPr>
            <p:ph type="title"/>
          </p:nvPr>
        </p:nvSpPr>
        <p:spPr/>
        <p:txBody>
          <a:bodyPr/>
          <a:lstStyle/>
          <a:p>
            <a:r>
              <a:rPr lang="en-IN" dirty="0"/>
              <a:t>Virtualization</a:t>
            </a:r>
          </a:p>
        </p:txBody>
      </p:sp>
      <p:sp>
        <p:nvSpPr>
          <p:cNvPr id="3" name="Content Placeholder 2">
            <a:extLst>
              <a:ext uri="{FF2B5EF4-FFF2-40B4-BE49-F238E27FC236}">
                <a16:creationId xmlns:a16="http://schemas.microsoft.com/office/drawing/2014/main" id="{D8237DD9-D2A7-4264-B65B-1441DAF186AD}"/>
              </a:ext>
            </a:extLst>
          </p:cNvPr>
          <p:cNvSpPr>
            <a:spLocks noGrp="1"/>
          </p:cNvSpPr>
          <p:nvPr>
            <p:ph idx="1"/>
          </p:nvPr>
        </p:nvSpPr>
        <p:spPr/>
        <p:txBody>
          <a:bodyPr/>
          <a:lstStyle/>
          <a:p>
            <a:r>
              <a:rPr lang="en-IN" dirty="0"/>
              <a:t>How system works?</a:t>
            </a:r>
          </a:p>
          <a:p>
            <a:r>
              <a:rPr lang="en-IN" dirty="0"/>
              <a:t>We are installation the OS - &gt; it will copy the files from cd/pen drive to some location -&gt; what will be the location?</a:t>
            </a:r>
          </a:p>
          <a:p>
            <a:r>
              <a:rPr lang="en-IN" dirty="0"/>
              <a:t>Why we need boot sector?</a:t>
            </a:r>
          </a:p>
          <a:p>
            <a:r>
              <a:rPr lang="en-IN" dirty="0"/>
              <a:t>What is boot timing?</a:t>
            </a:r>
          </a:p>
          <a:p>
            <a:r>
              <a:rPr lang="en-IN" dirty="0"/>
              <a:t>What will be need of CMOS?</a:t>
            </a:r>
          </a:p>
          <a:p>
            <a:r>
              <a:rPr lang="en-IN" dirty="0"/>
              <a:t>In some computer without having keyboard/Mouse means it wont let you boot, press cntrl + alt + del to restart? </a:t>
            </a:r>
          </a:p>
        </p:txBody>
      </p:sp>
    </p:spTree>
    <p:extLst>
      <p:ext uri="{BB962C8B-B14F-4D97-AF65-F5344CB8AC3E}">
        <p14:creationId xmlns:p14="http://schemas.microsoft.com/office/powerpoint/2010/main" val="356296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E2A3-B315-490F-BF1F-C16DD56C06EF}"/>
              </a:ext>
            </a:extLst>
          </p:cNvPr>
          <p:cNvSpPr>
            <a:spLocks noGrp="1"/>
          </p:cNvSpPr>
          <p:nvPr>
            <p:ph type="title"/>
          </p:nvPr>
        </p:nvSpPr>
        <p:spPr/>
        <p:txBody>
          <a:bodyPr/>
          <a:lstStyle/>
          <a:p>
            <a:endParaRPr lang="en-IN" dirty="0"/>
          </a:p>
        </p:txBody>
      </p:sp>
      <p:pic>
        <p:nvPicPr>
          <p:cNvPr id="6" name="Content Placeholder 5" descr="Optical disc">
            <a:extLst>
              <a:ext uri="{FF2B5EF4-FFF2-40B4-BE49-F238E27FC236}">
                <a16:creationId xmlns:a16="http://schemas.microsoft.com/office/drawing/2014/main" id="{B0D22EFD-AFF8-4CAB-8A92-5D664BE4671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94234" y="2550753"/>
            <a:ext cx="1696748" cy="1696748"/>
          </a:xfrm>
        </p:spPr>
      </p:pic>
      <p:sp>
        <p:nvSpPr>
          <p:cNvPr id="4" name="Cylinder 3">
            <a:extLst>
              <a:ext uri="{FF2B5EF4-FFF2-40B4-BE49-F238E27FC236}">
                <a16:creationId xmlns:a16="http://schemas.microsoft.com/office/drawing/2014/main" id="{B40F5D47-0155-49CB-84FC-3807CB33F53C}"/>
              </a:ext>
            </a:extLst>
          </p:cNvPr>
          <p:cNvSpPr/>
          <p:nvPr/>
        </p:nvSpPr>
        <p:spPr>
          <a:xfrm>
            <a:off x="4468524" y="2022764"/>
            <a:ext cx="2558473" cy="338974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CC64E50-9FFE-48BE-AEEA-EA549E808484}"/>
              </a:ext>
            </a:extLst>
          </p:cNvPr>
          <p:cNvSpPr txBox="1"/>
          <p:nvPr/>
        </p:nvSpPr>
        <p:spPr>
          <a:xfrm>
            <a:off x="1450109" y="4562764"/>
            <a:ext cx="1505540" cy="369332"/>
          </a:xfrm>
          <a:prstGeom prst="rect">
            <a:avLst/>
          </a:prstGeom>
          <a:noFill/>
        </p:spPr>
        <p:txBody>
          <a:bodyPr wrap="none" rtlCol="0">
            <a:spAutoFit/>
          </a:bodyPr>
          <a:lstStyle/>
          <a:p>
            <a:r>
              <a:rPr lang="en-IN" dirty="0"/>
              <a:t>Windows 10</a:t>
            </a:r>
          </a:p>
        </p:txBody>
      </p:sp>
      <p:sp>
        <p:nvSpPr>
          <p:cNvPr id="8" name="Arrow: Right 7">
            <a:extLst>
              <a:ext uri="{FF2B5EF4-FFF2-40B4-BE49-F238E27FC236}">
                <a16:creationId xmlns:a16="http://schemas.microsoft.com/office/drawing/2014/main" id="{7AEFBFF9-D57B-4064-95EB-7A8C1E9D7438}"/>
              </a:ext>
            </a:extLst>
          </p:cNvPr>
          <p:cNvSpPr/>
          <p:nvPr/>
        </p:nvSpPr>
        <p:spPr>
          <a:xfrm>
            <a:off x="3029528" y="3001818"/>
            <a:ext cx="1163782"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ylinder 8">
            <a:extLst>
              <a:ext uri="{FF2B5EF4-FFF2-40B4-BE49-F238E27FC236}">
                <a16:creationId xmlns:a16="http://schemas.microsoft.com/office/drawing/2014/main" id="{207C5467-D401-4FE8-A239-AAF058AF12A0}"/>
              </a:ext>
            </a:extLst>
          </p:cNvPr>
          <p:cNvSpPr/>
          <p:nvPr/>
        </p:nvSpPr>
        <p:spPr>
          <a:xfrm>
            <a:off x="5830888" y="4080164"/>
            <a:ext cx="1088819" cy="96519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Boot Sector</a:t>
            </a:r>
          </a:p>
        </p:txBody>
      </p:sp>
      <p:pic>
        <p:nvPicPr>
          <p:cNvPr id="11" name="Graphic 10" descr="Image">
            <a:extLst>
              <a:ext uri="{FF2B5EF4-FFF2-40B4-BE49-F238E27FC236}">
                <a16:creationId xmlns:a16="http://schemas.microsoft.com/office/drawing/2014/main" id="{64E3F2B8-0F38-4870-90B8-5118AA5D4A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08707" y="3904672"/>
            <a:ext cx="2343294" cy="1316182"/>
          </a:xfrm>
          <a:prstGeom prst="rect">
            <a:avLst/>
          </a:prstGeom>
        </p:spPr>
      </p:pic>
      <p:sp>
        <p:nvSpPr>
          <p:cNvPr id="12" name="Arrow: Right 11">
            <a:extLst>
              <a:ext uri="{FF2B5EF4-FFF2-40B4-BE49-F238E27FC236}">
                <a16:creationId xmlns:a16="http://schemas.microsoft.com/office/drawing/2014/main" id="{871717D9-91F4-4097-86DA-FEF75DEC2E75}"/>
              </a:ext>
            </a:extLst>
          </p:cNvPr>
          <p:cNvSpPr/>
          <p:nvPr/>
        </p:nvSpPr>
        <p:spPr>
          <a:xfrm>
            <a:off x="6719888" y="4314536"/>
            <a:ext cx="1163782"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Graphic 13" descr="Monitor">
            <a:extLst>
              <a:ext uri="{FF2B5EF4-FFF2-40B4-BE49-F238E27FC236}">
                <a16:creationId xmlns:a16="http://schemas.microsoft.com/office/drawing/2014/main" id="{82737ED5-AB0B-4FA9-81AB-4DC2FC9D79E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94852" y="1732672"/>
            <a:ext cx="1851037" cy="1851037"/>
          </a:xfrm>
          <a:prstGeom prst="rect">
            <a:avLst/>
          </a:prstGeom>
        </p:spPr>
      </p:pic>
      <p:sp>
        <p:nvSpPr>
          <p:cNvPr id="15" name="Arrow: Right 14">
            <a:extLst>
              <a:ext uri="{FF2B5EF4-FFF2-40B4-BE49-F238E27FC236}">
                <a16:creationId xmlns:a16="http://schemas.microsoft.com/office/drawing/2014/main" id="{21199567-A733-46FE-9215-D1082B2A5808}"/>
              </a:ext>
            </a:extLst>
          </p:cNvPr>
          <p:cNvSpPr/>
          <p:nvPr/>
        </p:nvSpPr>
        <p:spPr>
          <a:xfrm>
            <a:off x="9614817" y="4257963"/>
            <a:ext cx="1163782"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BF6A36A3-91C0-428A-872E-EBC1F581CA4C}"/>
              </a:ext>
            </a:extLst>
          </p:cNvPr>
          <p:cNvSpPr/>
          <p:nvPr/>
        </p:nvSpPr>
        <p:spPr>
          <a:xfrm rot="16200000">
            <a:off x="10274434" y="3676072"/>
            <a:ext cx="1163782"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3611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32C91-7C7D-4D3F-93A1-E113CEFD477A}"/>
              </a:ext>
            </a:extLst>
          </p:cNvPr>
          <p:cNvSpPr>
            <a:spLocks noGrp="1"/>
          </p:cNvSpPr>
          <p:nvPr>
            <p:ph type="title"/>
          </p:nvPr>
        </p:nvSpPr>
        <p:spPr/>
        <p:txBody>
          <a:bodyPr/>
          <a:lstStyle/>
          <a:p>
            <a:r>
              <a:rPr lang="en-IN" dirty="0"/>
              <a:t>Booting Process</a:t>
            </a:r>
          </a:p>
        </p:txBody>
      </p:sp>
      <p:pic>
        <p:nvPicPr>
          <p:cNvPr id="6" name="Content Placeholder 5" descr="Processor">
            <a:extLst>
              <a:ext uri="{FF2B5EF4-FFF2-40B4-BE49-F238E27FC236}">
                <a16:creationId xmlns:a16="http://schemas.microsoft.com/office/drawing/2014/main" id="{36C4C360-8A02-49ED-9BBA-879ABEAC1DB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4072" y="2191435"/>
            <a:ext cx="914400" cy="914400"/>
          </a:xfrm>
        </p:spPr>
      </p:pic>
      <p:sp>
        <p:nvSpPr>
          <p:cNvPr id="4" name="Cylinder 3">
            <a:extLst>
              <a:ext uri="{FF2B5EF4-FFF2-40B4-BE49-F238E27FC236}">
                <a16:creationId xmlns:a16="http://schemas.microsoft.com/office/drawing/2014/main" id="{B02345DF-D968-43CF-ACE5-7409A7D3722F}"/>
              </a:ext>
            </a:extLst>
          </p:cNvPr>
          <p:cNvSpPr/>
          <p:nvPr/>
        </p:nvSpPr>
        <p:spPr>
          <a:xfrm>
            <a:off x="6264562" y="2917858"/>
            <a:ext cx="1616364" cy="22998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Content Placeholder 5" descr="Processor">
            <a:extLst>
              <a:ext uri="{FF2B5EF4-FFF2-40B4-BE49-F238E27FC236}">
                <a16:creationId xmlns:a16="http://schemas.microsoft.com/office/drawing/2014/main" id="{24516D82-6F83-470E-9858-3A91F3EAB3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08173" y="3340912"/>
            <a:ext cx="914400" cy="914400"/>
          </a:xfrm>
          <a:prstGeom prst="rect">
            <a:avLst/>
          </a:prstGeom>
        </p:spPr>
      </p:pic>
      <p:sp>
        <p:nvSpPr>
          <p:cNvPr id="8" name="Cylinder 7">
            <a:extLst>
              <a:ext uri="{FF2B5EF4-FFF2-40B4-BE49-F238E27FC236}">
                <a16:creationId xmlns:a16="http://schemas.microsoft.com/office/drawing/2014/main" id="{E3D065A1-D89B-4CAF-8E33-8B1C50CC3F8B}"/>
              </a:ext>
            </a:extLst>
          </p:cNvPr>
          <p:cNvSpPr/>
          <p:nvPr/>
        </p:nvSpPr>
        <p:spPr>
          <a:xfrm>
            <a:off x="6811819" y="4343400"/>
            <a:ext cx="955963" cy="74950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Graphic 8" descr="Image">
            <a:extLst>
              <a:ext uri="{FF2B5EF4-FFF2-40B4-BE49-F238E27FC236}">
                <a16:creationId xmlns:a16="http://schemas.microsoft.com/office/drawing/2014/main" id="{E71CC332-456A-4007-9C21-A2D6014BFA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82221" y="4335822"/>
            <a:ext cx="1847553" cy="1037734"/>
          </a:xfrm>
          <a:prstGeom prst="rect">
            <a:avLst/>
          </a:prstGeom>
        </p:spPr>
      </p:pic>
      <p:pic>
        <p:nvPicPr>
          <p:cNvPr id="10" name="Graphic 9" descr="Monitor">
            <a:extLst>
              <a:ext uri="{FF2B5EF4-FFF2-40B4-BE49-F238E27FC236}">
                <a16:creationId xmlns:a16="http://schemas.microsoft.com/office/drawing/2014/main" id="{DA9862F7-BA27-46D1-AD82-042ED9F5014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46451" y="1661772"/>
            <a:ext cx="1851037" cy="1851037"/>
          </a:xfrm>
          <a:prstGeom prst="rect">
            <a:avLst/>
          </a:prstGeom>
        </p:spPr>
      </p:pic>
      <p:sp>
        <p:nvSpPr>
          <p:cNvPr id="11" name="TextBox 10">
            <a:extLst>
              <a:ext uri="{FF2B5EF4-FFF2-40B4-BE49-F238E27FC236}">
                <a16:creationId xmlns:a16="http://schemas.microsoft.com/office/drawing/2014/main" id="{394AB7E1-A5B5-473C-9B88-592D0FD8E051}"/>
              </a:ext>
            </a:extLst>
          </p:cNvPr>
          <p:cNvSpPr txBox="1"/>
          <p:nvPr/>
        </p:nvSpPr>
        <p:spPr>
          <a:xfrm>
            <a:off x="969817" y="4183179"/>
            <a:ext cx="3269673" cy="1477328"/>
          </a:xfrm>
          <a:prstGeom prst="rect">
            <a:avLst/>
          </a:prstGeom>
          <a:noFill/>
        </p:spPr>
        <p:txBody>
          <a:bodyPr wrap="square" rtlCol="0">
            <a:spAutoFit/>
          </a:bodyPr>
          <a:lstStyle/>
          <a:p>
            <a:r>
              <a:rPr lang="en-IN" dirty="0"/>
              <a:t>1. BIOS – intermediator to all your hardware peripherals to covert the resources in to software managed</a:t>
            </a:r>
          </a:p>
        </p:txBody>
      </p:sp>
      <p:sp>
        <p:nvSpPr>
          <p:cNvPr id="12" name="Rectangle 11">
            <a:extLst>
              <a:ext uri="{FF2B5EF4-FFF2-40B4-BE49-F238E27FC236}">
                <a16:creationId xmlns:a16="http://schemas.microsoft.com/office/drawing/2014/main" id="{5BC8ACD8-B693-473B-9A80-F9456F71711B}"/>
              </a:ext>
            </a:extLst>
          </p:cNvPr>
          <p:cNvSpPr/>
          <p:nvPr/>
        </p:nvSpPr>
        <p:spPr>
          <a:xfrm>
            <a:off x="5706194" y="5294095"/>
            <a:ext cx="2939472" cy="646331"/>
          </a:xfrm>
          <a:prstGeom prst="rect">
            <a:avLst/>
          </a:prstGeom>
        </p:spPr>
        <p:txBody>
          <a:bodyPr wrap="square">
            <a:spAutoFit/>
          </a:bodyPr>
          <a:lstStyle/>
          <a:p>
            <a:r>
              <a:rPr lang="en-IN" dirty="0"/>
              <a:t>3. With the help of MBR It will point the Boot Sector</a:t>
            </a:r>
          </a:p>
        </p:txBody>
      </p:sp>
      <p:sp>
        <p:nvSpPr>
          <p:cNvPr id="13" name="Rectangle 12">
            <a:extLst>
              <a:ext uri="{FF2B5EF4-FFF2-40B4-BE49-F238E27FC236}">
                <a16:creationId xmlns:a16="http://schemas.microsoft.com/office/drawing/2014/main" id="{7BE56300-D575-459C-B40E-93096FB4DA4A}"/>
              </a:ext>
            </a:extLst>
          </p:cNvPr>
          <p:cNvSpPr/>
          <p:nvPr/>
        </p:nvSpPr>
        <p:spPr>
          <a:xfrm>
            <a:off x="6264562" y="3567946"/>
            <a:ext cx="1513950" cy="646331"/>
          </a:xfrm>
          <a:prstGeom prst="rect">
            <a:avLst/>
          </a:prstGeom>
        </p:spPr>
        <p:txBody>
          <a:bodyPr wrap="square">
            <a:spAutoFit/>
          </a:bodyPr>
          <a:lstStyle/>
          <a:p>
            <a:r>
              <a:rPr lang="en-IN" dirty="0"/>
              <a:t>Storage with MBR</a:t>
            </a:r>
          </a:p>
        </p:txBody>
      </p:sp>
      <p:sp>
        <p:nvSpPr>
          <p:cNvPr id="14" name="Rectangle 13">
            <a:extLst>
              <a:ext uri="{FF2B5EF4-FFF2-40B4-BE49-F238E27FC236}">
                <a16:creationId xmlns:a16="http://schemas.microsoft.com/office/drawing/2014/main" id="{C7570BBC-993C-40ED-B6C1-7D6B2D7266BD}"/>
              </a:ext>
            </a:extLst>
          </p:cNvPr>
          <p:cNvSpPr/>
          <p:nvPr/>
        </p:nvSpPr>
        <p:spPr>
          <a:xfrm>
            <a:off x="3048000" y="3105835"/>
            <a:ext cx="3269673" cy="923330"/>
          </a:xfrm>
          <a:prstGeom prst="rect">
            <a:avLst/>
          </a:prstGeom>
        </p:spPr>
        <p:txBody>
          <a:bodyPr wrap="square">
            <a:spAutoFit/>
          </a:bodyPr>
          <a:lstStyle/>
          <a:p>
            <a:r>
              <a:rPr lang="en-IN" dirty="0"/>
              <a:t>2. CMOS -&gt; it will make sure all the peripherals(Charles Babbage) are working fine</a:t>
            </a:r>
          </a:p>
        </p:txBody>
      </p:sp>
      <p:sp>
        <p:nvSpPr>
          <p:cNvPr id="15" name="Rectangle 14">
            <a:extLst>
              <a:ext uri="{FF2B5EF4-FFF2-40B4-BE49-F238E27FC236}">
                <a16:creationId xmlns:a16="http://schemas.microsoft.com/office/drawing/2014/main" id="{3AE6A3D5-EF2C-405D-9D24-A79592BACFB2}"/>
              </a:ext>
            </a:extLst>
          </p:cNvPr>
          <p:cNvSpPr/>
          <p:nvPr/>
        </p:nvSpPr>
        <p:spPr>
          <a:xfrm>
            <a:off x="8645667" y="5463279"/>
            <a:ext cx="3470134" cy="646331"/>
          </a:xfrm>
          <a:prstGeom prst="rect">
            <a:avLst/>
          </a:prstGeom>
        </p:spPr>
        <p:txBody>
          <a:bodyPr wrap="square">
            <a:spAutoFit/>
          </a:bodyPr>
          <a:lstStyle/>
          <a:p>
            <a:r>
              <a:rPr lang="en-IN" dirty="0"/>
              <a:t>4. Copy the contents from Boot Sector to RAM</a:t>
            </a:r>
          </a:p>
        </p:txBody>
      </p:sp>
    </p:spTree>
    <p:extLst>
      <p:ext uri="{BB962C8B-B14F-4D97-AF65-F5344CB8AC3E}">
        <p14:creationId xmlns:p14="http://schemas.microsoft.com/office/powerpoint/2010/main" val="75555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3444-343E-4829-950B-5E7958BACBF2}"/>
              </a:ext>
            </a:extLst>
          </p:cNvPr>
          <p:cNvSpPr>
            <a:spLocks noGrp="1"/>
          </p:cNvSpPr>
          <p:nvPr>
            <p:ph type="title"/>
          </p:nvPr>
        </p:nvSpPr>
        <p:spPr/>
        <p:txBody>
          <a:bodyPr/>
          <a:lstStyle/>
          <a:p>
            <a:r>
              <a:rPr lang="en-IN" dirty="0"/>
              <a:t>Virtualization</a:t>
            </a:r>
          </a:p>
        </p:txBody>
      </p:sp>
      <p:sp>
        <p:nvSpPr>
          <p:cNvPr id="3" name="Content Placeholder 2">
            <a:extLst>
              <a:ext uri="{FF2B5EF4-FFF2-40B4-BE49-F238E27FC236}">
                <a16:creationId xmlns:a16="http://schemas.microsoft.com/office/drawing/2014/main" id="{F51B6A66-C5DB-40F9-B233-18F49ABAEAE6}"/>
              </a:ext>
            </a:extLst>
          </p:cNvPr>
          <p:cNvSpPr>
            <a:spLocks noGrp="1"/>
          </p:cNvSpPr>
          <p:nvPr>
            <p:ph idx="1"/>
          </p:nvPr>
        </p:nvSpPr>
        <p:spPr/>
        <p:txBody>
          <a:bodyPr/>
          <a:lstStyle/>
          <a:p>
            <a:r>
              <a:rPr lang="en-IN" dirty="0"/>
              <a:t>Is it possible to install multiple OS in the same hardware?</a:t>
            </a:r>
          </a:p>
          <a:p>
            <a:r>
              <a:rPr lang="en-IN" dirty="0"/>
              <a:t>Is it possible to boot both the OS at the same time?</a:t>
            </a:r>
          </a:p>
          <a:p>
            <a:r>
              <a:rPr lang="en-IN" dirty="0"/>
              <a:t>60000 -&gt; how long can I use this hardware for the training purpose – software's keep on updating – Hardware Compatibility </a:t>
            </a:r>
          </a:p>
          <a:p>
            <a:r>
              <a:rPr lang="en-IN" dirty="0"/>
              <a:t>Let say own my company – 60 persons they been using those systems –hardware with out changes(Software Compatibility) 60*50000(2 years)</a:t>
            </a:r>
          </a:p>
          <a:p>
            <a:r>
              <a:rPr lang="en-IN" dirty="0"/>
              <a:t>15 lakh deploy type 1 virtualization 60 VM and give service to all my employees</a:t>
            </a:r>
          </a:p>
        </p:txBody>
      </p:sp>
    </p:spTree>
    <p:extLst>
      <p:ext uri="{BB962C8B-B14F-4D97-AF65-F5344CB8AC3E}">
        <p14:creationId xmlns:p14="http://schemas.microsoft.com/office/powerpoint/2010/main" val="3812653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1233</TotalTime>
  <Words>1308</Words>
  <Application>Microsoft Office PowerPoint</Application>
  <PresentationFormat>Widescreen</PresentationFormat>
  <Paragraphs>174</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Century Gothic</vt:lpstr>
      <vt:lpstr>Wingdings 3</vt:lpstr>
      <vt:lpstr>Ion</vt:lpstr>
      <vt:lpstr>Cloud Basics</vt:lpstr>
      <vt:lpstr>Computer </vt:lpstr>
      <vt:lpstr>Computing </vt:lpstr>
      <vt:lpstr>Storage</vt:lpstr>
      <vt:lpstr>Networking</vt:lpstr>
      <vt:lpstr>Virtualization</vt:lpstr>
      <vt:lpstr>PowerPoint Presentation</vt:lpstr>
      <vt:lpstr>Booting Process</vt:lpstr>
      <vt:lpstr>Virtualization</vt:lpstr>
      <vt:lpstr>Virtualization</vt:lpstr>
      <vt:lpstr>Type 2</vt:lpstr>
      <vt:lpstr>Type 2</vt:lpstr>
      <vt:lpstr>Type 1</vt:lpstr>
      <vt:lpstr>Type 1</vt:lpstr>
      <vt:lpstr>Cloud</vt:lpstr>
      <vt:lpstr>PowerPoint Presentation</vt:lpstr>
      <vt:lpstr>PowerPoint Presentation</vt:lpstr>
      <vt:lpstr>IAAS</vt:lpstr>
      <vt:lpstr>IAAS</vt:lpstr>
      <vt:lpstr>PAAS</vt:lpstr>
      <vt:lpstr>PowerPoint Presentation</vt:lpstr>
      <vt:lpstr>SAAS</vt:lpstr>
      <vt:lpstr>Public Clouds</vt:lpstr>
      <vt:lpstr>Amazon Web Services</vt:lpstr>
      <vt:lpstr>Hadoop Basics</vt:lpstr>
      <vt:lpstr>DATAs</vt:lpstr>
      <vt:lpstr>How Hadoop Solve the issue?</vt:lpstr>
      <vt:lpstr>PowerPoint Presentation</vt:lpstr>
      <vt:lpstr>Min and max volume min and max file size it will support</vt:lpstr>
      <vt:lpstr>Hadoop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Basics</dc:title>
  <dc:creator>Karthick Selvam</dc:creator>
  <cp:lastModifiedBy>Karthick Selvam</cp:lastModifiedBy>
  <cp:revision>30</cp:revision>
  <dcterms:created xsi:type="dcterms:W3CDTF">2020-06-12T06:26:42Z</dcterms:created>
  <dcterms:modified xsi:type="dcterms:W3CDTF">2020-06-13T03:00:22Z</dcterms:modified>
</cp:coreProperties>
</file>