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394532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6F7AE6-1B3B-47CB-A846-F208411E34DB}" type="datetimeFigureOut">
              <a:rPr lang="en-IN" smtClean="0"/>
              <a:t>2020/05/04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217459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57164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771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1477731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172804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247085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4136074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408272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222668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245443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F7AE6-1B3B-47CB-A846-F208411E34DB}" type="datetimeFigureOut">
              <a:rPr lang="en-IN" smtClean="0"/>
              <a:t>2020/05/04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322004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F7AE6-1B3B-47CB-A846-F208411E34DB}" type="datetimeFigureOut">
              <a:rPr lang="en-IN" smtClean="0"/>
              <a:t>2020/05/04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342119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162705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25923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6F7AE6-1B3B-47CB-A846-F208411E34DB}" type="datetimeFigureOut">
              <a:rPr lang="en-IN" smtClean="0"/>
              <a:t>2020/05/04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317310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6F7AE6-1B3B-47CB-A846-F208411E34DB}" type="datetimeFigureOut">
              <a:rPr lang="en-IN" smtClean="0"/>
              <a:t>2020/05/04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165FEE-3942-4294-A131-6A8266A6DD10}" type="slidenum">
              <a:rPr lang="en-IN" smtClean="0"/>
              <a:t>‹#›</a:t>
            </a:fld>
            <a:endParaRPr lang="en-IN"/>
          </a:p>
        </p:txBody>
      </p:sp>
    </p:spTree>
    <p:extLst>
      <p:ext uri="{BB962C8B-B14F-4D97-AF65-F5344CB8AC3E}">
        <p14:creationId xmlns:p14="http://schemas.microsoft.com/office/powerpoint/2010/main" val="149118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6F7AE6-1B3B-47CB-A846-F208411E34DB}" type="datetimeFigureOut">
              <a:rPr lang="en-IN" smtClean="0"/>
              <a:t>2020/05/04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165FEE-3942-4294-A131-6A8266A6DD10}" type="slidenum">
              <a:rPr lang="en-IN" smtClean="0"/>
              <a:t>‹#›</a:t>
            </a:fld>
            <a:endParaRPr lang="en-IN"/>
          </a:p>
        </p:txBody>
      </p:sp>
    </p:spTree>
    <p:extLst>
      <p:ext uri="{BB962C8B-B14F-4D97-AF65-F5344CB8AC3E}">
        <p14:creationId xmlns:p14="http://schemas.microsoft.com/office/powerpoint/2010/main" val="2199356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677F-8BCB-44B1-BD2E-C756C12FFC8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EF3C1B9-7209-4341-B573-A32906EA5C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4155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AECC-F578-4847-9E54-E20654E964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12D6DB-B441-4C58-91A0-0BF5B60A5BD7}"/>
              </a:ext>
            </a:extLst>
          </p:cNvPr>
          <p:cNvSpPr>
            <a:spLocks noGrp="1"/>
          </p:cNvSpPr>
          <p:nvPr>
            <p:ph idx="1"/>
          </p:nvPr>
        </p:nvSpPr>
        <p:spPr/>
        <p:txBody>
          <a:bodyPr/>
          <a:lstStyle/>
          <a:p>
            <a:r>
              <a:rPr lang="en-US" dirty="0"/>
              <a:t>YAML is the abbreviated form of “YAML Ain’t markup language” is a data serialization language which is designed to be human -friendly and works well with other programming languages for everyday tasks. This tutorial covers in detail about some important neuro linguistic programming skills that helps you to master the art of sales and persuading your potential buyer.</a:t>
            </a:r>
            <a:endParaRPr lang="en-IN" dirty="0"/>
          </a:p>
        </p:txBody>
      </p:sp>
    </p:spTree>
    <p:extLst>
      <p:ext uri="{BB962C8B-B14F-4D97-AF65-F5344CB8AC3E}">
        <p14:creationId xmlns:p14="http://schemas.microsoft.com/office/powerpoint/2010/main" val="141319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1E43-43A1-45B1-852C-FA8665DDD9F2}"/>
              </a:ext>
            </a:extLst>
          </p:cNvPr>
          <p:cNvSpPr>
            <a:spLocks noGrp="1"/>
          </p:cNvSpPr>
          <p:nvPr>
            <p:ph type="title"/>
          </p:nvPr>
        </p:nvSpPr>
        <p:spPr/>
        <p:txBody>
          <a:bodyPr/>
          <a:lstStyle/>
          <a:p>
            <a:r>
              <a:rPr lang="en-US" dirty="0"/>
              <a:t>What is Data Serialization</a:t>
            </a:r>
            <a:endParaRPr lang="en-IN" dirty="0"/>
          </a:p>
        </p:txBody>
      </p:sp>
      <p:sp>
        <p:nvSpPr>
          <p:cNvPr id="3" name="Content Placeholder 2">
            <a:extLst>
              <a:ext uri="{FF2B5EF4-FFF2-40B4-BE49-F238E27FC236}">
                <a16:creationId xmlns:a16="http://schemas.microsoft.com/office/drawing/2014/main" id="{7FE1DD41-70BA-4CCC-ADAE-0CD56CD063BB}"/>
              </a:ext>
            </a:extLst>
          </p:cNvPr>
          <p:cNvSpPr>
            <a:spLocks noGrp="1"/>
          </p:cNvSpPr>
          <p:nvPr>
            <p:ph idx="1"/>
          </p:nvPr>
        </p:nvSpPr>
        <p:spPr/>
        <p:txBody>
          <a:bodyPr/>
          <a:lstStyle/>
          <a:p>
            <a:r>
              <a:rPr lang="en-US" dirty="0"/>
              <a:t>Data serialization is conversion of objects into a byte stream for configuration, storage, transfer.</a:t>
            </a:r>
          </a:p>
          <a:p>
            <a:r>
              <a:rPr lang="en-US" dirty="0"/>
              <a:t>Markup Language - Used to define elements within a document</a:t>
            </a:r>
          </a:p>
          <a:p>
            <a:r>
              <a:rPr lang="en-US" dirty="0"/>
              <a:t>We cannot sent data objects directly so we need to convert it into bytes and transferred.</a:t>
            </a:r>
            <a:endParaRPr lang="en-IN" dirty="0"/>
          </a:p>
        </p:txBody>
      </p:sp>
    </p:spTree>
    <p:extLst>
      <p:ext uri="{BB962C8B-B14F-4D97-AF65-F5344CB8AC3E}">
        <p14:creationId xmlns:p14="http://schemas.microsoft.com/office/powerpoint/2010/main" val="246361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8D22-D858-4D6F-88C7-FFB3E29DD4E5}"/>
              </a:ext>
            </a:extLst>
          </p:cNvPr>
          <p:cNvSpPr>
            <a:spLocks noGrp="1"/>
          </p:cNvSpPr>
          <p:nvPr>
            <p:ph type="title"/>
          </p:nvPr>
        </p:nvSpPr>
        <p:spPr/>
        <p:txBody>
          <a:bodyPr/>
          <a:lstStyle/>
          <a:p>
            <a:r>
              <a:rPr lang="en-IN" dirty="0"/>
              <a:t>YAML</a:t>
            </a:r>
          </a:p>
        </p:txBody>
      </p:sp>
      <p:sp>
        <p:nvSpPr>
          <p:cNvPr id="3" name="Content Placeholder 2">
            <a:extLst>
              <a:ext uri="{FF2B5EF4-FFF2-40B4-BE49-F238E27FC236}">
                <a16:creationId xmlns:a16="http://schemas.microsoft.com/office/drawing/2014/main" id="{73C89564-416E-49CC-9D40-59F42CD86FEA}"/>
              </a:ext>
            </a:extLst>
          </p:cNvPr>
          <p:cNvSpPr>
            <a:spLocks noGrp="1"/>
          </p:cNvSpPr>
          <p:nvPr>
            <p:ph idx="1"/>
          </p:nvPr>
        </p:nvSpPr>
        <p:spPr/>
        <p:txBody>
          <a:bodyPr/>
          <a:lstStyle/>
          <a:p>
            <a:r>
              <a:rPr lang="en-US" dirty="0"/>
              <a:t>YAML stands for YAML ain't a Markup language </a:t>
            </a:r>
          </a:p>
          <a:p>
            <a:r>
              <a:rPr lang="en-US" dirty="0"/>
              <a:t>Define the data structures which are very easy to understand </a:t>
            </a:r>
          </a:p>
          <a:p>
            <a:r>
              <a:rPr lang="en-US" dirty="0"/>
              <a:t>Indentation based standard </a:t>
            </a:r>
          </a:p>
          <a:p>
            <a:r>
              <a:rPr lang="en-US" dirty="0"/>
              <a:t>YAML has Key value pairs </a:t>
            </a:r>
          </a:p>
          <a:p>
            <a:r>
              <a:rPr lang="en-US" dirty="0"/>
              <a:t>YAML is case sensitive</a:t>
            </a:r>
          </a:p>
          <a:p>
            <a:r>
              <a:rPr lang="en-US" dirty="0"/>
              <a:t>YAML is language independent </a:t>
            </a:r>
          </a:p>
          <a:p>
            <a:r>
              <a:rPr lang="en-US" dirty="0"/>
              <a:t>Different applications use YAML for reading and writing configurations , data needed for the code </a:t>
            </a:r>
          </a:p>
          <a:p>
            <a:r>
              <a:rPr lang="en-US" dirty="0"/>
              <a:t>Json is complex to understand and maintain for complex data structures </a:t>
            </a:r>
            <a:endParaRPr lang="en-IN" dirty="0"/>
          </a:p>
        </p:txBody>
      </p:sp>
    </p:spTree>
    <p:extLst>
      <p:ext uri="{BB962C8B-B14F-4D97-AF65-F5344CB8AC3E}">
        <p14:creationId xmlns:p14="http://schemas.microsoft.com/office/powerpoint/2010/main" val="325784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19DC-5C58-48C0-9BB4-F21DDED37554}"/>
              </a:ext>
            </a:extLst>
          </p:cNvPr>
          <p:cNvSpPr>
            <a:spLocks noGrp="1"/>
          </p:cNvSpPr>
          <p:nvPr>
            <p:ph type="title"/>
          </p:nvPr>
        </p:nvSpPr>
        <p:spPr/>
        <p:txBody>
          <a:bodyPr/>
          <a:lstStyle/>
          <a:p>
            <a:r>
              <a:rPr lang="en-IN" dirty="0"/>
              <a:t>Data types in YAML </a:t>
            </a:r>
            <a:br>
              <a:rPr lang="en-IN" dirty="0"/>
            </a:br>
            <a:endParaRPr lang="en-IN" dirty="0"/>
          </a:p>
        </p:txBody>
      </p:sp>
      <p:sp>
        <p:nvSpPr>
          <p:cNvPr id="3" name="Content Placeholder 2">
            <a:extLst>
              <a:ext uri="{FF2B5EF4-FFF2-40B4-BE49-F238E27FC236}">
                <a16:creationId xmlns:a16="http://schemas.microsoft.com/office/drawing/2014/main" id="{25DE4F08-1445-415F-81B8-E45E4E0538EA}"/>
              </a:ext>
            </a:extLst>
          </p:cNvPr>
          <p:cNvSpPr>
            <a:spLocks noGrp="1"/>
          </p:cNvSpPr>
          <p:nvPr>
            <p:ph idx="1"/>
          </p:nvPr>
        </p:nvSpPr>
        <p:spPr/>
        <p:txBody>
          <a:bodyPr/>
          <a:lstStyle/>
          <a:p>
            <a:r>
              <a:rPr lang="en-IN" dirty="0"/>
              <a:t>Scalar (Integer, Float, Boolean and Strings) </a:t>
            </a:r>
          </a:p>
          <a:p>
            <a:r>
              <a:rPr lang="en-IN" dirty="0"/>
              <a:t>List </a:t>
            </a:r>
          </a:p>
          <a:p>
            <a:r>
              <a:rPr lang="en-IN" dirty="0"/>
              <a:t>Dictionary (a.k.a. Maps) </a:t>
            </a:r>
          </a:p>
        </p:txBody>
      </p:sp>
    </p:spTree>
    <p:extLst>
      <p:ext uri="{BB962C8B-B14F-4D97-AF65-F5344CB8AC3E}">
        <p14:creationId xmlns:p14="http://schemas.microsoft.com/office/powerpoint/2010/main" val="342066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B29F-C617-449E-8C5F-155D2B50AE24}"/>
              </a:ext>
            </a:extLst>
          </p:cNvPr>
          <p:cNvSpPr>
            <a:spLocks noGrp="1"/>
          </p:cNvSpPr>
          <p:nvPr>
            <p:ph type="title"/>
          </p:nvPr>
        </p:nvSpPr>
        <p:spPr/>
        <p:txBody>
          <a:bodyPr/>
          <a:lstStyle/>
          <a:p>
            <a:r>
              <a:rPr lang="en-IN" dirty="0"/>
              <a:t>Scalars </a:t>
            </a:r>
            <a:br>
              <a:rPr lang="en-IN" dirty="0"/>
            </a:br>
            <a:endParaRPr lang="en-IN" dirty="0"/>
          </a:p>
        </p:txBody>
      </p:sp>
      <p:sp>
        <p:nvSpPr>
          <p:cNvPr id="3" name="Content Placeholder 2">
            <a:extLst>
              <a:ext uri="{FF2B5EF4-FFF2-40B4-BE49-F238E27FC236}">
                <a16:creationId xmlns:a16="http://schemas.microsoft.com/office/drawing/2014/main" id="{F8C75BD7-B4A6-485D-BEDF-A1E5ED3DF379}"/>
              </a:ext>
            </a:extLst>
          </p:cNvPr>
          <p:cNvSpPr>
            <a:spLocks noGrp="1"/>
          </p:cNvSpPr>
          <p:nvPr>
            <p:ph idx="1"/>
          </p:nvPr>
        </p:nvSpPr>
        <p:spPr/>
        <p:txBody>
          <a:bodyPr>
            <a:normAutofit fontScale="62500" lnSpcReduction="20000"/>
          </a:bodyPr>
          <a:lstStyle/>
          <a:p>
            <a:r>
              <a:rPr lang="en-IN" dirty="0"/>
              <a:t>Numeric types </a:t>
            </a:r>
          </a:p>
          <a:p>
            <a:pPr lvl="1"/>
            <a:r>
              <a:rPr lang="en-IN" dirty="0"/>
              <a:t>Integer </a:t>
            </a:r>
          </a:p>
          <a:p>
            <a:pPr lvl="2"/>
            <a:r>
              <a:rPr lang="en-IN" dirty="0"/>
              <a:t>Decimal </a:t>
            </a:r>
          </a:p>
          <a:p>
            <a:pPr lvl="3"/>
            <a:r>
              <a:rPr lang="en-IN" dirty="0"/>
              <a:t>age: 30 </a:t>
            </a:r>
          </a:p>
          <a:p>
            <a:pPr lvl="2"/>
            <a:r>
              <a:rPr lang="en-IN" dirty="0"/>
              <a:t>Hexadecimal </a:t>
            </a:r>
          </a:p>
          <a:p>
            <a:pPr lvl="3"/>
            <a:r>
              <a:rPr lang="en-IN" dirty="0" err="1"/>
              <a:t>Hexexample</a:t>
            </a:r>
            <a:r>
              <a:rPr lang="en-IN" dirty="0"/>
              <a:t>: 0x12d4 </a:t>
            </a:r>
          </a:p>
          <a:p>
            <a:pPr lvl="2"/>
            <a:r>
              <a:rPr lang="en-IN" dirty="0"/>
              <a:t>Octal </a:t>
            </a:r>
          </a:p>
          <a:p>
            <a:pPr lvl="3"/>
            <a:r>
              <a:rPr lang="en-IN" dirty="0" err="1"/>
              <a:t>octalexample</a:t>
            </a:r>
            <a:r>
              <a:rPr lang="en-IN" dirty="0"/>
              <a:t>: 012345</a:t>
            </a:r>
          </a:p>
          <a:p>
            <a:r>
              <a:rPr lang="en-IN" dirty="0"/>
              <a:t>Floating point numbers </a:t>
            </a:r>
          </a:p>
          <a:p>
            <a:pPr lvl="1"/>
            <a:r>
              <a:rPr lang="en-IN" dirty="0"/>
              <a:t>Fixed </a:t>
            </a:r>
          </a:p>
          <a:p>
            <a:pPr lvl="2"/>
            <a:r>
              <a:rPr lang="en-IN" dirty="0"/>
              <a:t>height: 180.0 </a:t>
            </a:r>
          </a:p>
          <a:p>
            <a:pPr lvl="1"/>
            <a:r>
              <a:rPr lang="en-IN" dirty="0"/>
              <a:t>Exponential </a:t>
            </a:r>
          </a:p>
          <a:p>
            <a:pPr lvl="2"/>
            <a:r>
              <a:rPr lang="en-IN" dirty="0"/>
              <a:t>pi: 3.14e+05 </a:t>
            </a:r>
          </a:p>
          <a:p>
            <a:r>
              <a:rPr lang="en-IN" dirty="0"/>
              <a:t>Booleans (True/False, On/Off) </a:t>
            </a:r>
          </a:p>
          <a:p>
            <a:pPr lvl="1"/>
            <a:r>
              <a:rPr lang="en-IN" dirty="0" err="1"/>
              <a:t>Boolval</a:t>
            </a:r>
            <a:r>
              <a:rPr lang="en-IN" dirty="0"/>
              <a:t>: True </a:t>
            </a:r>
          </a:p>
          <a:p>
            <a:pPr lvl="1"/>
            <a:r>
              <a:rPr lang="en-IN" dirty="0"/>
              <a:t>Boolval2: yes </a:t>
            </a:r>
          </a:p>
        </p:txBody>
      </p:sp>
    </p:spTree>
    <p:extLst>
      <p:ext uri="{BB962C8B-B14F-4D97-AF65-F5344CB8AC3E}">
        <p14:creationId xmlns:p14="http://schemas.microsoft.com/office/powerpoint/2010/main" val="76499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FF1-1951-47F0-B8C4-4C97C40039EB}"/>
              </a:ext>
            </a:extLst>
          </p:cNvPr>
          <p:cNvSpPr>
            <a:spLocks noGrp="1"/>
          </p:cNvSpPr>
          <p:nvPr>
            <p:ph type="title"/>
          </p:nvPr>
        </p:nvSpPr>
        <p:spPr/>
        <p:txBody>
          <a:bodyPr/>
          <a:lstStyle/>
          <a:p>
            <a:r>
              <a:rPr lang="en-IN" dirty="0"/>
              <a:t>Scalars </a:t>
            </a:r>
            <a:br>
              <a:rPr lang="en-IN" dirty="0"/>
            </a:br>
            <a:endParaRPr lang="en-IN" dirty="0"/>
          </a:p>
        </p:txBody>
      </p:sp>
      <p:sp>
        <p:nvSpPr>
          <p:cNvPr id="3" name="Content Placeholder 2">
            <a:extLst>
              <a:ext uri="{FF2B5EF4-FFF2-40B4-BE49-F238E27FC236}">
                <a16:creationId xmlns:a16="http://schemas.microsoft.com/office/drawing/2014/main" id="{604A6B70-7022-4AE0-A289-1FBDDE7FAD33}"/>
              </a:ext>
            </a:extLst>
          </p:cNvPr>
          <p:cNvSpPr>
            <a:spLocks noGrp="1"/>
          </p:cNvSpPr>
          <p:nvPr>
            <p:ph idx="1"/>
          </p:nvPr>
        </p:nvSpPr>
        <p:spPr/>
        <p:txBody>
          <a:bodyPr>
            <a:normAutofit fontScale="62500" lnSpcReduction="20000"/>
          </a:bodyPr>
          <a:lstStyle/>
          <a:p>
            <a:r>
              <a:rPr lang="en-IN" dirty="0"/>
              <a:t>Strings </a:t>
            </a:r>
          </a:p>
          <a:p>
            <a:pPr lvl="1"/>
            <a:r>
              <a:rPr lang="en-IN" dirty="0"/>
              <a:t>Normal string </a:t>
            </a:r>
          </a:p>
          <a:p>
            <a:pPr lvl="2"/>
            <a:r>
              <a:rPr lang="en-IN" dirty="0" err="1"/>
              <a:t>strl</a:t>
            </a:r>
            <a:r>
              <a:rPr lang="en-IN" dirty="0"/>
              <a:t>: this is a normal string </a:t>
            </a:r>
          </a:p>
          <a:p>
            <a:pPr lvl="1"/>
            <a:r>
              <a:rPr lang="en-IN" dirty="0"/>
              <a:t>String with escape sequences </a:t>
            </a:r>
          </a:p>
          <a:p>
            <a:pPr lvl="2"/>
            <a:r>
              <a:rPr lang="en-IN" dirty="0"/>
              <a:t>str2: "the cost is 30$ \n" </a:t>
            </a:r>
          </a:p>
          <a:p>
            <a:pPr lvl="1"/>
            <a:r>
              <a:rPr lang="en-IN" dirty="0"/>
              <a:t>Null string (using null or -) </a:t>
            </a:r>
          </a:p>
          <a:p>
            <a:pPr lvl="2"/>
            <a:r>
              <a:rPr lang="en-IN" dirty="0" err="1"/>
              <a:t>Strval</a:t>
            </a:r>
            <a:r>
              <a:rPr lang="en-IN" dirty="0"/>
              <a:t>: null </a:t>
            </a:r>
          </a:p>
          <a:p>
            <a:r>
              <a:rPr lang="en-IN" dirty="0"/>
              <a:t>Multi line strings without newline </a:t>
            </a:r>
          </a:p>
          <a:p>
            <a:pPr lvl="1"/>
            <a:r>
              <a:rPr lang="en-IN" dirty="0"/>
              <a:t>Address: &gt; l</a:t>
            </a:r>
          </a:p>
          <a:p>
            <a:pPr marL="1371600" lvl="3" indent="0">
              <a:buNone/>
            </a:pPr>
            <a:r>
              <a:rPr lang="en-IN" dirty="0" err="1"/>
              <a:t>linel</a:t>
            </a:r>
            <a:r>
              <a:rPr lang="en-IN" dirty="0"/>
              <a:t> </a:t>
            </a:r>
          </a:p>
          <a:p>
            <a:pPr marL="1371600" lvl="3" indent="0">
              <a:buNone/>
            </a:pPr>
            <a:r>
              <a:rPr lang="en-IN" dirty="0"/>
              <a:t>line2 </a:t>
            </a:r>
          </a:p>
          <a:p>
            <a:r>
              <a:rPr lang="en-IN" dirty="0"/>
              <a:t>Multi line strings with newline </a:t>
            </a:r>
          </a:p>
          <a:p>
            <a:pPr lvl="1"/>
            <a:r>
              <a:rPr lang="en-IN" dirty="0"/>
              <a:t>Address: I </a:t>
            </a:r>
          </a:p>
          <a:p>
            <a:pPr marL="1314450" lvl="3" indent="0">
              <a:buNone/>
            </a:pPr>
            <a:r>
              <a:rPr lang="en-IN" dirty="0"/>
              <a:t>line1 </a:t>
            </a:r>
          </a:p>
          <a:p>
            <a:pPr marL="1314450" lvl="3" indent="0">
              <a:buNone/>
            </a:pPr>
            <a:r>
              <a:rPr lang="en-IN" dirty="0"/>
              <a:t>line2 </a:t>
            </a:r>
          </a:p>
          <a:p>
            <a:pPr marL="1314450" lvl="3" indent="0">
              <a:buNone/>
            </a:pPr>
            <a:r>
              <a:rPr lang="en-IN" dirty="0"/>
              <a:t>line3 </a:t>
            </a:r>
          </a:p>
          <a:p>
            <a:pPr marL="0" indent="0">
              <a:buNone/>
            </a:pPr>
            <a:endParaRPr lang="en-IN" dirty="0"/>
          </a:p>
        </p:txBody>
      </p:sp>
    </p:spTree>
    <p:extLst>
      <p:ext uri="{BB962C8B-B14F-4D97-AF65-F5344CB8AC3E}">
        <p14:creationId xmlns:p14="http://schemas.microsoft.com/office/powerpoint/2010/main" val="41517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40E6-97A4-4435-99EA-457AF6866E22}"/>
              </a:ext>
            </a:extLst>
          </p:cNvPr>
          <p:cNvSpPr>
            <a:spLocks noGrp="1"/>
          </p:cNvSpPr>
          <p:nvPr>
            <p:ph type="title"/>
          </p:nvPr>
        </p:nvSpPr>
        <p:spPr/>
        <p:txBody>
          <a:bodyPr/>
          <a:lstStyle/>
          <a:p>
            <a:r>
              <a:rPr lang="en-US" dirty="0"/>
              <a:t>Lists </a:t>
            </a:r>
            <a:br>
              <a:rPr lang="en-US" dirty="0"/>
            </a:br>
            <a:endParaRPr lang="en-IN" dirty="0"/>
          </a:p>
        </p:txBody>
      </p:sp>
      <p:sp>
        <p:nvSpPr>
          <p:cNvPr id="3" name="Content Placeholder 2">
            <a:extLst>
              <a:ext uri="{FF2B5EF4-FFF2-40B4-BE49-F238E27FC236}">
                <a16:creationId xmlns:a16="http://schemas.microsoft.com/office/drawing/2014/main" id="{FBC6CDCF-2C69-4FE3-82DA-5941BB433648}"/>
              </a:ext>
            </a:extLst>
          </p:cNvPr>
          <p:cNvSpPr>
            <a:spLocks noGrp="1"/>
          </p:cNvSpPr>
          <p:nvPr>
            <p:ph idx="1"/>
          </p:nvPr>
        </p:nvSpPr>
        <p:spPr/>
        <p:txBody>
          <a:bodyPr>
            <a:normAutofit fontScale="92500" lnSpcReduction="10000"/>
          </a:bodyPr>
          <a:lstStyle/>
          <a:p>
            <a:r>
              <a:rPr lang="en-US" dirty="0"/>
              <a:t>Arrays </a:t>
            </a:r>
          </a:p>
          <a:p>
            <a:pPr lvl="1"/>
            <a:r>
              <a:rPr lang="en-US" dirty="0"/>
              <a:t>items: [ 1, 2, 3, 4, 5 ] (Flow Style)</a:t>
            </a:r>
          </a:p>
          <a:p>
            <a:pPr lvl="1"/>
            <a:r>
              <a:rPr lang="en-US" dirty="0"/>
              <a:t>names: [ "one", "two", "three", "four" ] (Flow Style)</a:t>
            </a:r>
          </a:p>
          <a:p>
            <a:pPr lvl="1"/>
            <a:r>
              <a:rPr lang="en-US" dirty="0"/>
              <a:t>items: (Block Style)</a:t>
            </a:r>
          </a:p>
          <a:p>
            <a:pPr marL="1371600" lvl="3" indent="0">
              <a:buNone/>
            </a:pPr>
            <a:r>
              <a:rPr lang="en-US" dirty="0"/>
              <a:t>- 1 </a:t>
            </a:r>
          </a:p>
          <a:p>
            <a:pPr marL="1371600" lvl="3" indent="0">
              <a:buNone/>
            </a:pPr>
            <a:r>
              <a:rPr lang="en-US" dirty="0"/>
              <a:t>- 2 </a:t>
            </a:r>
          </a:p>
          <a:p>
            <a:pPr marL="1371600" lvl="3" indent="0">
              <a:buNone/>
            </a:pPr>
            <a:r>
              <a:rPr lang="en-US" dirty="0"/>
              <a:t>- 3 </a:t>
            </a:r>
          </a:p>
          <a:p>
            <a:r>
              <a:rPr lang="en-US" dirty="0"/>
              <a:t>names: (Block Style)</a:t>
            </a:r>
          </a:p>
          <a:p>
            <a:pPr marL="1371600" lvl="3" indent="0">
              <a:buNone/>
            </a:pPr>
            <a:r>
              <a:rPr lang="en-US" dirty="0"/>
              <a:t>- "one" </a:t>
            </a:r>
          </a:p>
          <a:p>
            <a:pPr marL="1371600" lvl="3" indent="0">
              <a:buNone/>
            </a:pPr>
            <a:r>
              <a:rPr lang="en-US" dirty="0"/>
              <a:t>- "two" </a:t>
            </a:r>
          </a:p>
          <a:p>
            <a:pPr marL="1371600" lvl="3" indent="0">
              <a:buNone/>
            </a:pPr>
            <a:r>
              <a:rPr lang="en-US" dirty="0"/>
              <a:t>- "three" </a:t>
            </a:r>
          </a:p>
          <a:p>
            <a:pPr marL="1371600" lvl="3" indent="0">
              <a:buNone/>
            </a:pPr>
            <a:r>
              <a:rPr lang="en-US" dirty="0"/>
              <a:t>- "four"</a:t>
            </a:r>
          </a:p>
        </p:txBody>
      </p:sp>
    </p:spTree>
    <p:extLst>
      <p:ext uri="{BB962C8B-B14F-4D97-AF65-F5344CB8AC3E}">
        <p14:creationId xmlns:p14="http://schemas.microsoft.com/office/powerpoint/2010/main" val="294207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BB6E-29BF-45C2-B009-00FB37BB71E4}"/>
              </a:ext>
            </a:extLst>
          </p:cNvPr>
          <p:cNvSpPr>
            <a:spLocks noGrp="1"/>
          </p:cNvSpPr>
          <p:nvPr>
            <p:ph type="title"/>
          </p:nvPr>
        </p:nvSpPr>
        <p:spPr/>
        <p:txBody>
          <a:bodyPr/>
          <a:lstStyle/>
          <a:p>
            <a:r>
              <a:rPr lang="en-IN" dirty="0"/>
              <a:t>Dictionaries Examples (Nested)</a:t>
            </a:r>
          </a:p>
        </p:txBody>
      </p:sp>
      <p:sp>
        <p:nvSpPr>
          <p:cNvPr id="3" name="Content Placeholder 2">
            <a:extLst>
              <a:ext uri="{FF2B5EF4-FFF2-40B4-BE49-F238E27FC236}">
                <a16:creationId xmlns:a16="http://schemas.microsoft.com/office/drawing/2014/main" id="{58D8D82C-B148-4585-979D-BF3AB44D7736}"/>
              </a:ext>
            </a:extLst>
          </p:cNvPr>
          <p:cNvSpPr>
            <a:spLocks noGrp="1"/>
          </p:cNvSpPr>
          <p:nvPr>
            <p:ph idx="1"/>
          </p:nvPr>
        </p:nvSpPr>
        <p:spPr/>
        <p:txBody>
          <a:bodyPr>
            <a:normAutofit lnSpcReduction="10000"/>
          </a:bodyPr>
          <a:lstStyle/>
          <a:p>
            <a:r>
              <a:rPr lang="en-IN" dirty="0"/>
              <a:t>foo: { thing1: </a:t>
            </a:r>
            <a:r>
              <a:rPr lang="en-IN" dirty="0" err="1"/>
              <a:t>huey</a:t>
            </a:r>
            <a:r>
              <a:rPr lang="en-IN" dirty="0"/>
              <a:t>, thing2: Louie, thing3: </a:t>
            </a:r>
            <a:r>
              <a:rPr lang="en-IN" dirty="0" err="1"/>
              <a:t>dewey</a:t>
            </a:r>
            <a:r>
              <a:rPr lang="en-IN" dirty="0"/>
              <a:t> }</a:t>
            </a:r>
          </a:p>
          <a:p>
            <a:r>
              <a:rPr lang="en-IN" dirty="0"/>
              <a:t>Student1: John </a:t>
            </a:r>
          </a:p>
          <a:p>
            <a:pPr marL="400050" lvl="1" indent="0">
              <a:buNone/>
            </a:pPr>
            <a:r>
              <a:rPr lang="en-IN" dirty="0"/>
              <a:t>Hobbies: </a:t>
            </a:r>
          </a:p>
          <a:p>
            <a:pPr marL="857250" lvl="2" indent="0">
              <a:buNone/>
            </a:pPr>
            <a:r>
              <a:rPr lang="en-IN" dirty="0"/>
              <a:t>- Music </a:t>
            </a:r>
          </a:p>
          <a:p>
            <a:pPr marL="857250" lvl="2" indent="0">
              <a:buNone/>
            </a:pPr>
            <a:r>
              <a:rPr lang="en-IN" dirty="0"/>
              <a:t>- Singing</a:t>
            </a:r>
          </a:p>
          <a:p>
            <a:r>
              <a:rPr lang="en-IN" dirty="0"/>
              <a:t>Student2: </a:t>
            </a:r>
          </a:p>
          <a:p>
            <a:pPr marL="457200" lvl="1" indent="0">
              <a:buNone/>
            </a:pPr>
            <a:r>
              <a:rPr lang="en-IN" dirty="0" err="1"/>
              <a:t>FatherName</a:t>
            </a:r>
            <a:r>
              <a:rPr lang="en-IN" dirty="0"/>
              <a:t>: "William" </a:t>
            </a:r>
          </a:p>
          <a:p>
            <a:pPr marL="457200" lvl="1" indent="0">
              <a:buNone/>
            </a:pPr>
            <a:r>
              <a:rPr lang="en-IN" dirty="0" err="1"/>
              <a:t>MotherName</a:t>
            </a:r>
            <a:r>
              <a:rPr lang="en-IN" dirty="0"/>
              <a:t>: "Anne" </a:t>
            </a:r>
          </a:p>
          <a:p>
            <a:pPr marL="457200" lvl="1" indent="0">
              <a:buNone/>
            </a:pPr>
            <a:r>
              <a:rPr lang="en-IN" dirty="0" err="1"/>
              <a:t>SubjectDetails</a:t>
            </a:r>
            <a:r>
              <a:rPr lang="en-IN" dirty="0"/>
              <a:t>: </a:t>
            </a:r>
          </a:p>
          <a:p>
            <a:pPr marL="857250" lvl="2" indent="0">
              <a:buNone/>
            </a:pPr>
            <a:r>
              <a:rPr lang="en-IN" dirty="0"/>
              <a:t>Subject1: 100 </a:t>
            </a:r>
          </a:p>
          <a:p>
            <a:pPr marL="857250" lvl="2" indent="0">
              <a:buNone/>
            </a:pPr>
            <a:r>
              <a:rPr lang="en-IN" dirty="0"/>
              <a:t>Subject2: 95 </a:t>
            </a:r>
          </a:p>
        </p:txBody>
      </p:sp>
    </p:spTree>
    <p:extLst>
      <p:ext uri="{BB962C8B-B14F-4D97-AF65-F5344CB8AC3E}">
        <p14:creationId xmlns:p14="http://schemas.microsoft.com/office/powerpoint/2010/main" val="606187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246</TotalTime>
  <Words>426</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PowerPoint Presentation</vt:lpstr>
      <vt:lpstr>What is Data Serialization</vt:lpstr>
      <vt:lpstr>YAML</vt:lpstr>
      <vt:lpstr>Data types in YAML  </vt:lpstr>
      <vt:lpstr>Scalars  </vt:lpstr>
      <vt:lpstr>Scalars  </vt:lpstr>
      <vt:lpstr>Lists  </vt:lpstr>
      <vt:lpstr>Dictionaries Examples (Nested)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14</cp:revision>
  <dcterms:created xsi:type="dcterms:W3CDTF">2020-05-02T14:03:00Z</dcterms:created>
  <dcterms:modified xsi:type="dcterms:W3CDTF">2020-05-03T20:24:57Z</dcterms:modified>
</cp:coreProperties>
</file>