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1B3C-4FA1-46AF-B9F1-B04529540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39E40-F176-4D2F-A1DA-44A2F44EF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AE62-D954-4B3F-BAAF-E6B7D09B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E404-E7CB-4674-B2C7-E8B478DE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AA32-64C0-43B9-87C2-2987AEB6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1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9929-BC87-45C9-AABA-8F2AD00F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7E1A5-BD05-4A13-8719-DA3CEB73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CCB19-995E-4EB9-AA6F-D8A944A2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4129-0E3C-449B-A80F-AFF0BB1F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74FB7-2B73-4DAD-ABD7-19CAC8CF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6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ABC4B-8E72-473A-9809-1104F4E2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32048-A27C-4C01-90A2-E49D49941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22DC-5945-4F9B-BD37-F1E6F656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7D89-FD2A-419A-B726-F6CF18C1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F4D0-4C70-4E49-96C8-1064742B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6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2F72-C3BC-49BD-8FF4-4559E0D5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42BE-B42D-4950-B884-B8C7B9D4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6581-5862-4DC9-A1F0-66B5B5BE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0C1C-173B-42AE-A402-78BC033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8B49-4CCA-47A3-9961-F6BFBC2B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5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ABFD-069A-41AB-9643-27763B59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5BC6F-90BD-4C8B-AC1E-3EE665CD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1641-C47B-41CF-A124-C9C0FC1A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9FEC-8C84-4F1F-A251-C6F70D05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0C6C-002F-4314-B95E-1B66323F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5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70D6-E22E-4D53-8E51-D8BF9823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ED90-AFBA-43BF-A033-0D74AE6FA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DE515-ABA0-437C-A1CD-489175C5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57367-6069-4DD6-8542-22E8B793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F4519-1338-4570-A34E-2DEC26DC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97A9-8884-4EFC-B5A6-91FD026D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9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3C30-3106-49FC-B2D2-FD42CD0C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24305-54D3-4541-BCE0-52157228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0558F-3454-4E22-A065-C06901F87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89664-179D-4102-B426-8790B358B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3C1F2-50B7-49DE-B785-5641FFF97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FB6D7-BAAB-4A38-AEAB-3E33B2A2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DBE7B-3F72-4CC3-A0F9-FCF9C52C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712CD-C5D5-4A1E-8F0F-BF8DE3A5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6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9FFA-E9B4-4DA6-B40F-2D88147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A0D13-70D3-4E8C-AC90-DD0B3B98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7549D-67D6-44C7-B90D-CAD112D4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58CA4-815B-4F23-84C9-543189A7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EF663-3621-40B6-9289-4D63BD10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E6657-968F-4228-A6CC-A4093247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122C8-F3FF-4FB3-8F73-72FD9D1C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7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3215-58BB-438C-AD85-ADFE1EF4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16CB-18A9-4975-8695-D8E46FF3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A1DFA-B552-4B30-B1EE-8299CAC7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3398B-758B-4988-ADB4-ADCB8F6F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1B7AE-C5FB-4876-AB0D-BC905342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293EC-2A64-4CE2-9EAF-2D5639A6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5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7258-1101-4505-BD37-687414C2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66B75-3DF4-43FB-A225-04DFA204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505EC-F107-49EC-8ACC-16D401A4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0028-49E8-4D6E-B063-B4F8293A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98F8-2506-47B5-BE58-1F94D1A4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8C4E8-011D-44B3-9054-63354ED3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0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92DEA-04AC-4B5B-A9BF-16253851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28C7-AE13-4874-B252-6BF86257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B9F0-084A-4D96-85CD-47499BAFD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83FA-7FEA-4C99-B997-D1040D6D22B5}" type="datetimeFigureOut">
              <a:rPr lang="en-IN" smtClean="0"/>
              <a:t>2020/02/10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9080-452D-4BD6-B4F0-83BBE3AC4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92BD-496B-46F2-BEBD-AA2A5F3BE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50C4-48D1-4685-B633-AFACB1E4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764F-0387-4BAF-BE73-EE6920448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94930-4DD1-4459-BA0E-8389DF8D8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7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2343-ADA3-4A4C-BF73-960BF4A4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and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4ABC-AF88-4767-9CA7-CD658F06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Offset only have meaning for a specific partitions</a:t>
            </a:r>
          </a:p>
          <a:p>
            <a:r>
              <a:rPr lang="en-IN" dirty="0"/>
              <a:t>Order is guaranteed only with in a partition(not across partitions)</a:t>
            </a:r>
          </a:p>
          <a:p>
            <a:r>
              <a:rPr lang="en-IN" dirty="0"/>
              <a:t>Data is kept only for a limited time(Default 2 weeks)</a:t>
            </a:r>
          </a:p>
          <a:p>
            <a:r>
              <a:rPr lang="en-IN" dirty="0"/>
              <a:t>Once the data has been written to the partition, it cant be changed(immutability).</a:t>
            </a:r>
          </a:p>
          <a:p>
            <a:r>
              <a:rPr lang="en-IN" dirty="0"/>
              <a:t>Data is assigned randomly to a partition unless a key is provided</a:t>
            </a:r>
          </a:p>
          <a:p>
            <a:r>
              <a:rPr lang="en-IN" dirty="0"/>
              <a:t>You can have multiple partition for per topic as you want.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93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879F-7575-494C-AF47-B8AD03E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66A1-5748-4355-ABD2-48553D32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Kafka cluster is composed of multiple servers called its as brokers</a:t>
            </a:r>
          </a:p>
          <a:p>
            <a:r>
              <a:rPr lang="en-IN" dirty="0"/>
              <a:t>Each and every brokers in the cluster is identified with its ID(integer).</a:t>
            </a:r>
          </a:p>
          <a:p>
            <a:r>
              <a:rPr lang="en-IN" dirty="0"/>
              <a:t>Each broker contains certain topics partitions</a:t>
            </a:r>
          </a:p>
          <a:p>
            <a:r>
              <a:rPr lang="en-IN" dirty="0"/>
              <a:t>After connecting to any broker (called as bootstrap broker), you will connected to entire cluster</a:t>
            </a:r>
          </a:p>
          <a:p>
            <a:r>
              <a:rPr lang="en-IN" dirty="0"/>
              <a:t>Good number to get started is 3 brokers, but some big cluster got more than 100 brokers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82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36E9-08EC-4D54-8812-9E20DA07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Brokers and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1E48-B960-4277-9FE7-879A59B0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2 topics(3 Partitions and 2 partitions)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28E48-B70C-4A18-A162-A70F992C964E}"/>
              </a:ext>
            </a:extLst>
          </p:cNvPr>
          <p:cNvSpPr/>
          <p:nvPr/>
        </p:nvSpPr>
        <p:spPr>
          <a:xfrm>
            <a:off x="1089891" y="2687782"/>
            <a:ext cx="2198254" cy="307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Broker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BDD05-7162-4273-8A0B-765C99C70E7B}"/>
              </a:ext>
            </a:extLst>
          </p:cNvPr>
          <p:cNvSpPr/>
          <p:nvPr/>
        </p:nvSpPr>
        <p:spPr>
          <a:xfrm>
            <a:off x="4137891" y="2687782"/>
            <a:ext cx="2401454" cy="307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Broker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96884-C5C3-4D94-9842-313F61622990}"/>
              </a:ext>
            </a:extLst>
          </p:cNvPr>
          <p:cNvSpPr/>
          <p:nvPr/>
        </p:nvSpPr>
        <p:spPr>
          <a:xfrm>
            <a:off x="7758545" y="2687782"/>
            <a:ext cx="2290619" cy="307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Broker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E9722-150A-47E5-B23B-424D002EC098}"/>
              </a:ext>
            </a:extLst>
          </p:cNvPr>
          <p:cNvSpPr/>
          <p:nvPr/>
        </p:nvSpPr>
        <p:spPr>
          <a:xfrm>
            <a:off x="1311564" y="3048000"/>
            <a:ext cx="1607127" cy="618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Topic 1</a:t>
            </a:r>
          </a:p>
          <a:p>
            <a:pPr algn="ctr"/>
            <a:r>
              <a:rPr lang="en-IN" dirty="0"/>
              <a:t>Partition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FA21-A188-49C1-84AC-86BE5E84C38E}"/>
              </a:ext>
            </a:extLst>
          </p:cNvPr>
          <p:cNvSpPr/>
          <p:nvPr/>
        </p:nvSpPr>
        <p:spPr>
          <a:xfrm>
            <a:off x="4405745" y="3048000"/>
            <a:ext cx="1801091" cy="618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Topic 1</a:t>
            </a:r>
          </a:p>
          <a:p>
            <a:pPr algn="ctr"/>
            <a:r>
              <a:rPr lang="en-IN" dirty="0"/>
              <a:t>Partition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41C85-B1E1-463E-8DAC-22E03D4A28CE}"/>
              </a:ext>
            </a:extLst>
          </p:cNvPr>
          <p:cNvSpPr/>
          <p:nvPr/>
        </p:nvSpPr>
        <p:spPr>
          <a:xfrm>
            <a:off x="8174182" y="3048000"/>
            <a:ext cx="1607127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Topic 1</a:t>
            </a:r>
          </a:p>
          <a:p>
            <a:pPr algn="ctr"/>
            <a:r>
              <a:rPr lang="en-IN" dirty="0"/>
              <a:t>Partition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EC99A5-1D54-40B5-BC16-25DDA5F1F27C}"/>
              </a:ext>
            </a:extLst>
          </p:cNvPr>
          <p:cNvSpPr/>
          <p:nvPr/>
        </p:nvSpPr>
        <p:spPr>
          <a:xfrm>
            <a:off x="1422400" y="4436630"/>
            <a:ext cx="1496291" cy="618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Topic 2</a:t>
            </a:r>
          </a:p>
          <a:p>
            <a:pPr algn="ctr"/>
            <a:r>
              <a:rPr lang="en-IN" dirty="0"/>
              <a:t>Partition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04BC5C-F3C3-4C82-A22F-2FFBEE95FFD9}"/>
              </a:ext>
            </a:extLst>
          </p:cNvPr>
          <p:cNvSpPr/>
          <p:nvPr/>
        </p:nvSpPr>
        <p:spPr>
          <a:xfrm>
            <a:off x="4581236" y="4664364"/>
            <a:ext cx="1625600" cy="544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Topic 2</a:t>
            </a:r>
          </a:p>
          <a:p>
            <a:pPr algn="ctr"/>
            <a:r>
              <a:rPr lang="en-IN" dirty="0"/>
              <a:t>Partition 0</a:t>
            </a:r>
          </a:p>
        </p:txBody>
      </p:sp>
    </p:spTree>
    <p:extLst>
      <p:ext uri="{BB962C8B-B14F-4D97-AF65-F5344CB8AC3E}">
        <p14:creationId xmlns:p14="http://schemas.microsoft.com/office/powerpoint/2010/main" val="317733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1359-F30D-4D5B-8B81-C55595B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FDC5-68B7-4691-A3EC-6E75052E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BD044-FC13-4B37-9D4C-2A77790837EA}"/>
              </a:ext>
            </a:extLst>
          </p:cNvPr>
          <p:cNvSpPr/>
          <p:nvPr/>
        </p:nvSpPr>
        <p:spPr>
          <a:xfrm>
            <a:off x="3546764" y="2235200"/>
            <a:ext cx="1514763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  <a:p>
            <a:pPr algn="ctr"/>
            <a:r>
              <a:rPr lang="en-IN" dirty="0"/>
              <a:t>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5AC82-6982-472E-9B51-A76721246E39}"/>
              </a:ext>
            </a:extLst>
          </p:cNvPr>
          <p:cNvSpPr/>
          <p:nvPr/>
        </p:nvSpPr>
        <p:spPr>
          <a:xfrm>
            <a:off x="3546764" y="4747491"/>
            <a:ext cx="1514763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  <a:p>
            <a:pPr algn="ctr"/>
            <a:r>
              <a:rPr lang="en-IN" dirty="0"/>
              <a:t>System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38715-94CE-4CC4-90AA-30CDB83C611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304146" y="3429000"/>
            <a:ext cx="0" cy="131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2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8614-6454-4ED5-B44C-B8D287B2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CD4C-9F4F-4D01-AF99-5B2F6820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506F0-B944-4194-9F6E-13B7517146E1}"/>
              </a:ext>
            </a:extLst>
          </p:cNvPr>
          <p:cNvSpPr/>
          <p:nvPr/>
        </p:nvSpPr>
        <p:spPr>
          <a:xfrm>
            <a:off x="1200727" y="2401455"/>
            <a:ext cx="1413164" cy="102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  <a:p>
            <a:pPr algn="ctr"/>
            <a:r>
              <a:rPr lang="en-IN" dirty="0"/>
              <a:t>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8A829-590F-4ACD-A5B4-051439CB0EB1}"/>
              </a:ext>
            </a:extLst>
          </p:cNvPr>
          <p:cNvSpPr/>
          <p:nvPr/>
        </p:nvSpPr>
        <p:spPr>
          <a:xfrm>
            <a:off x="3223491" y="2401455"/>
            <a:ext cx="1413164" cy="102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Source</a:t>
            </a:r>
          </a:p>
          <a:p>
            <a:pPr algn="ctr"/>
            <a:r>
              <a:rPr lang="en-IN"/>
              <a:t>System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77F37-9344-4C4D-9846-6E2ABFF35C52}"/>
              </a:ext>
            </a:extLst>
          </p:cNvPr>
          <p:cNvSpPr/>
          <p:nvPr/>
        </p:nvSpPr>
        <p:spPr>
          <a:xfrm>
            <a:off x="5126182" y="2401455"/>
            <a:ext cx="1597891" cy="102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Source</a:t>
            </a:r>
          </a:p>
          <a:p>
            <a:pPr algn="ctr"/>
            <a:r>
              <a:rPr lang="en-IN"/>
              <a:t>System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F6E22-C66C-4FD7-97D7-3842A2C045B5}"/>
              </a:ext>
            </a:extLst>
          </p:cNvPr>
          <p:cNvSpPr/>
          <p:nvPr/>
        </p:nvSpPr>
        <p:spPr>
          <a:xfrm>
            <a:off x="7148945" y="2401455"/>
            <a:ext cx="1597891" cy="102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Source</a:t>
            </a:r>
          </a:p>
          <a:p>
            <a:pPr algn="ctr"/>
            <a:r>
              <a:rPr lang="en-IN"/>
              <a:t>System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E2648-8F2C-4398-9EDC-E23E27AEA09B}"/>
              </a:ext>
            </a:extLst>
          </p:cNvPr>
          <p:cNvSpPr/>
          <p:nvPr/>
        </p:nvSpPr>
        <p:spPr>
          <a:xfrm>
            <a:off x="9143999" y="2401454"/>
            <a:ext cx="1413165" cy="102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Source</a:t>
            </a:r>
          </a:p>
          <a:p>
            <a:pPr algn="ctr"/>
            <a:r>
              <a:rPr lang="en-IN"/>
              <a:t>System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46819-0022-4C62-B152-87462166CA32}"/>
              </a:ext>
            </a:extLst>
          </p:cNvPr>
          <p:cNvSpPr/>
          <p:nvPr/>
        </p:nvSpPr>
        <p:spPr>
          <a:xfrm>
            <a:off x="1071418" y="5412509"/>
            <a:ext cx="1542473" cy="76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  <a:p>
            <a:pPr algn="ctr"/>
            <a:r>
              <a:rPr lang="en-IN" dirty="0"/>
              <a:t>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07725-F3BA-4DA2-90D4-4E1A5542F5A4}"/>
              </a:ext>
            </a:extLst>
          </p:cNvPr>
          <p:cNvSpPr/>
          <p:nvPr/>
        </p:nvSpPr>
        <p:spPr>
          <a:xfrm>
            <a:off x="3223491" y="5412509"/>
            <a:ext cx="1413164" cy="76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Target</a:t>
            </a:r>
          </a:p>
          <a:p>
            <a:pPr algn="ctr"/>
            <a:r>
              <a:rPr lang="en-IN"/>
              <a:t>System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C2FC0A-64F6-4660-A653-D3178C49399C}"/>
              </a:ext>
            </a:extLst>
          </p:cNvPr>
          <p:cNvSpPr/>
          <p:nvPr/>
        </p:nvSpPr>
        <p:spPr>
          <a:xfrm>
            <a:off x="5246255" y="5412509"/>
            <a:ext cx="1477818" cy="76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Target</a:t>
            </a:r>
          </a:p>
          <a:p>
            <a:pPr algn="ctr"/>
            <a:r>
              <a:rPr lang="en-IN"/>
              <a:t>System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5F287-68F4-46D5-B392-FE518A81E66C}"/>
              </a:ext>
            </a:extLst>
          </p:cNvPr>
          <p:cNvSpPr/>
          <p:nvPr/>
        </p:nvSpPr>
        <p:spPr>
          <a:xfrm>
            <a:off x="7555347" y="5412509"/>
            <a:ext cx="1191489" cy="76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Target</a:t>
            </a:r>
          </a:p>
          <a:p>
            <a:pPr algn="ctr"/>
            <a:r>
              <a:rPr lang="en-IN"/>
              <a:t>System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899E3-DC40-4AD2-B8FD-9CB69B569E6C}"/>
              </a:ext>
            </a:extLst>
          </p:cNvPr>
          <p:cNvSpPr/>
          <p:nvPr/>
        </p:nvSpPr>
        <p:spPr>
          <a:xfrm>
            <a:off x="9328727" y="5412509"/>
            <a:ext cx="1256146" cy="76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Target</a:t>
            </a:r>
          </a:p>
          <a:p>
            <a:pPr algn="ctr"/>
            <a:r>
              <a:rPr lang="en-IN"/>
              <a:t>System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C6CCA9-D709-43DA-BE9A-5774AE05B9E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842655" y="3428999"/>
            <a:ext cx="0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277CDE-020E-4A79-BD9E-BB5F964EA859}"/>
              </a:ext>
            </a:extLst>
          </p:cNvPr>
          <p:cNvCxnSpPr/>
          <p:nvPr/>
        </p:nvCxnSpPr>
        <p:spPr>
          <a:xfrm>
            <a:off x="1842655" y="3428999"/>
            <a:ext cx="2221345" cy="221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8194F-CC2A-4322-8130-8D068CC5DF70}"/>
              </a:ext>
            </a:extLst>
          </p:cNvPr>
          <p:cNvCxnSpPr>
            <a:endCxn id="11" idx="0"/>
          </p:cNvCxnSpPr>
          <p:nvPr/>
        </p:nvCxnSpPr>
        <p:spPr>
          <a:xfrm>
            <a:off x="1842655" y="3428999"/>
            <a:ext cx="4142509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46B693-F3DF-4B8F-A336-0862BCB24E13}"/>
              </a:ext>
            </a:extLst>
          </p:cNvPr>
          <p:cNvCxnSpPr>
            <a:endCxn id="12" idx="0"/>
          </p:cNvCxnSpPr>
          <p:nvPr/>
        </p:nvCxnSpPr>
        <p:spPr>
          <a:xfrm>
            <a:off x="1842655" y="3428999"/>
            <a:ext cx="6308437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E919BD-519E-4D2C-9A12-0BA6703E7B2C}"/>
              </a:ext>
            </a:extLst>
          </p:cNvPr>
          <p:cNvCxnSpPr>
            <a:endCxn id="13" idx="0"/>
          </p:cNvCxnSpPr>
          <p:nvPr/>
        </p:nvCxnSpPr>
        <p:spPr>
          <a:xfrm>
            <a:off x="1842655" y="3428999"/>
            <a:ext cx="8114145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C088BF-4064-45B0-B5E7-774509DCC7D6}"/>
              </a:ext>
            </a:extLst>
          </p:cNvPr>
          <p:cNvCxnSpPr>
            <a:stCxn id="5" idx="2"/>
          </p:cNvCxnSpPr>
          <p:nvPr/>
        </p:nvCxnSpPr>
        <p:spPr>
          <a:xfrm flipH="1">
            <a:off x="1939636" y="3429000"/>
            <a:ext cx="1990437" cy="198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CBC127-B18D-4E15-854F-C1E87EF440E8}"/>
              </a:ext>
            </a:extLst>
          </p:cNvPr>
          <p:cNvCxnSpPr>
            <a:endCxn id="10" idx="0"/>
          </p:cNvCxnSpPr>
          <p:nvPr/>
        </p:nvCxnSpPr>
        <p:spPr>
          <a:xfrm>
            <a:off x="3930073" y="3428999"/>
            <a:ext cx="0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A51970-2183-464E-B320-5EF1D523CC0B}"/>
              </a:ext>
            </a:extLst>
          </p:cNvPr>
          <p:cNvCxnSpPr>
            <a:endCxn id="11" idx="0"/>
          </p:cNvCxnSpPr>
          <p:nvPr/>
        </p:nvCxnSpPr>
        <p:spPr>
          <a:xfrm>
            <a:off x="3930073" y="3428999"/>
            <a:ext cx="2055091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1D5F-5F59-43AF-874B-7EC6959303A2}"/>
              </a:ext>
            </a:extLst>
          </p:cNvPr>
          <p:cNvCxnSpPr/>
          <p:nvPr/>
        </p:nvCxnSpPr>
        <p:spPr>
          <a:xfrm>
            <a:off x="3930073" y="3428999"/>
            <a:ext cx="4221019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DC6124-54BE-41C4-886F-754CB36C3FEA}"/>
              </a:ext>
            </a:extLst>
          </p:cNvPr>
          <p:cNvCxnSpPr/>
          <p:nvPr/>
        </p:nvCxnSpPr>
        <p:spPr>
          <a:xfrm>
            <a:off x="3930073" y="3428999"/>
            <a:ext cx="6026727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6042A0-68B3-433B-B48A-EDD10939CCD3}"/>
              </a:ext>
            </a:extLst>
          </p:cNvPr>
          <p:cNvCxnSpPr/>
          <p:nvPr/>
        </p:nvCxnSpPr>
        <p:spPr>
          <a:xfrm flipH="1">
            <a:off x="1842655" y="3428999"/>
            <a:ext cx="4077854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005956-7BF7-44E4-A01B-159B35326BFF}"/>
              </a:ext>
            </a:extLst>
          </p:cNvPr>
          <p:cNvCxnSpPr>
            <a:endCxn id="10" idx="0"/>
          </p:cNvCxnSpPr>
          <p:nvPr/>
        </p:nvCxnSpPr>
        <p:spPr>
          <a:xfrm flipH="1">
            <a:off x="3930073" y="3428999"/>
            <a:ext cx="2055091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7EAC92-14ED-42B2-AB70-3D936F398905}"/>
              </a:ext>
            </a:extLst>
          </p:cNvPr>
          <p:cNvCxnSpPr/>
          <p:nvPr/>
        </p:nvCxnSpPr>
        <p:spPr>
          <a:xfrm>
            <a:off x="5985164" y="3509818"/>
            <a:ext cx="0" cy="19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11E205-8DC3-4F79-849B-C79F5A151D4F}"/>
              </a:ext>
            </a:extLst>
          </p:cNvPr>
          <p:cNvCxnSpPr>
            <a:endCxn id="12" idx="0"/>
          </p:cNvCxnSpPr>
          <p:nvPr/>
        </p:nvCxnSpPr>
        <p:spPr>
          <a:xfrm>
            <a:off x="5985164" y="3592945"/>
            <a:ext cx="2165928" cy="181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7D527D-AB69-437B-BCFA-B273E963A33F}"/>
              </a:ext>
            </a:extLst>
          </p:cNvPr>
          <p:cNvCxnSpPr/>
          <p:nvPr/>
        </p:nvCxnSpPr>
        <p:spPr>
          <a:xfrm>
            <a:off x="5920509" y="3509818"/>
            <a:ext cx="4036291" cy="19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3F5432-2C0C-4DD7-9248-56CC905998B9}"/>
              </a:ext>
            </a:extLst>
          </p:cNvPr>
          <p:cNvCxnSpPr>
            <a:endCxn id="11" idx="0"/>
          </p:cNvCxnSpPr>
          <p:nvPr/>
        </p:nvCxnSpPr>
        <p:spPr>
          <a:xfrm flipH="1">
            <a:off x="5985164" y="3428999"/>
            <a:ext cx="1985818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9FF90A-BCE0-4FC9-B664-D4F091E6E180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842655" y="3429000"/>
            <a:ext cx="6105236" cy="198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D7FD68-072D-4933-A76A-42103E64D5C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7947891" y="3429000"/>
            <a:ext cx="203201" cy="198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89C687-F26B-481F-9E87-E35B3BB2C406}"/>
              </a:ext>
            </a:extLst>
          </p:cNvPr>
          <p:cNvCxnSpPr>
            <a:endCxn id="13" idx="0"/>
          </p:cNvCxnSpPr>
          <p:nvPr/>
        </p:nvCxnSpPr>
        <p:spPr>
          <a:xfrm>
            <a:off x="7970982" y="3428999"/>
            <a:ext cx="1985818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02581B-4F3A-4548-B230-BDB6E7686826}"/>
              </a:ext>
            </a:extLst>
          </p:cNvPr>
          <p:cNvCxnSpPr/>
          <p:nvPr/>
        </p:nvCxnSpPr>
        <p:spPr>
          <a:xfrm flipH="1">
            <a:off x="1764145" y="3428999"/>
            <a:ext cx="8192655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6FE3C1-6FE0-41D4-BCD7-13CB2DDC0314}"/>
              </a:ext>
            </a:extLst>
          </p:cNvPr>
          <p:cNvCxnSpPr>
            <a:endCxn id="10" idx="0"/>
          </p:cNvCxnSpPr>
          <p:nvPr/>
        </p:nvCxnSpPr>
        <p:spPr>
          <a:xfrm flipH="1">
            <a:off x="3930073" y="3592945"/>
            <a:ext cx="6091382" cy="181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2E7893-5D72-4014-9E75-012410FB6557}"/>
              </a:ext>
            </a:extLst>
          </p:cNvPr>
          <p:cNvCxnSpPr>
            <a:endCxn id="11" idx="0"/>
          </p:cNvCxnSpPr>
          <p:nvPr/>
        </p:nvCxnSpPr>
        <p:spPr>
          <a:xfrm flipH="1">
            <a:off x="5985164" y="3428999"/>
            <a:ext cx="3971636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9DD0B0-7498-421B-9B30-0BECA98BA0F7}"/>
              </a:ext>
            </a:extLst>
          </p:cNvPr>
          <p:cNvCxnSpPr/>
          <p:nvPr/>
        </p:nvCxnSpPr>
        <p:spPr>
          <a:xfrm flipH="1">
            <a:off x="8151092" y="3428999"/>
            <a:ext cx="1870363" cy="198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B0EFB3-5544-4A08-95E4-F58E0E43DC6B}"/>
              </a:ext>
            </a:extLst>
          </p:cNvPr>
          <p:cNvCxnSpPr>
            <a:endCxn id="13" idx="0"/>
          </p:cNvCxnSpPr>
          <p:nvPr/>
        </p:nvCxnSpPr>
        <p:spPr>
          <a:xfrm>
            <a:off x="9956800" y="3509818"/>
            <a:ext cx="0" cy="19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5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6C3B-0FA8-47E6-8248-EF97AECC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120-6E1C-41CF-84BA-47CDAC79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B8C5A-9DC1-49A9-981C-15F9DCBCA781}"/>
              </a:ext>
            </a:extLst>
          </p:cNvPr>
          <p:cNvSpPr/>
          <p:nvPr/>
        </p:nvSpPr>
        <p:spPr>
          <a:xfrm>
            <a:off x="838200" y="3038764"/>
            <a:ext cx="1452418" cy="8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5CF31-5744-4174-A47D-AD43B95117F5}"/>
              </a:ext>
            </a:extLst>
          </p:cNvPr>
          <p:cNvSpPr/>
          <p:nvPr/>
        </p:nvSpPr>
        <p:spPr>
          <a:xfrm>
            <a:off x="2669309" y="3038764"/>
            <a:ext cx="1302327" cy="8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06808-5BD5-447A-B458-2F43D0325C5D}"/>
              </a:ext>
            </a:extLst>
          </p:cNvPr>
          <p:cNvSpPr/>
          <p:nvPr/>
        </p:nvSpPr>
        <p:spPr>
          <a:xfrm>
            <a:off x="4604328" y="3038763"/>
            <a:ext cx="1524000" cy="8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C7EF-E112-4027-95B3-49B8ADEE4A77}"/>
              </a:ext>
            </a:extLst>
          </p:cNvPr>
          <p:cNvSpPr/>
          <p:nvPr/>
        </p:nvSpPr>
        <p:spPr>
          <a:xfrm>
            <a:off x="6825673" y="3038764"/>
            <a:ext cx="1385454" cy="8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0E6989-857E-45A1-AFE9-79FA79011EC5}"/>
              </a:ext>
            </a:extLst>
          </p:cNvPr>
          <p:cNvSpPr/>
          <p:nvPr/>
        </p:nvSpPr>
        <p:spPr>
          <a:xfrm>
            <a:off x="8793018" y="3038764"/>
            <a:ext cx="1865746" cy="8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  <a:p>
            <a:pPr algn="ctr"/>
            <a:r>
              <a:rPr lang="en-IN" dirty="0"/>
              <a:t>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457D6-4EC2-49DF-A9AF-98A66DB2902F}"/>
              </a:ext>
            </a:extLst>
          </p:cNvPr>
          <p:cNvSpPr/>
          <p:nvPr/>
        </p:nvSpPr>
        <p:spPr>
          <a:xfrm>
            <a:off x="4110184" y="5310909"/>
            <a:ext cx="2539998" cy="86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Zookeeper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A9C7BE-0F52-4A64-8ACE-05ADA6476325}"/>
              </a:ext>
            </a:extLst>
          </p:cNvPr>
          <p:cNvCxnSpPr>
            <a:cxnSpLocks/>
          </p:cNvCxnSpPr>
          <p:nvPr/>
        </p:nvCxnSpPr>
        <p:spPr>
          <a:xfrm>
            <a:off x="5334000" y="3888509"/>
            <a:ext cx="0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98A538-C243-4F03-94EB-63064C84F078}"/>
              </a:ext>
            </a:extLst>
          </p:cNvPr>
          <p:cNvCxnSpPr>
            <a:endCxn id="5" idx="1"/>
          </p:cNvCxnSpPr>
          <p:nvPr/>
        </p:nvCxnSpPr>
        <p:spPr>
          <a:xfrm>
            <a:off x="2290618" y="3463635"/>
            <a:ext cx="378691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1C6990-F578-42F9-9C58-329F85E9A6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71636" y="3463636"/>
            <a:ext cx="63269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55C34E-D7FD-4297-AD87-9151D6B414B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128328" y="3463636"/>
            <a:ext cx="69734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DEAFE-AB1E-42B2-9D76-84A9261D458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211127" y="3463637"/>
            <a:ext cx="5818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CD63-77A2-494A-9D01-365051B0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1038-6D44-4BEF-8D7F-6E2FAC992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1DAFE6-295F-41FB-A41C-1C676877100E}"/>
              </a:ext>
            </a:extLst>
          </p:cNvPr>
          <p:cNvSpPr/>
          <p:nvPr/>
        </p:nvSpPr>
        <p:spPr>
          <a:xfrm>
            <a:off x="942109" y="3537527"/>
            <a:ext cx="1727200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  <a:p>
            <a:pPr algn="ctr"/>
            <a:r>
              <a:rPr lang="en-IN" dirty="0"/>
              <a:t>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49683-4B0C-41E3-9F1E-DC7689D0B982}"/>
              </a:ext>
            </a:extLst>
          </p:cNvPr>
          <p:cNvSpPr/>
          <p:nvPr/>
        </p:nvSpPr>
        <p:spPr>
          <a:xfrm>
            <a:off x="3177309" y="2817091"/>
            <a:ext cx="1496291" cy="279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  <a:p>
            <a:pPr algn="ctr"/>
            <a:r>
              <a:rPr lang="en-IN" dirty="0"/>
              <a:t>Connect</a:t>
            </a:r>
          </a:p>
          <a:p>
            <a:pPr algn="ctr"/>
            <a:r>
              <a:rPr lang="en-IN" dirty="0"/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60883-C03C-446E-842C-99E945C2CF56}"/>
              </a:ext>
            </a:extLst>
          </p:cNvPr>
          <p:cNvSpPr/>
          <p:nvPr/>
        </p:nvSpPr>
        <p:spPr>
          <a:xfrm>
            <a:off x="5089236" y="3740727"/>
            <a:ext cx="2013528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A36966-1B27-4342-A495-944EBEE4656E}"/>
              </a:ext>
            </a:extLst>
          </p:cNvPr>
          <p:cNvSpPr/>
          <p:nvPr/>
        </p:nvSpPr>
        <p:spPr>
          <a:xfrm>
            <a:off x="7721600" y="2817091"/>
            <a:ext cx="1320800" cy="279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  <a:p>
            <a:pPr algn="ctr"/>
            <a:r>
              <a:rPr lang="en-IN" dirty="0"/>
              <a:t>Connect</a:t>
            </a:r>
          </a:p>
          <a:p>
            <a:pPr algn="ctr"/>
            <a:r>
              <a:rPr lang="en-IN" dirty="0"/>
              <a:t>Sink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A4891-A284-4419-B098-80FBA76EE5F5}"/>
              </a:ext>
            </a:extLst>
          </p:cNvPr>
          <p:cNvSpPr/>
          <p:nvPr/>
        </p:nvSpPr>
        <p:spPr>
          <a:xfrm>
            <a:off x="9578109" y="3629891"/>
            <a:ext cx="167178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  <a:p>
            <a:pPr algn="ctr"/>
            <a:r>
              <a:rPr lang="en-IN" dirty="0"/>
              <a:t>Systems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8948AB-B77E-43A7-A192-74BB31751C34}"/>
              </a:ext>
            </a:extLst>
          </p:cNvPr>
          <p:cNvCxnSpPr/>
          <p:nvPr/>
        </p:nvCxnSpPr>
        <p:spPr>
          <a:xfrm>
            <a:off x="2715491" y="3943927"/>
            <a:ext cx="4618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2E4374-5A1F-49E1-A3F6-F6E956D59232}"/>
              </a:ext>
            </a:extLst>
          </p:cNvPr>
          <p:cNvCxnSpPr/>
          <p:nvPr/>
        </p:nvCxnSpPr>
        <p:spPr>
          <a:xfrm>
            <a:off x="4673600" y="3943927"/>
            <a:ext cx="415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A4983-6049-45B8-BB10-764A0632AB26}"/>
              </a:ext>
            </a:extLst>
          </p:cNvPr>
          <p:cNvCxnSpPr/>
          <p:nvPr/>
        </p:nvCxnSpPr>
        <p:spPr>
          <a:xfrm>
            <a:off x="7102764" y="4045527"/>
            <a:ext cx="6188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A00F62-00C7-46D8-B6FF-A32247494CF3}"/>
              </a:ext>
            </a:extLst>
          </p:cNvPr>
          <p:cNvCxnSpPr>
            <a:endCxn id="8" idx="1"/>
          </p:cNvCxnSpPr>
          <p:nvPr/>
        </p:nvCxnSpPr>
        <p:spPr>
          <a:xfrm>
            <a:off x="9042400" y="3943927"/>
            <a:ext cx="535709" cy="18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AA6C595-056B-487C-9E1F-B3CEF90F91DE}"/>
              </a:ext>
            </a:extLst>
          </p:cNvPr>
          <p:cNvSpPr/>
          <p:nvPr/>
        </p:nvSpPr>
        <p:spPr>
          <a:xfrm>
            <a:off x="5209309" y="2152073"/>
            <a:ext cx="1736436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 Streams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E98A4-6717-470C-BBB8-B28FCA226E8B}"/>
              </a:ext>
            </a:extLst>
          </p:cNvPr>
          <p:cNvSpPr/>
          <p:nvPr/>
        </p:nvSpPr>
        <p:spPr>
          <a:xfrm>
            <a:off x="5209309" y="4765964"/>
            <a:ext cx="1893455" cy="4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Mirror</a:t>
            </a:r>
          </a:p>
          <a:p>
            <a:pPr algn="ctr"/>
            <a:r>
              <a:rPr lang="en-IN" dirty="0"/>
              <a:t>Maker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06C1FF-66EB-4D65-B95D-9EFDE7F42785}"/>
              </a:ext>
            </a:extLst>
          </p:cNvPr>
          <p:cNvSpPr/>
          <p:nvPr/>
        </p:nvSpPr>
        <p:spPr>
          <a:xfrm>
            <a:off x="5209309" y="5754255"/>
            <a:ext cx="1893455" cy="42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Another Kafka Cluster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B522A-65F2-4E3B-92EE-2CC347B421F1}"/>
              </a:ext>
            </a:extLst>
          </p:cNvPr>
          <p:cNvCxnSpPr>
            <a:endCxn id="6" idx="0"/>
          </p:cNvCxnSpPr>
          <p:nvPr/>
        </p:nvCxnSpPr>
        <p:spPr>
          <a:xfrm>
            <a:off x="6096000" y="2706255"/>
            <a:ext cx="0" cy="1034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21529A-6E19-4A7A-917D-D0756E71F9F9}"/>
              </a:ext>
            </a:extLst>
          </p:cNvPr>
          <p:cNvCxnSpPr>
            <a:stCxn id="6" idx="2"/>
          </p:cNvCxnSpPr>
          <p:nvPr/>
        </p:nvCxnSpPr>
        <p:spPr>
          <a:xfrm>
            <a:off x="6096000" y="4294909"/>
            <a:ext cx="0" cy="471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8C5AC3-A865-42E3-AA6C-C15EA5B3238E}"/>
              </a:ext>
            </a:extLst>
          </p:cNvPr>
          <p:cNvCxnSpPr/>
          <p:nvPr/>
        </p:nvCxnSpPr>
        <p:spPr>
          <a:xfrm>
            <a:off x="6096000" y="5200073"/>
            <a:ext cx="0" cy="554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A66F-1BE7-4D96-A2FC-453E5ED8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D2C5-23E5-4E1B-9114-17333484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0CDD6-85F1-44E4-922D-EDFC2CBCB4EA}"/>
              </a:ext>
            </a:extLst>
          </p:cNvPr>
          <p:cNvSpPr/>
          <p:nvPr/>
        </p:nvSpPr>
        <p:spPr>
          <a:xfrm>
            <a:off x="1034473" y="2835564"/>
            <a:ext cx="1505527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  <a:p>
            <a:pPr algn="ctr"/>
            <a:r>
              <a:rPr lang="en-IN" dirty="0"/>
              <a:t>Producers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0ABDA-C1BE-4EC1-9DCF-A3003FC3FC5C}"/>
              </a:ext>
            </a:extLst>
          </p:cNvPr>
          <p:cNvSpPr/>
          <p:nvPr/>
        </p:nvSpPr>
        <p:spPr>
          <a:xfrm>
            <a:off x="8589818" y="2835564"/>
            <a:ext cx="1958109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  <a:p>
            <a:pPr algn="ctr"/>
            <a:r>
              <a:rPr lang="en-IN" dirty="0"/>
              <a:t>Consumers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3F33C-7743-4537-9AC1-D5F9272A8713}"/>
              </a:ext>
            </a:extLst>
          </p:cNvPr>
          <p:cNvSpPr/>
          <p:nvPr/>
        </p:nvSpPr>
        <p:spPr>
          <a:xfrm>
            <a:off x="5107709" y="2974109"/>
            <a:ext cx="1717964" cy="544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EF02B-66E4-45FA-A156-94D2CB8325EB}"/>
              </a:ext>
            </a:extLst>
          </p:cNvPr>
          <p:cNvSpPr/>
          <p:nvPr/>
        </p:nvSpPr>
        <p:spPr>
          <a:xfrm>
            <a:off x="5107709" y="5578764"/>
            <a:ext cx="2299855" cy="59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 Rest PROXY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2E510-69EB-479C-BC0B-DDC2F7FBBA8C}"/>
              </a:ext>
            </a:extLst>
          </p:cNvPr>
          <p:cNvSpPr/>
          <p:nvPr/>
        </p:nvSpPr>
        <p:spPr>
          <a:xfrm>
            <a:off x="5107709" y="4257964"/>
            <a:ext cx="1967346" cy="59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  <a:p>
            <a:pPr algn="ctr"/>
            <a:r>
              <a:rPr lang="en-IN" dirty="0"/>
              <a:t>Schema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650CF-31D5-48D9-A388-424823CB08C9}"/>
              </a:ext>
            </a:extLst>
          </p:cNvPr>
          <p:cNvSpPr/>
          <p:nvPr/>
        </p:nvSpPr>
        <p:spPr>
          <a:xfrm>
            <a:off x="951345" y="5717309"/>
            <a:ext cx="1791855" cy="45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NJP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D7023B-C6D9-4C80-A91E-9A7866D4733C}"/>
              </a:ext>
            </a:extLst>
          </p:cNvPr>
          <p:cNvSpPr/>
          <p:nvPr/>
        </p:nvSpPr>
        <p:spPr>
          <a:xfrm>
            <a:off x="9107055" y="5717309"/>
            <a:ext cx="1893454" cy="45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NJC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49356-4D87-415D-8818-5CE285AA6D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40000" y="3177310"/>
            <a:ext cx="2567709" cy="69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84A78A-35C0-4CD7-9A00-EF8D7219FBC1}"/>
              </a:ext>
            </a:extLst>
          </p:cNvPr>
          <p:cNvCxnSpPr>
            <a:stCxn id="6" idx="3"/>
          </p:cNvCxnSpPr>
          <p:nvPr/>
        </p:nvCxnSpPr>
        <p:spPr>
          <a:xfrm flipV="1">
            <a:off x="6825673" y="3112655"/>
            <a:ext cx="1884218" cy="133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1E0784-DB55-45E3-A940-27872B933543}"/>
              </a:ext>
            </a:extLst>
          </p:cNvPr>
          <p:cNvCxnSpPr/>
          <p:nvPr/>
        </p:nvCxnSpPr>
        <p:spPr>
          <a:xfrm>
            <a:off x="2540000" y="3246582"/>
            <a:ext cx="2567709" cy="1282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1A0877-B539-464E-80B5-7107F91C9394}"/>
              </a:ext>
            </a:extLst>
          </p:cNvPr>
          <p:cNvCxnSpPr/>
          <p:nvPr/>
        </p:nvCxnSpPr>
        <p:spPr>
          <a:xfrm flipH="1">
            <a:off x="7084293" y="3177310"/>
            <a:ext cx="1505525" cy="1351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D727B2-125F-4CB4-90C5-EAE0941F673A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2743200" y="5877864"/>
            <a:ext cx="2364509" cy="6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A1719A-F7F8-44CB-84FA-B507A891B096}"/>
              </a:ext>
            </a:extLst>
          </p:cNvPr>
          <p:cNvCxnSpPr>
            <a:endCxn id="7" idx="0"/>
          </p:cNvCxnSpPr>
          <p:nvPr/>
        </p:nvCxnSpPr>
        <p:spPr>
          <a:xfrm>
            <a:off x="6096000" y="4867925"/>
            <a:ext cx="161637" cy="710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2C3968-56C0-4DB3-88EA-1197872043CC}"/>
              </a:ext>
            </a:extLst>
          </p:cNvPr>
          <p:cNvCxnSpPr>
            <a:endCxn id="10" idx="1"/>
          </p:cNvCxnSpPr>
          <p:nvPr/>
        </p:nvCxnSpPr>
        <p:spPr>
          <a:xfrm>
            <a:off x="7407564" y="5867545"/>
            <a:ext cx="1699491" cy="7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C5E4995-D2A0-4620-B6CE-437BCEA169F1}"/>
              </a:ext>
            </a:extLst>
          </p:cNvPr>
          <p:cNvCxnSpPr/>
          <p:nvPr/>
        </p:nvCxnSpPr>
        <p:spPr>
          <a:xfrm rot="16200000" flipH="1">
            <a:off x="5895109" y="4297218"/>
            <a:ext cx="2262908" cy="43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3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524F-F8BE-46AF-8FDD-C833CBB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7BAC-EF6B-48B5-9F4D-E53B46E1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  <a:p>
            <a:r>
              <a:rPr lang="en-IN" dirty="0"/>
              <a:t>Partitions</a:t>
            </a:r>
          </a:p>
          <a:p>
            <a:r>
              <a:rPr lang="en-IN" dirty="0"/>
              <a:t>Replication Factors</a:t>
            </a:r>
          </a:p>
          <a:p>
            <a:r>
              <a:rPr lang="en-IN" dirty="0"/>
              <a:t>Producers</a:t>
            </a:r>
          </a:p>
          <a:p>
            <a:r>
              <a:rPr lang="en-IN" dirty="0"/>
              <a:t>Consumers</a:t>
            </a:r>
          </a:p>
          <a:p>
            <a:r>
              <a:rPr lang="en-IN" dirty="0"/>
              <a:t>Zookeeper</a:t>
            </a:r>
          </a:p>
          <a:p>
            <a:r>
              <a:rPr lang="en-IN" dirty="0"/>
              <a:t>Defaults</a:t>
            </a:r>
          </a:p>
        </p:txBody>
      </p:sp>
    </p:spTree>
    <p:extLst>
      <p:ext uri="{BB962C8B-B14F-4D97-AF65-F5344CB8AC3E}">
        <p14:creationId xmlns:p14="http://schemas.microsoft.com/office/powerpoint/2010/main" val="202826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1887-0342-4065-AC3C-682C5D6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and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B79E-A327-490F-B089-42C53A01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Topics: a particular stream of data</a:t>
            </a:r>
          </a:p>
          <a:p>
            <a:pPr lvl="1"/>
            <a:r>
              <a:rPr lang="en-IN" dirty="0"/>
              <a:t>Similar to the table in database(without all the constraints)</a:t>
            </a:r>
          </a:p>
          <a:p>
            <a:pPr lvl="1"/>
            <a:r>
              <a:rPr lang="en-IN" dirty="0"/>
              <a:t>You can have many topics as u want</a:t>
            </a:r>
          </a:p>
          <a:p>
            <a:pPr lvl="1"/>
            <a:r>
              <a:rPr lang="en-IN" dirty="0"/>
              <a:t>A topics are identified by its name.</a:t>
            </a:r>
          </a:p>
          <a:p>
            <a:r>
              <a:rPr lang="en-IN" dirty="0"/>
              <a:t>Topics are again spilt in to partitions</a:t>
            </a:r>
          </a:p>
          <a:p>
            <a:pPr lvl="1"/>
            <a:r>
              <a:rPr lang="en-IN" dirty="0"/>
              <a:t>Each partitions is ordered</a:t>
            </a:r>
          </a:p>
          <a:p>
            <a:pPr lvl="1"/>
            <a:r>
              <a:rPr lang="en-IN" dirty="0"/>
              <a:t>Each message with in a partition gets a incremental id, called offset</a:t>
            </a:r>
          </a:p>
        </p:txBody>
      </p:sp>
    </p:spTree>
    <p:extLst>
      <p:ext uri="{BB962C8B-B14F-4D97-AF65-F5344CB8AC3E}">
        <p14:creationId xmlns:p14="http://schemas.microsoft.com/office/powerpoint/2010/main" val="322766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57D3-FE60-4B1F-A3FC-33B1A036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and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3847-A980-4FB4-A060-540EF470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069F9-9E36-446F-96C3-C48E0F165F5A}"/>
              </a:ext>
            </a:extLst>
          </p:cNvPr>
          <p:cNvSpPr/>
          <p:nvPr/>
        </p:nvSpPr>
        <p:spPr>
          <a:xfrm>
            <a:off x="1614683" y="2309091"/>
            <a:ext cx="705323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A8419-608B-4B26-86ED-3BFD52AFFD95}"/>
              </a:ext>
            </a:extLst>
          </p:cNvPr>
          <p:cNvSpPr/>
          <p:nvPr/>
        </p:nvSpPr>
        <p:spPr>
          <a:xfrm>
            <a:off x="2327564" y="2309091"/>
            <a:ext cx="713509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FAFE6-7767-4C7E-8927-A23C6E6B5825}"/>
              </a:ext>
            </a:extLst>
          </p:cNvPr>
          <p:cNvSpPr/>
          <p:nvPr/>
        </p:nvSpPr>
        <p:spPr>
          <a:xfrm>
            <a:off x="3041073" y="2309091"/>
            <a:ext cx="713509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9F860C-1015-4F01-8256-992944CDB4FB}"/>
              </a:ext>
            </a:extLst>
          </p:cNvPr>
          <p:cNvSpPr/>
          <p:nvPr/>
        </p:nvSpPr>
        <p:spPr>
          <a:xfrm>
            <a:off x="3754582" y="2309091"/>
            <a:ext cx="713509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D1BFDA-CE78-42DB-B343-5C3692785B1C}"/>
              </a:ext>
            </a:extLst>
          </p:cNvPr>
          <p:cNvSpPr/>
          <p:nvPr/>
        </p:nvSpPr>
        <p:spPr>
          <a:xfrm>
            <a:off x="4468091" y="2309091"/>
            <a:ext cx="870527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FB1B1-CF7F-4523-9F74-4BC813569391}"/>
              </a:ext>
            </a:extLst>
          </p:cNvPr>
          <p:cNvSpPr/>
          <p:nvPr/>
        </p:nvSpPr>
        <p:spPr>
          <a:xfrm>
            <a:off x="5338618" y="2309091"/>
            <a:ext cx="713509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6EE5F-CA7C-403D-9FC8-ECE9900293FF}"/>
              </a:ext>
            </a:extLst>
          </p:cNvPr>
          <p:cNvSpPr/>
          <p:nvPr/>
        </p:nvSpPr>
        <p:spPr>
          <a:xfrm>
            <a:off x="6052127" y="2309091"/>
            <a:ext cx="713509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2D0EB0-5A2A-4561-9CAC-359B7EFB560E}"/>
              </a:ext>
            </a:extLst>
          </p:cNvPr>
          <p:cNvSpPr/>
          <p:nvPr/>
        </p:nvSpPr>
        <p:spPr>
          <a:xfrm>
            <a:off x="6765636" y="2309091"/>
            <a:ext cx="713509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7C306-BF7F-4830-8317-51DBF4FFB6F5}"/>
              </a:ext>
            </a:extLst>
          </p:cNvPr>
          <p:cNvSpPr/>
          <p:nvPr/>
        </p:nvSpPr>
        <p:spPr>
          <a:xfrm>
            <a:off x="7479145" y="2309091"/>
            <a:ext cx="713509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B76D0-CFA2-40E8-B77F-5C905B423FD1}"/>
              </a:ext>
            </a:extLst>
          </p:cNvPr>
          <p:cNvSpPr/>
          <p:nvPr/>
        </p:nvSpPr>
        <p:spPr>
          <a:xfrm>
            <a:off x="8192654" y="2309091"/>
            <a:ext cx="713509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A54B0-203D-4F34-ACA0-450EA9C78274}"/>
              </a:ext>
            </a:extLst>
          </p:cNvPr>
          <p:cNvSpPr/>
          <p:nvPr/>
        </p:nvSpPr>
        <p:spPr>
          <a:xfrm>
            <a:off x="8906163" y="2309091"/>
            <a:ext cx="792019" cy="526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C78491-67F0-4AD2-8D5D-096729713432}"/>
              </a:ext>
            </a:extLst>
          </p:cNvPr>
          <p:cNvSpPr/>
          <p:nvPr/>
        </p:nvSpPr>
        <p:spPr>
          <a:xfrm>
            <a:off x="1711667" y="3394363"/>
            <a:ext cx="705323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7CD10-9532-4594-AFF4-84C04C149A47}"/>
              </a:ext>
            </a:extLst>
          </p:cNvPr>
          <p:cNvSpPr/>
          <p:nvPr/>
        </p:nvSpPr>
        <p:spPr>
          <a:xfrm>
            <a:off x="2424548" y="3394363"/>
            <a:ext cx="713509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281F9-9052-41ED-B982-114A2D498E9E}"/>
              </a:ext>
            </a:extLst>
          </p:cNvPr>
          <p:cNvSpPr/>
          <p:nvPr/>
        </p:nvSpPr>
        <p:spPr>
          <a:xfrm>
            <a:off x="3138057" y="3394363"/>
            <a:ext cx="713509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DC9415-6A93-4FDD-BE80-C93DE7894616}"/>
              </a:ext>
            </a:extLst>
          </p:cNvPr>
          <p:cNvSpPr/>
          <p:nvPr/>
        </p:nvSpPr>
        <p:spPr>
          <a:xfrm>
            <a:off x="3851566" y="3394363"/>
            <a:ext cx="713509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6B5E3-EE32-4816-BDE9-0B82F110E5FD}"/>
              </a:ext>
            </a:extLst>
          </p:cNvPr>
          <p:cNvSpPr/>
          <p:nvPr/>
        </p:nvSpPr>
        <p:spPr>
          <a:xfrm>
            <a:off x="4565075" y="3394363"/>
            <a:ext cx="870527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5C1D71-C270-463B-B5AA-4A08A59AE119}"/>
              </a:ext>
            </a:extLst>
          </p:cNvPr>
          <p:cNvSpPr/>
          <p:nvPr/>
        </p:nvSpPr>
        <p:spPr>
          <a:xfrm>
            <a:off x="5435602" y="3394363"/>
            <a:ext cx="713509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32856-4412-437C-85C6-5ECA43F19EFA}"/>
              </a:ext>
            </a:extLst>
          </p:cNvPr>
          <p:cNvSpPr/>
          <p:nvPr/>
        </p:nvSpPr>
        <p:spPr>
          <a:xfrm>
            <a:off x="6149111" y="3394363"/>
            <a:ext cx="713509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FBC55-CAA1-40DC-B930-0368FA5C3254}"/>
              </a:ext>
            </a:extLst>
          </p:cNvPr>
          <p:cNvSpPr/>
          <p:nvPr/>
        </p:nvSpPr>
        <p:spPr>
          <a:xfrm>
            <a:off x="6862620" y="3394363"/>
            <a:ext cx="713509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28326F-8E28-407B-8681-293F7DF44A5D}"/>
              </a:ext>
            </a:extLst>
          </p:cNvPr>
          <p:cNvSpPr/>
          <p:nvPr/>
        </p:nvSpPr>
        <p:spPr>
          <a:xfrm>
            <a:off x="7576129" y="3394363"/>
            <a:ext cx="713509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F871F1-7386-444D-8910-DFD6B6F15801}"/>
              </a:ext>
            </a:extLst>
          </p:cNvPr>
          <p:cNvSpPr/>
          <p:nvPr/>
        </p:nvSpPr>
        <p:spPr>
          <a:xfrm>
            <a:off x="8289638" y="3394363"/>
            <a:ext cx="713509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1D293-85ED-4C96-A1AE-5601EF6B9D92}"/>
              </a:ext>
            </a:extLst>
          </p:cNvPr>
          <p:cNvSpPr/>
          <p:nvPr/>
        </p:nvSpPr>
        <p:spPr>
          <a:xfrm>
            <a:off x="9003147" y="3394363"/>
            <a:ext cx="792019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8CA84D-0B94-410B-A444-697A0E197034}"/>
              </a:ext>
            </a:extLst>
          </p:cNvPr>
          <p:cNvSpPr/>
          <p:nvPr/>
        </p:nvSpPr>
        <p:spPr>
          <a:xfrm>
            <a:off x="1767083" y="4327232"/>
            <a:ext cx="705323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3D9FEA-AE93-4189-A12F-4D027DF8BFC6}"/>
              </a:ext>
            </a:extLst>
          </p:cNvPr>
          <p:cNvSpPr/>
          <p:nvPr/>
        </p:nvSpPr>
        <p:spPr>
          <a:xfrm>
            <a:off x="2479964" y="4327232"/>
            <a:ext cx="713509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03AA8C-5DF4-488C-8FC7-3F9642495A2F}"/>
              </a:ext>
            </a:extLst>
          </p:cNvPr>
          <p:cNvSpPr/>
          <p:nvPr/>
        </p:nvSpPr>
        <p:spPr>
          <a:xfrm>
            <a:off x="3193473" y="4327232"/>
            <a:ext cx="713509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801BDA-2B8A-45E5-88CD-26027455DD07}"/>
              </a:ext>
            </a:extLst>
          </p:cNvPr>
          <p:cNvSpPr/>
          <p:nvPr/>
        </p:nvSpPr>
        <p:spPr>
          <a:xfrm>
            <a:off x="3906982" y="4327232"/>
            <a:ext cx="713509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F66B98-1F09-4036-8EDE-786A82B72A9B}"/>
              </a:ext>
            </a:extLst>
          </p:cNvPr>
          <p:cNvSpPr/>
          <p:nvPr/>
        </p:nvSpPr>
        <p:spPr>
          <a:xfrm>
            <a:off x="4620491" y="4327232"/>
            <a:ext cx="870527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64F5A4-5376-497A-A048-B20BD72B4A4E}"/>
              </a:ext>
            </a:extLst>
          </p:cNvPr>
          <p:cNvSpPr/>
          <p:nvPr/>
        </p:nvSpPr>
        <p:spPr>
          <a:xfrm>
            <a:off x="5491018" y="4327232"/>
            <a:ext cx="713509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C7D1DA-178B-4F5C-932C-501B142DAAB6}"/>
              </a:ext>
            </a:extLst>
          </p:cNvPr>
          <p:cNvSpPr/>
          <p:nvPr/>
        </p:nvSpPr>
        <p:spPr>
          <a:xfrm>
            <a:off x="6204527" y="4327232"/>
            <a:ext cx="713509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B05792-A5DB-487D-8D41-C07EB3C6804B}"/>
              </a:ext>
            </a:extLst>
          </p:cNvPr>
          <p:cNvSpPr/>
          <p:nvPr/>
        </p:nvSpPr>
        <p:spPr>
          <a:xfrm>
            <a:off x="6918036" y="4327232"/>
            <a:ext cx="713509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C354F4-6DAC-44E4-A1C9-9DEEBE862A19}"/>
              </a:ext>
            </a:extLst>
          </p:cNvPr>
          <p:cNvSpPr/>
          <p:nvPr/>
        </p:nvSpPr>
        <p:spPr>
          <a:xfrm>
            <a:off x="7631545" y="4327232"/>
            <a:ext cx="713509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33A941-8AA9-4E7C-AE91-E950199D15FF}"/>
              </a:ext>
            </a:extLst>
          </p:cNvPr>
          <p:cNvSpPr/>
          <p:nvPr/>
        </p:nvSpPr>
        <p:spPr>
          <a:xfrm>
            <a:off x="8345054" y="4327232"/>
            <a:ext cx="713509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689D61-78D6-4FA7-8102-947EB2AF1B7D}"/>
              </a:ext>
            </a:extLst>
          </p:cNvPr>
          <p:cNvSpPr/>
          <p:nvPr/>
        </p:nvSpPr>
        <p:spPr>
          <a:xfrm>
            <a:off x="9058563" y="4327232"/>
            <a:ext cx="792019" cy="526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6F6041-7106-46F1-8733-E88F20D534DB}"/>
              </a:ext>
            </a:extLst>
          </p:cNvPr>
          <p:cNvSpPr/>
          <p:nvPr/>
        </p:nvSpPr>
        <p:spPr>
          <a:xfrm>
            <a:off x="10049164" y="2309091"/>
            <a:ext cx="1304636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Partition0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A08DDF-962B-4EF4-B87E-E5347BF3B378}"/>
              </a:ext>
            </a:extLst>
          </p:cNvPr>
          <p:cNvSpPr/>
          <p:nvPr/>
        </p:nvSpPr>
        <p:spPr>
          <a:xfrm>
            <a:off x="10049164" y="3429000"/>
            <a:ext cx="1304636" cy="49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Partition1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F0926D-B84E-44C3-85A7-D25A595AAF0C}"/>
              </a:ext>
            </a:extLst>
          </p:cNvPr>
          <p:cNvSpPr/>
          <p:nvPr/>
        </p:nvSpPr>
        <p:spPr>
          <a:xfrm>
            <a:off x="10160000" y="4327232"/>
            <a:ext cx="1201358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116368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365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 and Partitions</vt:lpstr>
      <vt:lpstr>Topics and Partitions</vt:lpstr>
      <vt:lpstr>Topics and Partitions</vt:lpstr>
      <vt:lpstr>Brokers</vt:lpstr>
      <vt:lpstr>Brokers and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</dc:creator>
  <cp:lastModifiedBy>Karthick</cp:lastModifiedBy>
  <cp:revision>11</cp:revision>
  <dcterms:created xsi:type="dcterms:W3CDTF">2020-02-10T09:22:16Z</dcterms:created>
  <dcterms:modified xsi:type="dcterms:W3CDTF">2020-02-10T12:19:31Z</dcterms:modified>
</cp:coreProperties>
</file>