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8" r:id="rId3"/>
    <p:sldId id="261" r:id="rId4"/>
    <p:sldId id="259" r:id="rId5"/>
    <p:sldId id="262" r:id="rId6"/>
    <p:sldId id="263" r:id="rId7"/>
    <p:sldId id="264" r:id="rId8"/>
    <p:sldId id="265" r:id="rId9"/>
    <p:sldId id="266" r:id="rId10"/>
    <p:sldId id="277" r:id="rId11"/>
    <p:sldId id="267" r:id="rId12"/>
    <p:sldId id="260" r:id="rId13"/>
    <p:sldId id="276" r:id="rId14"/>
    <p:sldId id="268" r:id="rId15"/>
    <p:sldId id="269" r:id="rId16"/>
    <p:sldId id="270" r:id="rId17"/>
    <p:sldId id="271" r:id="rId18"/>
    <p:sldId id="272" r:id="rId19"/>
    <p:sldId id="273" r:id="rId20"/>
    <p:sldId id="274"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4" d="100"/>
          <a:sy n="94" d="100"/>
        </p:scale>
        <p:origin x="245"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94E584-DAE7-4A9D-BB14-033F4888C434}" type="datetimeFigureOut">
              <a:rPr lang="en-IN" smtClean="0"/>
              <a:t>2020/03/18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BAC50C-8113-4A1F-9050-DEB629C2B817}" type="slidenum">
              <a:rPr lang="en-IN" smtClean="0"/>
              <a:t>‹#›</a:t>
            </a:fld>
            <a:endParaRPr lang="en-IN"/>
          </a:p>
        </p:txBody>
      </p:sp>
    </p:spTree>
    <p:extLst>
      <p:ext uri="{BB962C8B-B14F-4D97-AF65-F5344CB8AC3E}">
        <p14:creationId xmlns:p14="http://schemas.microsoft.com/office/powerpoint/2010/main" val="2602695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BAC50C-8113-4A1F-9050-DEB629C2B817}" type="slidenum">
              <a:rPr lang="en-IN" smtClean="0"/>
              <a:t>2</a:t>
            </a:fld>
            <a:endParaRPr lang="en-IN"/>
          </a:p>
        </p:txBody>
      </p:sp>
    </p:spTree>
    <p:extLst>
      <p:ext uri="{BB962C8B-B14F-4D97-AF65-F5344CB8AC3E}">
        <p14:creationId xmlns:p14="http://schemas.microsoft.com/office/powerpoint/2010/main" val="2326497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BAC50C-8113-4A1F-9050-DEB629C2B817}" type="slidenum">
              <a:rPr lang="en-IN" smtClean="0"/>
              <a:t>4</a:t>
            </a:fld>
            <a:endParaRPr lang="en-IN"/>
          </a:p>
        </p:txBody>
      </p:sp>
    </p:spTree>
    <p:extLst>
      <p:ext uri="{BB962C8B-B14F-4D97-AF65-F5344CB8AC3E}">
        <p14:creationId xmlns:p14="http://schemas.microsoft.com/office/powerpoint/2010/main" val="2788589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7F774F-3E14-464D-9FF3-6993C74A2DEE}" type="datetimeFigureOut">
              <a:rPr lang="en-IN" smtClean="0"/>
              <a:t>2020/03/18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BD0137-F385-4DF0-8A8B-F7B4643B16D5}" type="slidenum">
              <a:rPr lang="en-IN" smtClean="0"/>
              <a:t>‹#›</a:t>
            </a:fld>
            <a:endParaRPr lang="en-IN"/>
          </a:p>
        </p:txBody>
      </p:sp>
    </p:spTree>
    <p:extLst>
      <p:ext uri="{BB962C8B-B14F-4D97-AF65-F5344CB8AC3E}">
        <p14:creationId xmlns:p14="http://schemas.microsoft.com/office/powerpoint/2010/main" val="2006097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7F774F-3E14-464D-9FF3-6993C74A2DEE}" type="datetimeFigureOut">
              <a:rPr lang="en-IN" smtClean="0"/>
              <a:t>2020/03/18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BD0137-F385-4DF0-8A8B-F7B4643B16D5}" type="slidenum">
              <a:rPr lang="en-IN" smtClean="0"/>
              <a:t>‹#›</a:t>
            </a:fld>
            <a:endParaRPr lang="en-IN"/>
          </a:p>
        </p:txBody>
      </p:sp>
    </p:spTree>
    <p:extLst>
      <p:ext uri="{BB962C8B-B14F-4D97-AF65-F5344CB8AC3E}">
        <p14:creationId xmlns:p14="http://schemas.microsoft.com/office/powerpoint/2010/main" val="1600077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87F774F-3E14-464D-9FF3-6993C74A2DEE}" type="datetimeFigureOut">
              <a:rPr lang="en-IN" smtClean="0"/>
              <a:t>2020/03/18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BD0137-F385-4DF0-8A8B-F7B4643B16D5}" type="slidenum">
              <a:rPr lang="en-IN" smtClean="0"/>
              <a:t>‹#›</a:t>
            </a:fld>
            <a:endParaRPr lang="en-IN"/>
          </a:p>
        </p:txBody>
      </p:sp>
    </p:spTree>
    <p:extLst>
      <p:ext uri="{BB962C8B-B14F-4D97-AF65-F5344CB8AC3E}">
        <p14:creationId xmlns:p14="http://schemas.microsoft.com/office/powerpoint/2010/main" val="36988591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87F774F-3E14-464D-9FF3-6993C74A2DEE}" type="datetimeFigureOut">
              <a:rPr lang="en-IN" smtClean="0"/>
              <a:t>2020/03/18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BD0137-F385-4DF0-8A8B-F7B4643B16D5}"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81948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7F774F-3E14-464D-9FF3-6993C74A2DEE}" type="datetimeFigureOut">
              <a:rPr lang="en-IN" smtClean="0"/>
              <a:t>2020/03/18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BD0137-F385-4DF0-8A8B-F7B4643B16D5}" type="slidenum">
              <a:rPr lang="en-IN" smtClean="0"/>
              <a:t>‹#›</a:t>
            </a:fld>
            <a:endParaRPr lang="en-IN"/>
          </a:p>
        </p:txBody>
      </p:sp>
    </p:spTree>
    <p:extLst>
      <p:ext uri="{BB962C8B-B14F-4D97-AF65-F5344CB8AC3E}">
        <p14:creationId xmlns:p14="http://schemas.microsoft.com/office/powerpoint/2010/main" val="41669279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87F774F-3E14-464D-9FF3-6993C74A2DEE}" type="datetimeFigureOut">
              <a:rPr lang="en-IN" smtClean="0"/>
              <a:t>2020/03/18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BD0137-F385-4DF0-8A8B-F7B4643B16D5}" type="slidenum">
              <a:rPr lang="en-IN" smtClean="0"/>
              <a:t>‹#›</a:t>
            </a:fld>
            <a:endParaRPr lang="en-IN"/>
          </a:p>
        </p:txBody>
      </p:sp>
    </p:spTree>
    <p:extLst>
      <p:ext uri="{BB962C8B-B14F-4D97-AF65-F5344CB8AC3E}">
        <p14:creationId xmlns:p14="http://schemas.microsoft.com/office/powerpoint/2010/main" val="2136025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87F774F-3E14-464D-9FF3-6993C74A2DEE}" type="datetimeFigureOut">
              <a:rPr lang="en-IN" smtClean="0"/>
              <a:t>2020/03/18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BD0137-F385-4DF0-8A8B-F7B4643B16D5}" type="slidenum">
              <a:rPr lang="en-IN" smtClean="0"/>
              <a:t>‹#›</a:t>
            </a:fld>
            <a:endParaRPr lang="en-IN"/>
          </a:p>
        </p:txBody>
      </p:sp>
    </p:spTree>
    <p:extLst>
      <p:ext uri="{BB962C8B-B14F-4D97-AF65-F5344CB8AC3E}">
        <p14:creationId xmlns:p14="http://schemas.microsoft.com/office/powerpoint/2010/main" val="1357709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7F774F-3E14-464D-9FF3-6993C74A2DEE}" type="datetimeFigureOut">
              <a:rPr lang="en-IN" smtClean="0"/>
              <a:t>2020/03/18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BD0137-F385-4DF0-8A8B-F7B4643B16D5}" type="slidenum">
              <a:rPr lang="en-IN" smtClean="0"/>
              <a:t>‹#›</a:t>
            </a:fld>
            <a:endParaRPr lang="en-IN"/>
          </a:p>
        </p:txBody>
      </p:sp>
    </p:spTree>
    <p:extLst>
      <p:ext uri="{BB962C8B-B14F-4D97-AF65-F5344CB8AC3E}">
        <p14:creationId xmlns:p14="http://schemas.microsoft.com/office/powerpoint/2010/main" val="25078777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7F774F-3E14-464D-9FF3-6993C74A2DEE}" type="datetimeFigureOut">
              <a:rPr lang="en-IN" smtClean="0"/>
              <a:t>2020/03/18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BD0137-F385-4DF0-8A8B-F7B4643B16D5}" type="slidenum">
              <a:rPr lang="en-IN" smtClean="0"/>
              <a:t>‹#›</a:t>
            </a:fld>
            <a:endParaRPr lang="en-IN"/>
          </a:p>
        </p:txBody>
      </p:sp>
    </p:spTree>
    <p:extLst>
      <p:ext uri="{BB962C8B-B14F-4D97-AF65-F5344CB8AC3E}">
        <p14:creationId xmlns:p14="http://schemas.microsoft.com/office/powerpoint/2010/main" val="3115511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87F774F-3E14-464D-9FF3-6993C74A2DEE}" type="datetimeFigureOut">
              <a:rPr lang="en-IN" smtClean="0"/>
              <a:t>2020/03/18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BD0137-F385-4DF0-8A8B-F7B4643B16D5}" type="slidenum">
              <a:rPr lang="en-IN" smtClean="0"/>
              <a:t>‹#›</a:t>
            </a:fld>
            <a:endParaRPr lang="en-IN"/>
          </a:p>
        </p:txBody>
      </p:sp>
    </p:spTree>
    <p:extLst>
      <p:ext uri="{BB962C8B-B14F-4D97-AF65-F5344CB8AC3E}">
        <p14:creationId xmlns:p14="http://schemas.microsoft.com/office/powerpoint/2010/main" val="2932360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7F774F-3E14-464D-9FF3-6993C74A2DEE}" type="datetimeFigureOut">
              <a:rPr lang="en-IN" smtClean="0"/>
              <a:t>2020/03/18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BD0137-F385-4DF0-8A8B-F7B4643B16D5}" type="slidenum">
              <a:rPr lang="en-IN" smtClean="0"/>
              <a:t>‹#›</a:t>
            </a:fld>
            <a:endParaRPr lang="en-IN"/>
          </a:p>
        </p:txBody>
      </p:sp>
    </p:spTree>
    <p:extLst>
      <p:ext uri="{BB962C8B-B14F-4D97-AF65-F5344CB8AC3E}">
        <p14:creationId xmlns:p14="http://schemas.microsoft.com/office/powerpoint/2010/main" val="888144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7F774F-3E14-464D-9FF3-6993C74A2DEE}" type="datetimeFigureOut">
              <a:rPr lang="en-IN" smtClean="0"/>
              <a:t>2020/03/18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BD0137-F385-4DF0-8A8B-F7B4643B16D5}" type="slidenum">
              <a:rPr lang="en-IN" smtClean="0"/>
              <a:t>‹#›</a:t>
            </a:fld>
            <a:endParaRPr lang="en-IN"/>
          </a:p>
        </p:txBody>
      </p:sp>
    </p:spTree>
    <p:extLst>
      <p:ext uri="{BB962C8B-B14F-4D97-AF65-F5344CB8AC3E}">
        <p14:creationId xmlns:p14="http://schemas.microsoft.com/office/powerpoint/2010/main" val="3696256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7F774F-3E14-464D-9FF3-6993C74A2DEE}" type="datetimeFigureOut">
              <a:rPr lang="en-IN" smtClean="0"/>
              <a:t>2020/03/18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7BD0137-F385-4DF0-8A8B-F7B4643B16D5}" type="slidenum">
              <a:rPr lang="en-IN" smtClean="0"/>
              <a:t>‹#›</a:t>
            </a:fld>
            <a:endParaRPr lang="en-IN"/>
          </a:p>
        </p:txBody>
      </p:sp>
    </p:spTree>
    <p:extLst>
      <p:ext uri="{BB962C8B-B14F-4D97-AF65-F5344CB8AC3E}">
        <p14:creationId xmlns:p14="http://schemas.microsoft.com/office/powerpoint/2010/main" val="1651921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87F774F-3E14-464D-9FF3-6993C74A2DEE}" type="datetimeFigureOut">
              <a:rPr lang="en-IN" smtClean="0"/>
              <a:t>2020/03/18</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7BD0137-F385-4DF0-8A8B-F7B4643B16D5}" type="slidenum">
              <a:rPr lang="en-IN" smtClean="0"/>
              <a:t>‹#›</a:t>
            </a:fld>
            <a:endParaRPr lang="en-IN"/>
          </a:p>
        </p:txBody>
      </p:sp>
    </p:spTree>
    <p:extLst>
      <p:ext uri="{BB962C8B-B14F-4D97-AF65-F5344CB8AC3E}">
        <p14:creationId xmlns:p14="http://schemas.microsoft.com/office/powerpoint/2010/main" val="279323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87F774F-3E14-464D-9FF3-6993C74A2DEE}" type="datetimeFigureOut">
              <a:rPr lang="en-IN" smtClean="0"/>
              <a:t>2020/03/18</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7BD0137-F385-4DF0-8A8B-F7B4643B16D5}" type="slidenum">
              <a:rPr lang="en-IN" smtClean="0"/>
              <a:t>‹#›</a:t>
            </a:fld>
            <a:endParaRPr lang="en-IN"/>
          </a:p>
        </p:txBody>
      </p:sp>
    </p:spTree>
    <p:extLst>
      <p:ext uri="{BB962C8B-B14F-4D97-AF65-F5344CB8AC3E}">
        <p14:creationId xmlns:p14="http://schemas.microsoft.com/office/powerpoint/2010/main" val="1136123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87F774F-3E14-464D-9FF3-6993C74A2DEE}" type="datetimeFigureOut">
              <a:rPr lang="en-IN" smtClean="0"/>
              <a:t>2020/03/18</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7BD0137-F385-4DF0-8A8B-F7B4643B16D5}" type="slidenum">
              <a:rPr lang="en-IN" smtClean="0"/>
              <a:t>‹#›</a:t>
            </a:fld>
            <a:endParaRPr lang="en-IN"/>
          </a:p>
        </p:txBody>
      </p:sp>
    </p:spTree>
    <p:extLst>
      <p:ext uri="{BB962C8B-B14F-4D97-AF65-F5344CB8AC3E}">
        <p14:creationId xmlns:p14="http://schemas.microsoft.com/office/powerpoint/2010/main" val="2706809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7F774F-3E14-464D-9FF3-6993C74A2DEE}" type="datetimeFigureOut">
              <a:rPr lang="en-IN" smtClean="0"/>
              <a:t>2020/03/18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BD0137-F385-4DF0-8A8B-F7B4643B16D5}" type="slidenum">
              <a:rPr lang="en-IN" smtClean="0"/>
              <a:t>‹#›</a:t>
            </a:fld>
            <a:endParaRPr lang="en-IN"/>
          </a:p>
        </p:txBody>
      </p:sp>
    </p:spTree>
    <p:extLst>
      <p:ext uri="{BB962C8B-B14F-4D97-AF65-F5344CB8AC3E}">
        <p14:creationId xmlns:p14="http://schemas.microsoft.com/office/powerpoint/2010/main" val="117408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87F774F-3E14-464D-9FF3-6993C74A2DEE}" type="datetimeFigureOut">
              <a:rPr lang="en-IN" smtClean="0"/>
              <a:t>2020/03/18</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7BD0137-F385-4DF0-8A8B-F7B4643B16D5}" type="slidenum">
              <a:rPr lang="en-IN" smtClean="0"/>
              <a:t>‹#›</a:t>
            </a:fld>
            <a:endParaRPr lang="en-IN"/>
          </a:p>
        </p:txBody>
      </p:sp>
    </p:spTree>
    <p:extLst>
      <p:ext uri="{BB962C8B-B14F-4D97-AF65-F5344CB8AC3E}">
        <p14:creationId xmlns:p14="http://schemas.microsoft.com/office/powerpoint/2010/main" val="20634920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3" Type="http://schemas.openxmlformats.org/officeDocument/2006/relationships/image" Target="../media/image7.svg"/><Relationship Id="rId7" Type="http://schemas.openxmlformats.org/officeDocument/2006/relationships/image" Target="../media/image11.sv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nifi.apache.org/download.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D1B3D-4D6D-458A-8B2C-32A904E0013D}"/>
              </a:ext>
            </a:extLst>
          </p:cNvPr>
          <p:cNvSpPr>
            <a:spLocks noGrp="1"/>
          </p:cNvSpPr>
          <p:nvPr>
            <p:ph type="ctrTitle"/>
          </p:nvPr>
        </p:nvSpPr>
        <p:spPr/>
        <p:txBody>
          <a:bodyPr/>
          <a:lstStyle/>
          <a:p>
            <a:r>
              <a:rPr lang="en-IN" dirty="0"/>
              <a:t>Apache NIFI</a:t>
            </a:r>
          </a:p>
        </p:txBody>
      </p:sp>
      <p:sp>
        <p:nvSpPr>
          <p:cNvPr id="3" name="Subtitle 2">
            <a:extLst>
              <a:ext uri="{FF2B5EF4-FFF2-40B4-BE49-F238E27FC236}">
                <a16:creationId xmlns:a16="http://schemas.microsoft.com/office/drawing/2014/main" id="{D03F2BE3-2F22-498C-B565-ABE204731358}"/>
              </a:ext>
            </a:extLst>
          </p:cNvPr>
          <p:cNvSpPr>
            <a:spLocks noGrp="1"/>
          </p:cNvSpPr>
          <p:nvPr>
            <p:ph type="subTitle" idx="1"/>
          </p:nvPr>
        </p:nvSpPr>
        <p:spPr/>
        <p:txBody>
          <a:bodyPr/>
          <a:lstStyle/>
          <a:p>
            <a:r>
              <a:rPr lang="en-IN" dirty="0"/>
              <a:t>Open Source Distributed and Processing System</a:t>
            </a:r>
          </a:p>
        </p:txBody>
      </p:sp>
    </p:spTree>
    <p:extLst>
      <p:ext uri="{BB962C8B-B14F-4D97-AF65-F5344CB8AC3E}">
        <p14:creationId xmlns:p14="http://schemas.microsoft.com/office/powerpoint/2010/main" val="2519110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62805-DC29-412F-A3DD-9D6B698BCDB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B53B3EC-E61D-45F0-BDDD-5B71D32ED256}"/>
              </a:ext>
            </a:extLst>
          </p:cNvPr>
          <p:cNvSpPr>
            <a:spLocks noGrp="1"/>
          </p:cNvSpPr>
          <p:nvPr>
            <p:ph idx="1"/>
          </p:nvPr>
        </p:nvSpPr>
        <p:spPr/>
        <p:txBody>
          <a:bodyPr/>
          <a:lstStyle/>
          <a:p>
            <a:r>
              <a:rPr lang="en-IN" dirty="0"/>
              <a:t>Install Java(JDK) and set the environment(</a:t>
            </a:r>
            <a:r>
              <a:rPr lang="en-IN" dirty="0" err="1"/>
              <a:t>Orcale</a:t>
            </a:r>
            <a:r>
              <a:rPr lang="en-IN" dirty="0"/>
              <a:t>/OPENJDK)</a:t>
            </a:r>
          </a:p>
          <a:p>
            <a:r>
              <a:rPr lang="en-IN" dirty="0"/>
              <a:t>After Successful installation set the environmental Variable</a:t>
            </a:r>
          </a:p>
          <a:p>
            <a:r>
              <a:rPr lang="en-IN" dirty="0"/>
              <a:t>Download Apache NIFI 1.11.3</a:t>
            </a:r>
          </a:p>
          <a:p>
            <a:r>
              <a:rPr lang="en-IN" dirty="0"/>
              <a:t>Unzip and extract to C Drive</a:t>
            </a:r>
          </a:p>
          <a:p>
            <a:r>
              <a:rPr lang="en-IN" dirty="0"/>
              <a:t>Go to that Nifi folder bin run-nifi.bat (run that file using following </a:t>
            </a:r>
            <a:r>
              <a:rPr lang="en-IN"/>
              <a:t>command ./ run-nifi.bat )</a:t>
            </a:r>
            <a:endParaRPr lang="en-IN" dirty="0"/>
          </a:p>
        </p:txBody>
      </p:sp>
    </p:spTree>
    <p:extLst>
      <p:ext uri="{BB962C8B-B14F-4D97-AF65-F5344CB8AC3E}">
        <p14:creationId xmlns:p14="http://schemas.microsoft.com/office/powerpoint/2010/main" val="155492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32F33-AD46-44C1-9851-DEC58D238503}"/>
              </a:ext>
            </a:extLst>
          </p:cNvPr>
          <p:cNvSpPr>
            <a:spLocks noGrp="1"/>
          </p:cNvSpPr>
          <p:nvPr>
            <p:ph type="title"/>
          </p:nvPr>
        </p:nvSpPr>
        <p:spPr/>
        <p:txBody>
          <a:bodyPr/>
          <a:lstStyle/>
          <a:p>
            <a:r>
              <a:rPr lang="en-IN" dirty="0"/>
              <a:t>Installation and Starting Nifi</a:t>
            </a:r>
            <a:br>
              <a:rPr lang="en-IN" dirty="0"/>
            </a:br>
            <a:endParaRPr lang="en-IN" dirty="0"/>
          </a:p>
        </p:txBody>
      </p:sp>
      <p:sp>
        <p:nvSpPr>
          <p:cNvPr id="3" name="Content Placeholder 2">
            <a:extLst>
              <a:ext uri="{FF2B5EF4-FFF2-40B4-BE49-F238E27FC236}">
                <a16:creationId xmlns:a16="http://schemas.microsoft.com/office/drawing/2014/main" id="{1C109CA9-58AD-416C-89D5-18604FD2E147}"/>
              </a:ext>
            </a:extLst>
          </p:cNvPr>
          <p:cNvSpPr>
            <a:spLocks noGrp="1"/>
          </p:cNvSpPr>
          <p:nvPr>
            <p:ph idx="1"/>
          </p:nvPr>
        </p:nvSpPr>
        <p:spPr/>
        <p:txBody>
          <a:bodyPr>
            <a:normAutofit fontScale="92500" lnSpcReduction="20000"/>
          </a:bodyPr>
          <a:lstStyle/>
          <a:p>
            <a:r>
              <a:rPr lang="en-IN" dirty="0"/>
              <a:t>In Linux</a:t>
            </a:r>
          </a:p>
          <a:p>
            <a:pPr lvl="1"/>
            <a:r>
              <a:rPr lang="en-IN" dirty="0"/>
              <a:t>-&gt; Download -&gt; Extract -&gt;</a:t>
            </a:r>
          </a:p>
          <a:p>
            <a:pPr lvl="2"/>
            <a:r>
              <a:rPr lang="en-IN" dirty="0"/>
              <a:t>bin/nifi.sh run -&gt; To run in foreground</a:t>
            </a:r>
          </a:p>
          <a:p>
            <a:pPr lvl="2"/>
            <a:r>
              <a:rPr lang="en-IN" dirty="0"/>
              <a:t>bin/nifi.sh start - &gt; To start in background</a:t>
            </a:r>
          </a:p>
          <a:p>
            <a:pPr lvl="2"/>
            <a:r>
              <a:rPr lang="en-IN" dirty="0"/>
              <a:t>bin/nifi.sh status -&gt; To check the status</a:t>
            </a:r>
          </a:p>
          <a:p>
            <a:pPr lvl="2"/>
            <a:r>
              <a:rPr lang="en-IN" dirty="0"/>
              <a:t>bin/nifi.sh stop -&gt; To shutdown</a:t>
            </a:r>
          </a:p>
          <a:p>
            <a:r>
              <a:rPr lang="en-IN" dirty="0"/>
              <a:t>Installing as a Service</a:t>
            </a:r>
          </a:p>
          <a:p>
            <a:r>
              <a:rPr lang="en-IN" dirty="0"/>
              <a:t>bin/nifi.sh install [with the default name nifi]</a:t>
            </a:r>
          </a:p>
          <a:p>
            <a:r>
              <a:rPr lang="en-IN" dirty="0"/>
              <a:t>bin/nifi.sh install dataflow [with the name dataflow]</a:t>
            </a:r>
          </a:p>
          <a:p>
            <a:pPr lvl="1"/>
            <a:r>
              <a:rPr lang="en-IN" dirty="0"/>
              <a:t>sudo service nifi start</a:t>
            </a:r>
          </a:p>
          <a:p>
            <a:pPr lvl="1"/>
            <a:r>
              <a:rPr lang="en-IN" dirty="0"/>
              <a:t>sudo service nifi stop</a:t>
            </a:r>
          </a:p>
          <a:p>
            <a:pPr lvl="1"/>
            <a:r>
              <a:rPr lang="en-IN" dirty="0"/>
              <a:t>sudo service nifi status</a:t>
            </a:r>
          </a:p>
        </p:txBody>
      </p:sp>
    </p:spTree>
    <p:extLst>
      <p:ext uri="{BB962C8B-B14F-4D97-AF65-F5344CB8AC3E}">
        <p14:creationId xmlns:p14="http://schemas.microsoft.com/office/powerpoint/2010/main" val="1021576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D3497-6702-452C-B95E-FE942C8F5554}"/>
              </a:ext>
            </a:extLst>
          </p:cNvPr>
          <p:cNvSpPr>
            <a:spLocks noGrp="1"/>
          </p:cNvSpPr>
          <p:nvPr>
            <p:ph type="title"/>
          </p:nvPr>
        </p:nvSpPr>
        <p:spPr/>
        <p:txBody>
          <a:bodyPr/>
          <a:lstStyle/>
          <a:p>
            <a:r>
              <a:rPr lang="en-US" dirty="0"/>
              <a:t>Terminology and Definitions</a:t>
            </a:r>
            <a:endParaRPr lang="en-IN" dirty="0"/>
          </a:p>
        </p:txBody>
      </p:sp>
      <p:sp>
        <p:nvSpPr>
          <p:cNvPr id="3" name="Content Placeholder 2">
            <a:extLst>
              <a:ext uri="{FF2B5EF4-FFF2-40B4-BE49-F238E27FC236}">
                <a16:creationId xmlns:a16="http://schemas.microsoft.com/office/drawing/2014/main" id="{2EEA5049-44F1-462B-95AC-37D8A753C2C4}"/>
              </a:ext>
            </a:extLst>
          </p:cNvPr>
          <p:cNvSpPr>
            <a:spLocks noGrp="1"/>
          </p:cNvSpPr>
          <p:nvPr>
            <p:ph idx="1"/>
          </p:nvPr>
        </p:nvSpPr>
        <p:spPr/>
        <p:txBody>
          <a:bodyPr>
            <a:normAutofit lnSpcReduction="10000"/>
          </a:bodyPr>
          <a:lstStyle/>
          <a:p>
            <a:r>
              <a:rPr lang="en-US" dirty="0"/>
              <a:t>FlowFile - Each object moving through the system. Attributes and associated content</a:t>
            </a:r>
          </a:p>
          <a:p>
            <a:r>
              <a:rPr lang="en-US" dirty="0"/>
              <a:t>FlowFile Processor - Does the actual work. Does work like routing, transformation, mediation etc. Operates on one or more </a:t>
            </a:r>
            <a:r>
              <a:rPr lang="en-US" dirty="0" err="1"/>
              <a:t>Flowfile</a:t>
            </a:r>
            <a:endParaRPr lang="en-US" dirty="0"/>
          </a:p>
          <a:p>
            <a:r>
              <a:rPr lang="en-US" dirty="0"/>
              <a:t>Connection - Provides actual linkage between processors. Acts as Queues between processor with various rates and priorities. Provides load and pressure configuration</a:t>
            </a:r>
          </a:p>
          <a:p>
            <a:r>
              <a:rPr lang="en-US" dirty="0"/>
              <a:t>Flow controller - Maintains information on how processors connects and manages the resources. Acts like broker to facilitate exchange and flow of flow files.</a:t>
            </a:r>
          </a:p>
          <a:p>
            <a:r>
              <a:rPr lang="en-US" dirty="0"/>
              <a:t>Process group - Group of logically similar processors, connections for easy maintenance and management.</a:t>
            </a:r>
            <a:endParaRPr lang="en-IN" dirty="0"/>
          </a:p>
        </p:txBody>
      </p:sp>
    </p:spTree>
    <p:extLst>
      <p:ext uri="{BB962C8B-B14F-4D97-AF65-F5344CB8AC3E}">
        <p14:creationId xmlns:p14="http://schemas.microsoft.com/office/powerpoint/2010/main" val="3027458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48698-68B3-4669-88C7-B08BE2D764B4}"/>
              </a:ext>
            </a:extLst>
          </p:cNvPr>
          <p:cNvSpPr>
            <a:spLocks noGrp="1"/>
          </p:cNvSpPr>
          <p:nvPr>
            <p:ph type="title"/>
          </p:nvPr>
        </p:nvSpPr>
        <p:spPr/>
        <p:txBody>
          <a:bodyPr/>
          <a:lstStyle/>
          <a:p>
            <a:r>
              <a:rPr lang="en-IN" dirty="0"/>
              <a:t>Demo on Terminologies</a:t>
            </a:r>
          </a:p>
        </p:txBody>
      </p:sp>
      <p:pic>
        <p:nvPicPr>
          <p:cNvPr id="5" name="Content Placeholder 4" descr="Processor">
            <a:extLst>
              <a:ext uri="{FF2B5EF4-FFF2-40B4-BE49-F238E27FC236}">
                <a16:creationId xmlns:a16="http://schemas.microsoft.com/office/drawing/2014/main" id="{33DFAD3B-81EB-4EDC-AD14-4B13092BE32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47788" y="2362541"/>
            <a:ext cx="914400" cy="914400"/>
          </a:xfrm>
        </p:spPr>
      </p:pic>
      <p:sp>
        <p:nvSpPr>
          <p:cNvPr id="6" name="Rectangle: Rounded Corners 5">
            <a:extLst>
              <a:ext uri="{FF2B5EF4-FFF2-40B4-BE49-F238E27FC236}">
                <a16:creationId xmlns:a16="http://schemas.microsoft.com/office/drawing/2014/main" id="{D69D616F-EB98-48F9-8B3E-4655E61912A0}"/>
              </a:ext>
            </a:extLst>
          </p:cNvPr>
          <p:cNvSpPr/>
          <p:nvPr/>
        </p:nvSpPr>
        <p:spPr>
          <a:xfrm>
            <a:off x="4539343" y="2819741"/>
            <a:ext cx="2473778" cy="36708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8FCF51C2-62D6-43E1-8D05-A46A9A3B2956}"/>
              </a:ext>
            </a:extLst>
          </p:cNvPr>
          <p:cNvSpPr/>
          <p:nvPr/>
        </p:nvSpPr>
        <p:spPr>
          <a:xfrm>
            <a:off x="4923064" y="4514850"/>
            <a:ext cx="1706336" cy="17389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3"/>
                </a:solidFill>
              </a:rPr>
              <a:t>Payload</a:t>
            </a:r>
          </a:p>
        </p:txBody>
      </p:sp>
      <p:sp>
        <p:nvSpPr>
          <p:cNvPr id="8" name="Rectangle: Rounded Corners 7">
            <a:extLst>
              <a:ext uri="{FF2B5EF4-FFF2-40B4-BE49-F238E27FC236}">
                <a16:creationId xmlns:a16="http://schemas.microsoft.com/office/drawing/2014/main" id="{2DDE21DB-61C3-4B4C-A8B7-A7D058AF10D9}"/>
              </a:ext>
            </a:extLst>
          </p:cNvPr>
          <p:cNvSpPr/>
          <p:nvPr/>
        </p:nvSpPr>
        <p:spPr>
          <a:xfrm>
            <a:off x="4923064" y="3020786"/>
            <a:ext cx="1706336" cy="10123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Filename,</a:t>
            </a:r>
          </a:p>
          <a:p>
            <a:pPr algn="ctr"/>
            <a:r>
              <a:rPr lang="en-IN" dirty="0"/>
              <a:t>Size</a:t>
            </a:r>
          </a:p>
        </p:txBody>
      </p:sp>
    </p:spTree>
    <p:extLst>
      <p:ext uri="{BB962C8B-B14F-4D97-AF65-F5344CB8AC3E}">
        <p14:creationId xmlns:p14="http://schemas.microsoft.com/office/powerpoint/2010/main" val="1678376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3AD2B-F09F-4082-B39E-EE0519E901C5}"/>
              </a:ext>
            </a:extLst>
          </p:cNvPr>
          <p:cNvSpPr>
            <a:spLocks noGrp="1"/>
          </p:cNvSpPr>
          <p:nvPr>
            <p:ph type="title"/>
          </p:nvPr>
        </p:nvSpPr>
        <p:spPr/>
        <p:txBody>
          <a:bodyPr/>
          <a:lstStyle/>
          <a:p>
            <a:r>
              <a:rPr lang="en-US" dirty="0"/>
              <a:t>UI Overview</a:t>
            </a:r>
            <a:br>
              <a:rPr lang="en-US" dirty="0"/>
            </a:br>
            <a:endParaRPr lang="en-IN" dirty="0"/>
          </a:p>
        </p:txBody>
      </p:sp>
      <p:sp>
        <p:nvSpPr>
          <p:cNvPr id="3" name="Content Placeholder 2">
            <a:extLst>
              <a:ext uri="{FF2B5EF4-FFF2-40B4-BE49-F238E27FC236}">
                <a16:creationId xmlns:a16="http://schemas.microsoft.com/office/drawing/2014/main" id="{41D8AC58-F331-4F6D-9EA8-E6057126FED5}"/>
              </a:ext>
            </a:extLst>
          </p:cNvPr>
          <p:cNvSpPr>
            <a:spLocks noGrp="1"/>
          </p:cNvSpPr>
          <p:nvPr>
            <p:ph idx="1"/>
          </p:nvPr>
        </p:nvSpPr>
        <p:spPr/>
        <p:txBody>
          <a:bodyPr/>
          <a:lstStyle/>
          <a:p>
            <a:r>
              <a:rPr lang="en-US" dirty="0"/>
              <a:t>Highly Interactive and built with rich in features.</a:t>
            </a:r>
          </a:p>
          <a:p>
            <a:r>
              <a:rPr lang="en-US" dirty="0"/>
              <a:t>Has following 6 major sections.</a:t>
            </a:r>
          </a:p>
          <a:p>
            <a:pPr lvl="1"/>
            <a:r>
              <a:rPr lang="en-US" dirty="0"/>
              <a:t>Component Toolbar</a:t>
            </a:r>
          </a:p>
          <a:p>
            <a:pPr lvl="1"/>
            <a:r>
              <a:rPr lang="en-US" dirty="0"/>
              <a:t>Global Menu</a:t>
            </a:r>
          </a:p>
          <a:p>
            <a:pPr lvl="1"/>
            <a:r>
              <a:rPr lang="en-US" dirty="0"/>
              <a:t>Search</a:t>
            </a:r>
          </a:p>
          <a:p>
            <a:pPr lvl="1"/>
            <a:r>
              <a:rPr lang="en-US" dirty="0"/>
              <a:t>Status Bar</a:t>
            </a:r>
          </a:p>
          <a:p>
            <a:pPr lvl="1"/>
            <a:r>
              <a:rPr lang="en-US" dirty="0"/>
              <a:t>Navigate Palette</a:t>
            </a:r>
          </a:p>
          <a:p>
            <a:pPr lvl="1"/>
            <a:r>
              <a:rPr lang="en-US" dirty="0"/>
              <a:t>Operate Palette</a:t>
            </a:r>
            <a:endParaRPr lang="en-IN" dirty="0"/>
          </a:p>
        </p:txBody>
      </p:sp>
    </p:spTree>
    <p:extLst>
      <p:ext uri="{BB962C8B-B14F-4D97-AF65-F5344CB8AC3E}">
        <p14:creationId xmlns:p14="http://schemas.microsoft.com/office/powerpoint/2010/main" val="1959949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EF5D0-A5F2-4E2B-8EDF-C04ED14B6FEB}"/>
              </a:ext>
            </a:extLst>
          </p:cNvPr>
          <p:cNvSpPr>
            <a:spLocks noGrp="1"/>
          </p:cNvSpPr>
          <p:nvPr>
            <p:ph type="title"/>
          </p:nvPr>
        </p:nvSpPr>
        <p:spPr/>
        <p:txBody>
          <a:bodyPr/>
          <a:lstStyle/>
          <a:p>
            <a:r>
              <a:rPr lang="en-IN" dirty="0"/>
              <a:t>REGEXP</a:t>
            </a:r>
          </a:p>
        </p:txBody>
      </p:sp>
      <p:sp>
        <p:nvSpPr>
          <p:cNvPr id="3" name="Content Placeholder 2">
            <a:extLst>
              <a:ext uri="{FF2B5EF4-FFF2-40B4-BE49-F238E27FC236}">
                <a16:creationId xmlns:a16="http://schemas.microsoft.com/office/drawing/2014/main" id="{FBE550D5-444F-4015-9592-473AA80EFE34}"/>
              </a:ext>
            </a:extLst>
          </p:cNvPr>
          <p:cNvSpPr>
            <a:spLocks noGrp="1"/>
          </p:cNvSpPr>
          <p:nvPr>
            <p:ph idx="1"/>
          </p:nvPr>
        </p:nvSpPr>
        <p:spPr/>
        <p:txBody>
          <a:bodyPr/>
          <a:lstStyle/>
          <a:p>
            <a:pPr marL="0" indent="0">
              <a:buNone/>
            </a:pPr>
            <a:endParaRPr lang="en-IN" dirty="0"/>
          </a:p>
          <a:p>
            <a:r>
              <a:rPr lang="en-IN" dirty="0"/>
              <a:t>${filename}.${now():format("</a:t>
            </a:r>
            <a:r>
              <a:rPr lang="en-IN" dirty="0" err="1"/>
              <a:t>yyyy</a:t>
            </a:r>
            <a:r>
              <a:rPr lang="en-IN" dirty="0"/>
              <a:t>-MM-dd </a:t>
            </a:r>
            <a:r>
              <a:rPr lang="en-IN" dirty="0" err="1"/>
              <a:t>HH:mm:ss.SSS'Z</a:t>
            </a:r>
            <a:r>
              <a:rPr lang="en-IN" dirty="0"/>
              <a:t>'")}</a:t>
            </a:r>
          </a:p>
          <a:p>
            <a:r>
              <a:rPr lang="en-IN" dirty="0"/>
              <a:t>${</a:t>
            </a:r>
            <a:r>
              <a:rPr lang="en-IN" dirty="0" err="1"/>
              <a:t>filename:prepend</a:t>
            </a:r>
            <a:r>
              <a:rPr lang="en-IN" dirty="0"/>
              <a:t>(${now():format("</a:t>
            </a:r>
            <a:r>
              <a:rPr lang="en-IN" dirty="0" err="1"/>
              <a:t>yyyy</a:t>
            </a:r>
            <a:r>
              <a:rPr lang="en-IN" dirty="0"/>
              <a:t>-MM-dd-HH-mm-ss")})}</a:t>
            </a:r>
          </a:p>
        </p:txBody>
      </p:sp>
    </p:spTree>
    <p:extLst>
      <p:ext uri="{BB962C8B-B14F-4D97-AF65-F5344CB8AC3E}">
        <p14:creationId xmlns:p14="http://schemas.microsoft.com/office/powerpoint/2010/main" val="3473277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F50CB-FB58-452F-BDFD-865B9CBC77DC}"/>
              </a:ext>
            </a:extLst>
          </p:cNvPr>
          <p:cNvSpPr>
            <a:spLocks noGrp="1"/>
          </p:cNvSpPr>
          <p:nvPr>
            <p:ph type="title"/>
          </p:nvPr>
        </p:nvSpPr>
        <p:spPr/>
        <p:txBody>
          <a:bodyPr/>
          <a:lstStyle/>
          <a:p>
            <a:r>
              <a:rPr lang="en-IN" dirty="0"/>
              <a:t>Processor Categories</a:t>
            </a:r>
          </a:p>
        </p:txBody>
      </p:sp>
      <p:sp>
        <p:nvSpPr>
          <p:cNvPr id="3" name="Content Placeholder 2">
            <a:extLst>
              <a:ext uri="{FF2B5EF4-FFF2-40B4-BE49-F238E27FC236}">
                <a16:creationId xmlns:a16="http://schemas.microsoft.com/office/drawing/2014/main" id="{F99E220C-E728-4C9B-BBC1-A5C16B71BE31}"/>
              </a:ext>
            </a:extLst>
          </p:cNvPr>
          <p:cNvSpPr>
            <a:spLocks noGrp="1"/>
          </p:cNvSpPr>
          <p:nvPr>
            <p:ph idx="1"/>
          </p:nvPr>
        </p:nvSpPr>
        <p:spPr/>
        <p:txBody>
          <a:bodyPr>
            <a:normAutofit lnSpcReduction="10000"/>
          </a:bodyPr>
          <a:lstStyle/>
          <a:p>
            <a:r>
              <a:rPr lang="en-IN" dirty="0"/>
              <a:t>Data Ingestion -&gt; ingest data from a file system like HDFS or normal file system or any other streaming data system E.g.: </a:t>
            </a:r>
            <a:r>
              <a:rPr lang="en-IN" dirty="0" err="1"/>
              <a:t>GetFile</a:t>
            </a:r>
            <a:r>
              <a:rPr lang="en-IN" dirty="0"/>
              <a:t>, </a:t>
            </a:r>
            <a:r>
              <a:rPr lang="en-IN" dirty="0" err="1"/>
              <a:t>GetHTTP</a:t>
            </a:r>
            <a:r>
              <a:rPr lang="en-IN" dirty="0"/>
              <a:t>, </a:t>
            </a:r>
            <a:r>
              <a:rPr lang="en-IN" dirty="0" err="1"/>
              <a:t>GetFTP</a:t>
            </a:r>
            <a:r>
              <a:rPr lang="en-IN" dirty="0"/>
              <a:t>, </a:t>
            </a:r>
            <a:r>
              <a:rPr lang="en-IN" dirty="0" err="1"/>
              <a:t>GetKafka</a:t>
            </a:r>
            <a:r>
              <a:rPr lang="en-IN" dirty="0"/>
              <a:t>, etc.</a:t>
            </a:r>
          </a:p>
          <a:p>
            <a:r>
              <a:rPr lang="en-IN" dirty="0"/>
              <a:t>Routing and Mediation -&gt; Route the data based on the content or attributed to different processors</a:t>
            </a:r>
          </a:p>
          <a:p>
            <a:r>
              <a:rPr lang="en-IN" dirty="0"/>
              <a:t>Database Access -&gt; To do all type of operations against a databases. </a:t>
            </a:r>
            <a:r>
              <a:rPr lang="en-IN" dirty="0" err="1"/>
              <a:t>E.g</a:t>
            </a:r>
            <a:r>
              <a:rPr lang="en-IN" dirty="0"/>
              <a:t>: </a:t>
            </a:r>
            <a:r>
              <a:rPr lang="en-IN" dirty="0" err="1"/>
              <a:t>ExecuteSQL,PutDatabaseRecord</a:t>
            </a:r>
            <a:r>
              <a:rPr lang="en-IN" dirty="0"/>
              <a:t>, etc</a:t>
            </a:r>
          </a:p>
          <a:p>
            <a:r>
              <a:rPr lang="en-IN" dirty="0"/>
              <a:t>Attribute Extraction -&gt; To extract, change, update FlowFile attributes. </a:t>
            </a:r>
            <a:r>
              <a:rPr lang="en-IN" dirty="0" err="1"/>
              <a:t>E.g</a:t>
            </a:r>
            <a:r>
              <a:rPr lang="en-IN" dirty="0"/>
              <a:t>: </a:t>
            </a:r>
            <a:r>
              <a:rPr lang="en-IN" dirty="0" err="1"/>
              <a:t>UpdateAttribute,ExtractText</a:t>
            </a:r>
            <a:r>
              <a:rPr lang="en-IN" dirty="0"/>
              <a:t>, Attribute TOJSON, etc</a:t>
            </a:r>
          </a:p>
          <a:p>
            <a:r>
              <a:rPr lang="en-IN" dirty="0"/>
              <a:t>System Interaction -&gt; Run or execute system process, commands in Nifi host operating </a:t>
            </a:r>
            <a:r>
              <a:rPr lang="en-IN" dirty="0" err="1"/>
              <a:t>system.E.g</a:t>
            </a:r>
            <a:r>
              <a:rPr lang="en-IN" dirty="0"/>
              <a:t>: </a:t>
            </a:r>
            <a:r>
              <a:rPr lang="en-IN" dirty="0" err="1"/>
              <a:t>ExecuteScript</a:t>
            </a:r>
            <a:r>
              <a:rPr lang="en-IN" dirty="0"/>
              <a:t>, </a:t>
            </a:r>
            <a:r>
              <a:rPr lang="en-IN" dirty="0" err="1"/>
              <a:t>ExecuteGroovyScript</a:t>
            </a:r>
            <a:r>
              <a:rPr lang="en-IN" dirty="0"/>
              <a:t>, etc.</a:t>
            </a:r>
          </a:p>
        </p:txBody>
      </p:sp>
    </p:spTree>
    <p:extLst>
      <p:ext uri="{BB962C8B-B14F-4D97-AF65-F5344CB8AC3E}">
        <p14:creationId xmlns:p14="http://schemas.microsoft.com/office/powerpoint/2010/main" val="995887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C39F1-56B2-46E4-B8E8-56C5A150D49C}"/>
              </a:ext>
            </a:extLst>
          </p:cNvPr>
          <p:cNvSpPr>
            <a:spLocks noGrp="1"/>
          </p:cNvSpPr>
          <p:nvPr>
            <p:ph type="title"/>
          </p:nvPr>
        </p:nvSpPr>
        <p:spPr/>
        <p:txBody>
          <a:bodyPr/>
          <a:lstStyle/>
          <a:p>
            <a:r>
              <a:rPr lang="en-IN" dirty="0"/>
              <a:t>Processor Categories</a:t>
            </a:r>
          </a:p>
        </p:txBody>
      </p:sp>
      <p:sp>
        <p:nvSpPr>
          <p:cNvPr id="3" name="Content Placeholder 2">
            <a:extLst>
              <a:ext uri="{FF2B5EF4-FFF2-40B4-BE49-F238E27FC236}">
                <a16:creationId xmlns:a16="http://schemas.microsoft.com/office/drawing/2014/main" id="{0379872A-A596-48DC-AF0D-33931A2C92A0}"/>
              </a:ext>
            </a:extLst>
          </p:cNvPr>
          <p:cNvSpPr>
            <a:spLocks noGrp="1"/>
          </p:cNvSpPr>
          <p:nvPr>
            <p:ph idx="1"/>
          </p:nvPr>
        </p:nvSpPr>
        <p:spPr/>
        <p:txBody>
          <a:bodyPr/>
          <a:lstStyle/>
          <a:p>
            <a:r>
              <a:rPr lang="en-IN" dirty="0"/>
              <a:t>Data Transformation -&gt; To alter content of </a:t>
            </a:r>
            <a:r>
              <a:rPr lang="en-IN" dirty="0" err="1"/>
              <a:t>flowfiles</a:t>
            </a:r>
            <a:r>
              <a:rPr lang="en-IN" dirty="0"/>
              <a:t>. </a:t>
            </a:r>
            <a:r>
              <a:rPr lang="en-IN" dirty="0" err="1"/>
              <a:t>E.g</a:t>
            </a:r>
            <a:r>
              <a:rPr lang="en-IN" dirty="0"/>
              <a:t>: </a:t>
            </a:r>
            <a:r>
              <a:rPr lang="en-IN" dirty="0" err="1"/>
              <a:t>ReplaceTExt</a:t>
            </a:r>
            <a:endParaRPr lang="en-IN" dirty="0"/>
          </a:p>
          <a:p>
            <a:r>
              <a:rPr lang="en-IN" dirty="0"/>
              <a:t>Sending Data -&gt; To send data or message to remote system. </a:t>
            </a:r>
            <a:r>
              <a:rPr lang="en-IN" dirty="0" err="1"/>
              <a:t>E.g</a:t>
            </a:r>
            <a:r>
              <a:rPr lang="en-IN" dirty="0"/>
              <a:t>: </a:t>
            </a:r>
            <a:r>
              <a:rPr lang="en-IN" dirty="0" err="1"/>
              <a:t>PutKafka</a:t>
            </a:r>
            <a:r>
              <a:rPr lang="en-IN" dirty="0"/>
              <a:t>, </a:t>
            </a:r>
            <a:r>
              <a:rPr lang="en-IN" dirty="0" err="1"/>
              <a:t>PutFile</a:t>
            </a:r>
            <a:r>
              <a:rPr lang="en-IN" dirty="0"/>
              <a:t>, </a:t>
            </a:r>
            <a:r>
              <a:rPr lang="en-IN" dirty="0" err="1"/>
              <a:t>PutFTP,PutEmail</a:t>
            </a:r>
            <a:r>
              <a:rPr lang="en-IN" dirty="0"/>
              <a:t>, etc.,</a:t>
            </a:r>
          </a:p>
          <a:p>
            <a:r>
              <a:rPr lang="en-IN" dirty="0"/>
              <a:t>HTTP -&gt; Deals with request and response of HTTP and HTTPS. </a:t>
            </a:r>
            <a:r>
              <a:rPr lang="en-IN" dirty="0" err="1"/>
              <a:t>Eg</a:t>
            </a:r>
            <a:r>
              <a:rPr lang="en-IN" dirty="0"/>
              <a:t>: </a:t>
            </a:r>
            <a:r>
              <a:rPr lang="en-IN" dirty="0" err="1"/>
              <a:t>InvokeHTTP</a:t>
            </a:r>
            <a:r>
              <a:rPr lang="en-IN" dirty="0"/>
              <a:t>, </a:t>
            </a:r>
            <a:r>
              <a:rPr lang="en-IN" dirty="0" err="1"/>
              <a:t>PostHTTP</a:t>
            </a:r>
            <a:r>
              <a:rPr lang="en-IN" dirty="0"/>
              <a:t>, etc.,</a:t>
            </a:r>
          </a:p>
          <a:p>
            <a:r>
              <a:rPr lang="en-IN" dirty="0"/>
              <a:t>AWS -&gt; Works with Amazon Web Services. </a:t>
            </a:r>
            <a:r>
              <a:rPr lang="en-IN" dirty="0" err="1"/>
              <a:t>PutSNS</a:t>
            </a:r>
            <a:r>
              <a:rPr lang="en-IN" dirty="0"/>
              <a:t>, FetchS30bject, etc.,</a:t>
            </a:r>
          </a:p>
        </p:txBody>
      </p:sp>
    </p:spTree>
    <p:extLst>
      <p:ext uri="{BB962C8B-B14F-4D97-AF65-F5344CB8AC3E}">
        <p14:creationId xmlns:p14="http://schemas.microsoft.com/office/powerpoint/2010/main" val="324082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A60C6-32C2-4538-BD8F-7525DFBE9302}"/>
              </a:ext>
            </a:extLst>
          </p:cNvPr>
          <p:cNvSpPr>
            <a:spLocks noGrp="1"/>
          </p:cNvSpPr>
          <p:nvPr>
            <p:ph type="title"/>
          </p:nvPr>
        </p:nvSpPr>
        <p:spPr/>
        <p:txBody>
          <a:bodyPr/>
          <a:lstStyle/>
          <a:p>
            <a:r>
              <a:rPr lang="en-US" dirty="0"/>
              <a:t>Connecting Components</a:t>
            </a:r>
            <a:endParaRPr lang="en-IN" dirty="0"/>
          </a:p>
        </p:txBody>
      </p:sp>
      <p:sp>
        <p:nvSpPr>
          <p:cNvPr id="3" name="Content Placeholder 2">
            <a:extLst>
              <a:ext uri="{FF2B5EF4-FFF2-40B4-BE49-F238E27FC236}">
                <a16:creationId xmlns:a16="http://schemas.microsoft.com/office/drawing/2014/main" id="{8C5D444C-BDD6-45C1-8EB8-5816FB11B07C}"/>
              </a:ext>
            </a:extLst>
          </p:cNvPr>
          <p:cNvSpPr>
            <a:spLocks noGrp="1"/>
          </p:cNvSpPr>
          <p:nvPr>
            <p:ph idx="1"/>
          </p:nvPr>
        </p:nvSpPr>
        <p:spPr/>
        <p:txBody>
          <a:bodyPr/>
          <a:lstStyle/>
          <a:p>
            <a:r>
              <a:rPr lang="en-US" dirty="0"/>
              <a:t>Connecting two components and acts like a buffer /queue</a:t>
            </a:r>
          </a:p>
          <a:p>
            <a:r>
              <a:rPr lang="en-US" dirty="0"/>
              <a:t>Settings</a:t>
            </a:r>
          </a:p>
          <a:p>
            <a:r>
              <a:rPr lang="en-US" dirty="0"/>
              <a:t>FlowFile Expiration - Data not processed in timely fashion will be removed from the system. O Secs that is the default value, indicates data will never expire.</a:t>
            </a:r>
          </a:p>
          <a:p>
            <a:pPr lvl="1"/>
            <a:r>
              <a:rPr lang="en-US" dirty="0"/>
              <a:t>Expiration can be done effectively with prioritizes.</a:t>
            </a:r>
            <a:endParaRPr lang="en-IN" dirty="0"/>
          </a:p>
        </p:txBody>
      </p:sp>
    </p:spTree>
    <p:extLst>
      <p:ext uri="{BB962C8B-B14F-4D97-AF65-F5344CB8AC3E}">
        <p14:creationId xmlns:p14="http://schemas.microsoft.com/office/powerpoint/2010/main" val="3439756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BEECA-0699-4892-9959-E7E23A6F604C}"/>
              </a:ext>
            </a:extLst>
          </p:cNvPr>
          <p:cNvSpPr>
            <a:spLocks noGrp="1"/>
          </p:cNvSpPr>
          <p:nvPr>
            <p:ph type="title"/>
          </p:nvPr>
        </p:nvSpPr>
        <p:spPr/>
        <p:txBody>
          <a:bodyPr/>
          <a:lstStyle/>
          <a:p>
            <a:r>
              <a:rPr lang="en-US" dirty="0"/>
              <a:t>Connecting Components</a:t>
            </a:r>
            <a:endParaRPr lang="en-IN" dirty="0"/>
          </a:p>
        </p:txBody>
      </p:sp>
      <p:sp>
        <p:nvSpPr>
          <p:cNvPr id="3" name="Content Placeholder 2">
            <a:extLst>
              <a:ext uri="{FF2B5EF4-FFF2-40B4-BE49-F238E27FC236}">
                <a16:creationId xmlns:a16="http://schemas.microsoft.com/office/drawing/2014/main" id="{A18E052A-661E-4893-A2D8-0CFE748A1ECD}"/>
              </a:ext>
            </a:extLst>
          </p:cNvPr>
          <p:cNvSpPr>
            <a:spLocks noGrp="1"/>
          </p:cNvSpPr>
          <p:nvPr>
            <p:ph idx="1"/>
          </p:nvPr>
        </p:nvSpPr>
        <p:spPr/>
        <p:txBody>
          <a:bodyPr>
            <a:normAutofit fontScale="85000" lnSpcReduction="20000"/>
          </a:bodyPr>
          <a:lstStyle/>
          <a:p>
            <a:r>
              <a:rPr lang="en-US" dirty="0"/>
              <a:t>Back Pressure - How much data should be allowed to exist in the queue before the component that is the source of the connection is no longer scheduled to run</a:t>
            </a:r>
          </a:p>
          <a:p>
            <a:r>
              <a:rPr lang="en-US" dirty="0"/>
              <a:t>Back pressure object threshold</a:t>
            </a:r>
          </a:p>
          <a:p>
            <a:r>
              <a:rPr lang="en-US" dirty="0"/>
              <a:t>Back pressure data size threshold (B for bytes, KB for kilobytes and MB for megabytes and so on</a:t>
            </a:r>
          </a:p>
          <a:p>
            <a:r>
              <a:rPr lang="en-US" dirty="0"/>
              <a:t>Default back pressure object threshold of 10000 objects and 1GB of back pressure data size.</a:t>
            </a:r>
          </a:p>
          <a:p>
            <a:r>
              <a:rPr lang="en-US" dirty="0"/>
              <a:t>Prioritization</a:t>
            </a:r>
          </a:p>
          <a:p>
            <a:pPr lvl="1"/>
            <a:r>
              <a:rPr lang="en-US" dirty="0" err="1"/>
              <a:t>FirstInFirstOutPrioritizer</a:t>
            </a:r>
            <a:r>
              <a:rPr lang="en-US" dirty="0"/>
              <a:t> - The one that reached the connection first will be processed first</a:t>
            </a:r>
          </a:p>
          <a:p>
            <a:pPr lvl="1"/>
            <a:r>
              <a:rPr lang="en-US" dirty="0" err="1"/>
              <a:t>NewestFlowFileFirstPrioritizer</a:t>
            </a:r>
            <a:r>
              <a:rPr lang="en-US" dirty="0"/>
              <a:t> - The one that is newest in the dataflow will be processed first.</a:t>
            </a:r>
          </a:p>
          <a:p>
            <a:pPr lvl="1"/>
            <a:r>
              <a:rPr lang="en-US" dirty="0" err="1"/>
              <a:t>OldestFlowFileFirstPrioritizer</a:t>
            </a:r>
            <a:r>
              <a:rPr lang="en-US" dirty="0"/>
              <a:t> - The one that is oldest in the dataflow will be processed first. 'default’</a:t>
            </a:r>
          </a:p>
          <a:p>
            <a:pPr lvl="1"/>
            <a:r>
              <a:rPr lang="en-US" dirty="0" err="1"/>
              <a:t>PriorityAttributePrioritizer</a:t>
            </a:r>
            <a:r>
              <a:rPr lang="en-US" dirty="0"/>
              <a:t>- Processed based on the value of "priority" attribute</a:t>
            </a:r>
            <a:endParaRPr lang="en-IN" dirty="0"/>
          </a:p>
        </p:txBody>
      </p:sp>
    </p:spTree>
    <p:extLst>
      <p:ext uri="{BB962C8B-B14F-4D97-AF65-F5344CB8AC3E}">
        <p14:creationId xmlns:p14="http://schemas.microsoft.com/office/powerpoint/2010/main" val="4183054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9689D-B22F-4CFE-BBCF-116450779E6B}"/>
              </a:ext>
            </a:extLst>
          </p:cNvPr>
          <p:cNvSpPr>
            <a:spLocks noGrp="1"/>
          </p:cNvSpPr>
          <p:nvPr>
            <p:ph type="title"/>
          </p:nvPr>
        </p:nvSpPr>
        <p:spPr/>
        <p:txBody>
          <a:bodyPr/>
          <a:lstStyle/>
          <a:p>
            <a:r>
              <a:rPr lang="en-US" dirty="0"/>
              <a:t>NİFI (Niagara Files) </a:t>
            </a:r>
            <a:br>
              <a:rPr lang="en-US" dirty="0"/>
            </a:br>
            <a:endParaRPr lang="en-IN" dirty="0"/>
          </a:p>
        </p:txBody>
      </p:sp>
      <p:sp>
        <p:nvSpPr>
          <p:cNvPr id="3" name="Content Placeholder 2">
            <a:extLst>
              <a:ext uri="{FF2B5EF4-FFF2-40B4-BE49-F238E27FC236}">
                <a16:creationId xmlns:a16="http://schemas.microsoft.com/office/drawing/2014/main" id="{A1BC8131-D2D4-4187-A784-246D024639EE}"/>
              </a:ext>
            </a:extLst>
          </p:cNvPr>
          <p:cNvSpPr>
            <a:spLocks noGrp="1"/>
          </p:cNvSpPr>
          <p:nvPr>
            <p:ph idx="1"/>
          </p:nvPr>
        </p:nvSpPr>
        <p:spPr/>
        <p:txBody>
          <a:bodyPr>
            <a:normAutofit fontScale="92500" lnSpcReduction="10000"/>
          </a:bodyPr>
          <a:lstStyle/>
          <a:p>
            <a:r>
              <a:rPr lang="en-US" dirty="0"/>
              <a:t>An Open Source Data Distribution</a:t>
            </a:r>
          </a:p>
          <a:p>
            <a:r>
              <a:rPr lang="en-US" dirty="0"/>
              <a:t>Framework for managing complex dataflows</a:t>
            </a:r>
          </a:p>
          <a:p>
            <a:r>
              <a:rPr lang="en-US" dirty="0"/>
              <a:t>Provides a way to move data from one place/system to another place system</a:t>
            </a:r>
          </a:p>
          <a:p>
            <a:r>
              <a:rPr lang="en-US" dirty="0"/>
              <a:t>Making transformations and routing decisions as necessary in real time streaming</a:t>
            </a:r>
          </a:p>
          <a:p>
            <a:r>
              <a:rPr lang="en-US" dirty="0"/>
              <a:t>Scalable directed graphs of data routing, transformation, and system mediation logic</a:t>
            </a:r>
          </a:p>
          <a:p>
            <a:r>
              <a:rPr lang="en-US" dirty="0"/>
              <a:t>History</a:t>
            </a:r>
          </a:p>
          <a:p>
            <a:pPr lvl="1"/>
            <a:r>
              <a:rPr lang="en-US" dirty="0"/>
              <a:t>2007 – Niagara Files (</a:t>
            </a:r>
            <a:r>
              <a:rPr lang="en-US" dirty="0" err="1"/>
              <a:t>NiFi</a:t>
            </a:r>
            <a:r>
              <a:rPr lang="en-US" dirty="0"/>
              <a:t>) was first incepted at National Security Agency NSA</a:t>
            </a:r>
          </a:p>
          <a:p>
            <a:pPr lvl="1"/>
            <a:r>
              <a:rPr lang="en-US" dirty="0"/>
              <a:t>2014 – Donated to Apache Software Foundation and enters Incubator</a:t>
            </a:r>
          </a:p>
          <a:p>
            <a:pPr lvl="1"/>
            <a:r>
              <a:rPr lang="en-US" dirty="0"/>
              <a:t>2015 – Reaches top level project </a:t>
            </a:r>
          </a:p>
        </p:txBody>
      </p:sp>
    </p:spTree>
    <p:extLst>
      <p:ext uri="{BB962C8B-B14F-4D97-AF65-F5344CB8AC3E}">
        <p14:creationId xmlns:p14="http://schemas.microsoft.com/office/powerpoint/2010/main" val="2691478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4BFA8-C644-4568-9B91-99FA985C6662}"/>
              </a:ext>
            </a:extLst>
          </p:cNvPr>
          <p:cNvSpPr>
            <a:spLocks noGrp="1"/>
          </p:cNvSpPr>
          <p:nvPr>
            <p:ph type="title"/>
          </p:nvPr>
        </p:nvSpPr>
        <p:spPr/>
        <p:txBody>
          <a:bodyPr/>
          <a:lstStyle/>
          <a:p>
            <a:r>
              <a:rPr lang="en-US" dirty="0"/>
              <a:t>Connection Context Menu</a:t>
            </a:r>
            <a:endParaRPr lang="en-IN" dirty="0"/>
          </a:p>
        </p:txBody>
      </p:sp>
      <p:sp>
        <p:nvSpPr>
          <p:cNvPr id="3" name="Content Placeholder 2">
            <a:extLst>
              <a:ext uri="{FF2B5EF4-FFF2-40B4-BE49-F238E27FC236}">
                <a16:creationId xmlns:a16="http://schemas.microsoft.com/office/drawing/2014/main" id="{C0112A5C-5815-48E4-8E51-389BDD5D41CB}"/>
              </a:ext>
            </a:extLst>
          </p:cNvPr>
          <p:cNvSpPr>
            <a:spLocks noGrp="1"/>
          </p:cNvSpPr>
          <p:nvPr>
            <p:ph idx="1"/>
          </p:nvPr>
        </p:nvSpPr>
        <p:spPr/>
        <p:txBody>
          <a:bodyPr>
            <a:normAutofit fontScale="92500" lnSpcReduction="10000"/>
          </a:bodyPr>
          <a:lstStyle/>
          <a:p>
            <a:r>
              <a:rPr lang="en-US" dirty="0"/>
              <a:t>Configure: To change the configuration of the connection.</a:t>
            </a:r>
          </a:p>
          <a:p>
            <a:r>
              <a:rPr lang="en-US" dirty="0"/>
              <a:t>View status history: Connection's statistical information.</a:t>
            </a:r>
          </a:p>
          <a:p>
            <a:r>
              <a:rPr lang="en-US" dirty="0"/>
              <a:t>List queue: Lists the queue of FlowFile that may be waiting to be processed.</a:t>
            </a:r>
          </a:p>
          <a:p>
            <a:r>
              <a:rPr lang="en-US" dirty="0"/>
              <a:t>Go to source: The view of the canvas will jump to the source of the connection.</a:t>
            </a:r>
          </a:p>
          <a:p>
            <a:r>
              <a:rPr lang="en-US" dirty="0"/>
              <a:t>Go to destination: Changes the view to the destination component on the canvas .</a:t>
            </a:r>
          </a:p>
          <a:p>
            <a:r>
              <a:rPr lang="en-US" dirty="0"/>
              <a:t>Bring to front: Brings the connection to the front of the canvas.</a:t>
            </a:r>
          </a:p>
          <a:p>
            <a:r>
              <a:rPr lang="en-US" dirty="0"/>
              <a:t>Empty queue: To clear the queue of FlowFile that may be waiting to be processed.</a:t>
            </a:r>
          </a:p>
          <a:p>
            <a:r>
              <a:rPr lang="en-US" dirty="0"/>
              <a:t>Delete: To delete a connection between two components.</a:t>
            </a:r>
            <a:endParaRPr lang="en-IN" dirty="0"/>
          </a:p>
        </p:txBody>
      </p:sp>
    </p:spTree>
    <p:extLst>
      <p:ext uri="{BB962C8B-B14F-4D97-AF65-F5344CB8AC3E}">
        <p14:creationId xmlns:p14="http://schemas.microsoft.com/office/powerpoint/2010/main" val="2955071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7CE7B-B3AD-43F6-A391-642278F2AD83}"/>
              </a:ext>
            </a:extLst>
          </p:cNvPr>
          <p:cNvSpPr>
            <a:spLocks noGrp="1"/>
          </p:cNvSpPr>
          <p:nvPr>
            <p:ph type="title"/>
          </p:nvPr>
        </p:nvSpPr>
        <p:spPr/>
        <p:txBody>
          <a:bodyPr/>
          <a:lstStyle/>
          <a:p>
            <a:r>
              <a:rPr lang="en-US" dirty="0"/>
              <a:t>Processor Settings</a:t>
            </a:r>
            <a:endParaRPr lang="en-IN" dirty="0"/>
          </a:p>
        </p:txBody>
      </p:sp>
      <p:sp>
        <p:nvSpPr>
          <p:cNvPr id="3" name="Content Placeholder 2">
            <a:extLst>
              <a:ext uri="{FF2B5EF4-FFF2-40B4-BE49-F238E27FC236}">
                <a16:creationId xmlns:a16="http://schemas.microsoft.com/office/drawing/2014/main" id="{A7043C89-0DE7-4358-96AB-AF1B46C422A0}"/>
              </a:ext>
            </a:extLst>
          </p:cNvPr>
          <p:cNvSpPr>
            <a:spLocks noGrp="1"/>
          </p:cNvSpPr>
          <p:nvPr>
            <p:ph idx="1"/>
          </p:nvPr>
        </p:nvSpPr>
        <p:spPr/>
        <p:txBody>
          <a:bodyPr>
            <a:normAutofit lnSpcReduction="10000"/>
          </a:bodyPr>
          <a:lstStyle/>
          <a:p>
            <a:r>
              <a:rPr lang="en-US" b="1" dirty="0"/>
              <a:t>Penalty -</a:t>
            </a:r>
            <a:r>
              <a:rPr lang="en-US" dirty="0"/>
              <a:t> The amount of time that the FlowFile is inaccessible is determined by the Dataflow Manager by setting the "Penalty Duration" setting in the Processor Configuration dialog. Default30 secs. The Processor will not attempt to process that specific FlowFile again for 30 seconds. In the meantime, it is able to continue to process other FlowFile.</a:t>
            </a:r>
          </a:p>
          <a:p>
            <a:r>
              <a:rPr lang="en-US" b="1" dirty="0"/>
              <a:t>Yield</a:t>
            </a:r>
            <a:r>
              <a:rPr lang="en-US" dirty="0"/>
              <a:t> - It will not be able to perform any useful function for some period of time. The Processors telling the framework that it should not waste resources triggering this Processor to run, because there's nothing that it can do - it's better to use those resources to allow other Processors to run.</a:t>
            </a:r>
          </a:p>
          <a:p>
            <a:r>
              <a:rPr lang="en-US" b="1" dirty="0"/>
              <a:t>Bulletin Level </a:t>
            </a:r>
            <a:r>
              <a:rPr lang="en-US" dirty="0"/>
              <a:t>– Based on the log written by the processor this bulletin is generated as configured by the users. Default is WARN. Only warning and above will be added to bulletin</a:t>
            </a:r>
            <a:endParaRPr lang="en-IN" dirty="0"/>
          </a:p>
        </p:txBody>
      </p:sp>
    </p:spTree>
    <p:extLst>
      <p:ext uri="{BB962C8B-B14F-4D97-AF65-F5344CB8AC3E}">
        <p14:creationId xmlns:p14="http://schemas.microsoft.com/office/powerpoint/2010/main" val="3158952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9F5B4-EB30-4E2C-AB21-DB20A47EE05F}"/>
              </a:ext>
            </a:extLst>
          </p:cNvPr>
          <p:cNvSpPr>
            <a:spLocks noGrp="1"/>
          </p:cNvSpPr>
          <p:nvPr>
            <p:ph type="title"/>
          </p:nvPr>
        </p:nvSpPr>
        <p:spPr/>
        <p:txBody>
          <a:bodyPr/>
          <a:lstStyle/>
          <a:p>
            <a:r>
              <a:rPr lang="en-IN" dirty="0"/>
              <a:t>Systems</a:t>
            </a:r>
          </a:p>
        </p:txBody>
      </p:sp>
      <p:pic>
        <p:nvPicPr>
          <p:cNvPr id="5" name="Content Placeholder 4" descr="Database">
            <a:extLst>
              <a:ext uri="{FF2B5EF4-FFF2-40B4-BE49-F238E27FC236}">
                <a16:creationId xmlns:a16="http://schemas.microsoft.com/office/drawing/2014/main" id="{C23333BE-94AA-45DD-BDE1-0E8948BFE288}"/>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68979" y="2542958"/>
            <a:ext cx="914400" cy="914400"/>
          </a:xfrm>
        </p:spPr>
      </p:pic>
      <p:pic>
        <p:nvPicPr>
          <p:cNvPr id="9" name="Graphic 8" descr="Programmer">
            <a:extLst>
              <a:ext uri="{FF2B5EF4-FFF2-40B4-BE49-F238E27FC236}">
                <a16:creationId xmlns:a16="http://schemas.microsoft.com/office/drawing/2014/main" id="{D66B6754-446C-4CAC-AF7C-EE4286E3D04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53550" y="2542958"/>
            <a:ext cx="914400" cy="914400"/>
          </a:xfrm>
          <a:prstGeom prst="rect">
            <a:avLst/>
          </a:prstGeom>
        </p:spPr>
      </p:pic>
      <p:pic>
        <p:nvPicPr>
          <p:cNvPr id="11" name="Graphic 10" descr="Computer">
            <a:extLst>
              <a:ext uri="{FF2B5EF4-FFF2-40B4-BE49-F238E27FC236}">
                <a16:creationId xmlns:a16="http://schemas.microsoft.com/office/drawing/2014/main" id="{EC34BCB3-5946-488B-815E-08CB6B62148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55636" y="2542958"/>
            <a:ext cx="914400" cy="914400"/>
          </a:xfrm>
          <a:prstGeom prst="rect">
            <a:avLst/>
          </a:prstGeom>
        </p:spPr>
      </p:pic>
      <p:pic>
        <p:nvPicPr>
          <p:cNvPr id="13" name="Graphic 12" descr="Download from cloud">
            <a:extLst>
              <a:ext uri="{FF2B5EF4-FFF2-40B4-BE49-F238E27FC236}">
                <a16:creationId xmlns:a16="http://schemas.microsoft.com/office/drawing/2014/main" id="{216E4664-DD3F-4DE0-A58C-B21A1C409EB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53550" y="4224942"/>
            <a:ext cx="914400" cy="914400"/>
          </a:xfrm>
          <a:prstGeom prst="rect">
            <a:avLst/>
          </a:prstGeom>
        </p:spPr>
      </p:pic>
      <p:pic>
        <p:nvPicPr>
          <p:cNvPr id="15" name="Graphic 14" descr="Syncing cloud">
            <a:extLst>
              <a:ext uri="{FF2B5EF4-FFF2-40B4-BE49-F238E27FC236}">
                <a16:creationId xmlns:a16="http://schemas.microsoft.com/office/drawing/2014/main" id="{A4EBE439-4224-4B02-A38E-ED262471438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855636" y="4256484"/>
            <a:ext cx="914400" cy="914400"/>
          </a:xfrm>
          <a:prstGeom prst="rect">
            <a:avLst/>
          </a:prstGeom>
        </p:spPr>
      </p:pic>
      <p:pic>
        <p:nvPicPr>
          <p:cNvPr id="17" name="Graphic 16" descr="Processor">
            <a:extLst>
              <a:ext uri="{FF2B5EF4-FFF2-40B4-BE49-F238E27FC236}">
                <a16:creationId xmlns:a16="http://schemas.microsoft.com/office/drawing/2014/main" id="{D9A513CA-0E7F-4823-A4CE-626A8B6932D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168979" y="4224942"/>
            <a:ext cx="914400" cy="914400"/>
          </a:xfrm>
          <a:prstGeom prst="rect">
            <a:avLst/>
          </a:prstGeom>
        </p:spPr>
      </p:pic>
      <p:sp>
        <p:nvSpPr>
          <p:cNvPr id="18" name="TextBox 17">
            <a:extLst>
              <a:ext uri="{FF2B5EF4-FFF2-40B4-BE49-F238E27FC236}">
                <a16:creationId xmlns:a16="http://schemas.microsoft.com/office/drawing/2014/main" id="{02EAEDFB-ED49-4F62-8E13-E40BE9E65A8B}"/>
              </a:ext>
            </a:extLst>
          </p:cNvPr>
          <p:cNvSpPr txBox="1"/>
          <p:nvPr/>
        </p:nvSpPr>
        <p:spPr>
          <a:xfrm>
            <a:off x="1924051" y="2269671"/>
            <a:ext cx="1348072" cy="369332"/>
          </a:xfrm>
          <a:prstGeom prst="rect">
            <a:avLst/>
          </a:prstGeom>
          <a:noFill/>
        </p:spPr>
        <p:txBody>
          <a:bodyPr wrap="square" rtlCol="0">
            <a:spAutoFit/>
          </a:bodyPr>
          <a:lstStyle/>
          <a:p>
            <a:r>
              <a:rPr lang="en-IN" dirty="0"/>
              <a:t>Database</a:t>
            </a:r>
          </a:p>
        </p:txBody>
      </p:sp>
      <p:sp>
        <p:nvSpPr>
          <p:cNvPr id="19" name="Rectangle 18">
            <a:extLst>
              <a:ext uri="{FF2B5EF4-FFF2-40B4-BE49-F238E27FC236}">
                <a16:creationId xmlns:a16="http://schemas.microsoft.com/office/drawing/2014/main" id="{5FB48D21-3EFE-454B-971B-09A2C2400F2A}"/>
              </a:ext>
            </a:extLst>
          </p:cNvPr>
          <p:cNvSpPr/>
          <p:nvPr/>
        </p:nvSpPr>
        <p:spPr>
          <a:xfrm>
            <a:off x="5566912" y="3244334"/>
            <a:ext cx="1644296" cy="369332"/>
          </a:xfrm>
          <a:prstGeom prst="rect">
            <a:avLst/>
          </a:prstGeom>
        </p:spPr>
        <p:txBody>
          <a:bodyPr wrap="none">
            <a:spAutoFit/>
          </a:bodyPr>
          <a:lstStyle/>
          <a:p>
            <a:r>
              <a:rPr lang="en-IN" dirty="0"/>
              <a:t>Physical System</a:t>
            </a:r>
          </a:p>
        </p:txBody>
      </p:sp>
      <p:sp>
        <p:nvSpPr>
          <p:cNvPr id="23" name="TextBox 22">
            <a:extLst>
              <a:ext uri="{FF2B5EF4-FFF2-40B4-BE49-F238E27FC236}">
                <a16:creationId xmlns:a16="http://schemas.microsoft.com/office/drawing/2014/main" id="{0866FDAB-EF39-4306-9101-54F7307A70DF}"/>
              </a:ext>
            </a:extLst>
          </p:cNvPr>
          <p:cNvSpPr txBox="1"/>
          <p:nvPr/>
        </p:nvSpPr>
        <p:spPr>
          <a:xfrm>
            <a:off x="9225643" y="2392136"/>
            <a:ext cx="1747157" cy="369332"/>
          </a:xfrm>
          <a:prstGeom prst="rect">
            <a:avLst/>
          </a:prstGeom>
          <a:noFill/>
        </p:spPr>
        <p:txBody>
          <a:bodyPr wrap="square" rtlCol="0">
            <a:spAutoFit/>
          </a:bodyPr>
          <a:lstStyle/>
          <a:p>
            <a:r>
              <a:rPr lang="en-IN" dirty="0"/>
              <a:t>Remote System</a:t>
            </a:r>
          </a:p>
        </p:txBody>
      </p:sp>
      <p:sp>
        <p:nvSpPr>
          <p:cNvPr id="24" name="TextBox 23">
            <a:extLst>
              <a:ext uri="{FF2B5EF4-FFF2-40B4-BE49-F238E27FC236}">
                <a16:creationId xmlns:a16="http://schemas.microsoft.com/office/drawing/2014/main" id="{71B9DE88-D396-4DCA-99DB-E5F0A9C1659D}"/>
              </a:ext>
            </a:extLst>
          </p:cNvPr>
          <p:cNvSpPr txBox="1"/>
          <p:nvPr/>
        </p:nvSpPr>
        <p:spPr>
          <a:xfrm>
            <a:off x="9070521" y="5170884"/>
            <a:ext cx="1983922" cy="369332"/>
          </a:xfrm>
          <a:prstGeom prst="rect">
            <a:avLst/>
          </a:prstGeom>
          <a:noFill/>
        </p:spPr>
        <p:txBody>
          <a:bodyPr wrap="square" rtlCol="0">
            <a:spAutoFit/>
          </a:bodyPr>
          <a:lstStyle/>
          <a:p>
            <a:r>
              <a:rPr lang="en-IN" dirty="0"/>
              <a:t>Virtual Machine</a:t>
            </a:r>
          </a:p>
        </p:txBody>
      </p:sp>
      <p:sp>
        <p:nvSpPr>
          <p:cNvPr id="25" name="TextBox 24">
            <a:extLst>
              <a:ext uri="{FF2B5EF4-FFF2-40B4-BE49-F238E27FC236}">
                <a16:creationId xmlns:a16="http://schemas.microsoft.com/office/drawing/2014/main" id="{9E87579E-6640-4C6A-8BFC-F2DDA941354D}"/>
              </a:ext>
            </a:extLst>
          </p:cNvPr>
          <p:cNvSpPr txBox="1"/>
          <p:nvPr/>
        </p:nvSpPr>
        <p:spPr>
          <a:xfrm>
            <a:off x="6096000" y="5139342"/>
            <a:ext cx="726481" cy="369332"/>
          </a:xfrm>
          <a:prstGeom prst="rect">
            <a:avLst/>
          </a:prstGeom>
          <a:noFill/>
        </p:spPr>
        <p:txBody>
          <a:bodyPr wrap="none" rtlCol="0">
            <a:spAutoFit/>
          </a:bodyPr>
          <a:lstStyle/>
          <a:p>
            <a:r>
              <a:rPr lang="en-IN" dirty="0"/>
              <a:t>Cloud</a:t>
            </a:r>
          </a:p>
        </p:txBody>
      </p:sp>
      <p:sp>
        <p:nvSpPr>
          <p:cNvPr id="26" name="TextBox 25">
            <a:extLst>
              <a:ext uri="{FF2B5EF4-FFF2-40B4-BE49-F238E27FC236}">
                <a16:creationId xmlns:a16="http://schemas.microsoft.com/office/drawing/2014/main" id="{F586A8D8-4C7F-4368-BF48-02BCA58025D9}"/>
              </a:ext>
            </a:extLst>
          </p:cNvPr>
          <p:cNvSpPr txBox="1"/>
          <p:nvPr/>
        </p:nvSpPr>
        <p:spPr>
          <a:xfrm>
            <a:off x="2416629" y="5274129"/>
            <a:ext cx="571500" cy="369332"/>
          </a:xfrm>
          <a:prstGeom prst="rect">
            <a:avLst/>
          </a:prstGeom>
          <a:noFill/>
        </p:spPr>
        <p:txBody>
          <a:bodyPr wrap="square" rtlCol="0">
            <a:spAutoFit/>
          </a:bodyPr>
          <a:lstStyle/>
          <a:p>
            <a:r>
              <a:rPr lang="en-IN" dirty="0"/>
              <a:t>IOT</a:t>
            </a:r>
          </a:p>
        </p:txBody>
      </p:sp>
    </p:spTree>
    <p:extLst>
      <p:ext uri="{BB962C8B-B14F-4D97-AF65-F5344CB8AC3E}">
        <p14:creationId xmlns:p14="http://schemas.microsoft.com/office/powerpoint/2010/main" val="267753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D6136-8F27-4C1F-BDC5-883193EC09E2}"/>
              </a:ext>
            </a:extLst>
          </p:cNvPr>
          <p:cNvSpPr>
            <a:spLocks noGrp="1"/>
          </p:cNvSpPr>
          <p:nvPr>
            <p:ph type="title"/>
          </p:nvPr>
        </p:nvSpPr>
        <p:spPr/>
        <p:txBody>
          <a:bodyPr/>
          <a:lstStyle/>
          <a:p>
            <a:r>
              <a:rPr lang="en-IN" dirty="0"/>
              <a:t>Why Apache Nifi Vs Other ETL Tools</a:t>
            </a:r>
            <a:br>
              <a:rPr lang="en-IN" dirty="0"/>
            </a:br>
            <a:endParaRPr lang="en-IN" dirty="0"/>
          </a:p>
        </p:txBody>
      </p:sp>
      <p:sp>
        <p:nvSpPr>
          <p:cNvPr id="3" name="Content Placeholder 2">
            <a:extLst>
              <a:ext uri="{FF2B5EF4-FFF2-40B4-BE49-F238E27FC236}">
                <a16:creationId xmlns:a16="http://schemas.microsoft.com/office/drawing/2014/main" id="{BDB02FBC-4534-42A7-A90D-984C4516811A}"/>
              </a:ext>
            </a:extLst>
          </p:cNvPr>
          <p:cNvSpPr>
            <a:spLocks noGrp="1"/>
          </p:cNvSpPr>
          <p:nvPr>
            <p:ph idx="1"/>
          </p:nvPr>
        </p:nvSpPr>
        <p:spPr/>
        <p:txBody>
          <a:bodyPr>
            <a:normAutofit/>
          </a:bodyPr>
          <a:lstStyle/>
          <a:p>
            <a:r>
              <a:rPr lang="en-IN" dirty="0"/>
              <a:t>Powerful</a:t>
            </a:r>
          </a:p>
          <a:p>
            <a:r>
              <a:rPr lang="en-IN" dirty="0"/>
              <a:t>Scalable</a:t>
            </a:r>
          </a:p>
          <a:p>
            <a:r>
              <a:rPr lang="en-IN" dirty="0"/>
              <a:t>User intuitive Web based Interface</a:t>
            </a:r>
          </a:p>
          <a:p>
            <a:r>
              <a:rPr lang="en-IN" dirty="0"/>
              <a:t>Highly Configurable</a:t>
            </a:r>
          </a:p>
          <a:p>
            <a:r>
              <a:rPr lang="en-IN" dirty="0"/>
              <a:t>Data Provenance</a:t>
            </a:r>
          </a:p>
          <a:p>
            <a:r>
              <a:rPr lang="en-IN" dirty="0"/>
              <a:t>End to End Data Flow Tracking</a:t>
            </a:r>
          </a:p>
          <a:p>
            <a:r>
              <a:rPr lang="en-IN" dirty="0"/>
              <a:t>Secure (Provides SSL, SSH, HTTPS, Encrypted Content, Authentication/Authorization)</a:t>
            </a:r>
          </a:p>
          <a:p>
            <a:r>
              <a:rPr lang="en-IN" dirty="0"/>
              <a:t>Customizable and extensible</a:t>
            </a:r>
          </a:p>
          <a:p>
            <a:r>
              <a:rPr lang="en-IN" dirty="0"/>
              <a:t>Enables rapid development</a:t>
            </a:r>
          </a:p>
        </p:txBody>
      </p:sp>
    </p:spTree>
    <p:extLst>
      <p:ext uri="{BB962C8B-B14F-4D97-AF65-F5344CB8AC3E}">
        <p14:creationId xmlns:p14="http://schemas.microsoft.com/office/powerpoint/2010/main" val="3244259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40AA3-BF57-473A-B7F8-7294D877BB98}"/>
              </a:ext>
            </a:extLst>
          </p:cNvPr>
          <p:cNvSpPr>
            <a:spLocks noGrp="1"/>
          </p:cNvSpPr>
          <p:nvPr>
            <p:ph type="title"/>
          </p:nvPr>
        </p:nvSpPr>
        <p:spPr/>
        <p:txBody>
          <a:bodyPr/>
          <a:lstStyle/>
          <a:p>
            <a:r>
              <a:rPr lang="en-US" dirty="0"/>
              <a:t>What is Dataflow</a:t>
            </a:r>
            <a:endParaRPr lang="en-IN" dirty="0"/>
          </a:p>
        </p:txBody>
      </p:sp>
      <p:sp>
        <p:nvSpPr>
          <p:cNvPr id="3" name="Content Placeholder 2">
            <a:extLst>
              <a:ext uri="{FF2B5EF4-FFF2-40B4-BE49-F238E27FC236}">
                <a16:creationId xmlns:a16="http://schemas.microsoft.com/office/drawing/2014/main" id="{BA9ED12B-07C8-458F-9D15-D0E2668680CC}"/>
              </a:ext>
            </a:extLst>
          </p:cNvPr>
          <p:cNvSpPr>
            <a:spLocks noGrp="1"/>
          </p:cNvSpPr>
          <p:nvPr>
            <p:ph idx="1"/>
          </p:nvPr>
        </p:nvSpPr>
        <p:spPr/>
        <p:txBody>
          <a:bodyPr/>
          <a:lstStyle/>
          <a:p>
            <a:r>
              <a:rPr lang="en-US" dirty="0"/>
              <a:t>Moving data between two heterogenous systems.</a:t>
            </a:r>
          </a:p>
          <a:p>
            <a:r>
              <a:rPr lang="en-US" dirty="0"/>
              <a:t>Data could be anything like log files, HTTP request, XML, CSV, Audio, Video, Telemetry data</a:t>
            </a:r>
          </a:p>
          <a:p>
            <a:r>
              <a:rPr lang="en-US" dirty="0"/>
              <a:t>Data can be moved between anything and everything through internet or intranet</a:t>
            </a:r>
            <a:endParaRPr lang="en-IN" dirty="0"/>
          </a:p>
        </p:txBody>
      </p:sp>
    </p:spTree>
    <p:extLst>
      <p:ext uri="{BB962C8B-B14F-4D97-AF65-F5344CB8AC3E}">
        <p14:creationId xmlns:p14="http://schemas.microsoft.com/office/powerpoint/2010/main" val="1564633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B6BEC-D5B5-449C-9464-E0988CD1F97C}"/>
              </a:ext>
            </a:extLst>
          </p:cNvPr>
          <p:cNvSpPr>
            <a:spLocks noGrp="1"/>
          </p:cNvSpPr>
          <p:nvPr>
            <p:ph type="title"/>
          </p:nvPr>
        </p:nvSpPr>
        <p:spPr/>
        <p:txBody>
          <a:bodyPr/>
          <a:lstStyle/>
          <a:p>
            <a:r>
              <a:rPr lang="en-US" dirty="0"/>
              <a:t>Dataflow and Challenges</a:t>
            </a:r>
            <a:endParaRPr lang="en-IN" dirty="0"/>
          </a:p>
        </p:txBody>
      </p:sp>
      <p:sp>
        <p:nvSpPr>
          <p:cNvPr id="3" name="Content Placeholder 2">
            <a:extLst>
              <a:ext uri="{FF2B5EF4-FFF2-40B4-BE49-F238E27FC236}">
                <a16:creationId xmlns:a16="http://schemas.microsoft.com/office/drawing/2014/main" id="{45AACD1B-0552-48CB-A93A-9F6CB0571639}"/>
              </a:ext>
            </a:extLst>
          </p:cNvPr>
          <p:cNvSpPr>
            <a:spLocks noGrp="1"/>
          </p:cNvSpPr>
          <p:nvPr>
            <p:ph idx="1"/>
          </p:nvPr>
        </p:nvSpPr>
        <p:spPr/>
        <p:txBody>
          <a:bodyPr/>
          <a:lstStyle/>
          <a:p>
            <a:r>
              <a:rPr lang="en-US" dirty="0"/>
              <a:t>Standards, Formats, Protocol, Variety, Veracity, Partitioned data.</a:t>
            </a:r>
          </a:p>
          <a:p>
            <a:r>
              <a:rPr lang="en-US" dirty="0"/>
              <a:t>Ensuring Security, Authentication, Authorization, Network and "Exactly Once" Delivery</a:t>
            </a:r>
          </a:p>
          <a:p>
            <a:r>
              <a:rPr lang="en-US" dirty="0"/>
              <a:t>Dynamically changing producer and Consumers architecture and requirements</a:t>
            </a:r>
          </a:p>
          <a:p>
            <a:r>
              <a:rPr lang="en-US" dirty="0"/>
              <a:t>Receiving data from unknown source and following unknown standards.</a:t>
            </a:r>
            <a:endParaRPr lang="en-IN" dirty="0"/>
          </a:p>
        </p:txBody>
      </p:sp>
    </p:spTree>
    <p:extLst>
      <p:ext uri="{BB962C8B-B14F-4D97-AF65-F5344CB8AC3E}">
        <p14:creationId xmlns:p14="http://schemas.microsoft.com/office/powerpoint/2010/main" val="2390850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BBD5A-04AC-482E-8AC9-57825F5A1732}"/>
              </a:ext>
            </a:extLst>
          </p:cNvPr>
          <p:cNvSpPr>
            <a:spLocks noGrp="1"/>
          </p:cNvSpPr>
          <p:nvPr>
            <p:ph type="title"/>
          </p:nvPr>
        </p:nvSpPr>
        <p:spPr/>
        <p:txBody>
          <a:bodyPr/>
          <a:lstStyle/>
          <a:p>
            <a:r>
              <a:rPr lang="en-US" dirty="0" err="1"/>
              <a:t>NiFi</a:t>
            </a:r>
            <a:r>
              <a:rPr lang="en-US" dirty="0"/>
              <a:t> – Key Features</a:t>
            </a:r>
            <a:br>
              <a:rPr lang="en-US" dirty="0"/>
            </a:br>
            <a:endParaRPr lang="en-IN" dirty="0"/>
          </a:p>
        </p:txBody>
      </p:sp>
      <p:sp>
        <p:nvSpPr>
          <p:cNvPr id="3" name="Content Placeholder 2">
            <a:extLst>
              <a:ext uri="{FF2B5EF4-FFF2-40B4-BE49-F238E27FC236}">
                <a16:creationId xmlns:a16="http://schemas.microsoft.com/office/drawing/2014/main" id="{FD469773-4D56-40C7-846C-2F44722D687A}"/>
              </a:ext>
            </a:extLst>
          </p:cNvPr>
          <p:cNvSpPr>
            <a:spLocks noGrp="1"/>
          </p:cNvSpPr>
          <p:nvPr>
            <p:ph idx="1"/>
          </p:nvPr>
        </p:nvSpPr>
        <p:spPr/>
        <p:txBody>
          <a:bodyPr>
            <a:normAutofit/>
          </a:bodyPr>
          <a:lstStyle/>
          <a:p>
            <a:r>
              <a:rPr lang="en-US" dirty="0"/>
              <a:t>Guaranteed Delivery through Data buffering and ack pressure</a:t>
            </a:r>
          </a:p>
          <a:p>
            <a:r>
              <a:rPr lang="en-US" dirty="0"/>
              <a:t>Timely and configurable que prioritizing and pressure release</a:t>
            </a:r>
          </a:p>
          <a:p>
            <a:r>
              <a:rPr lang="en-US" dirty="0"/>
              <a:t>Data Provenance</a:t>
            </a:r>
          </a:p>
          <a:p>
            <a:r>
              <a:rPr lang="en-US" dirty="0"/>
              <a:t>Supports both push and pull models</a:t>
            </a:r>
          </a:p>
          <a:p>
            <a:r>
              <a:rPr lang="en-US" dirty="0"/>
              <a:t>Recovering / Recording a rolling log of all fine grained activity</a:t>
            </a:r>
          </a:p>
          <a:p>
            <a:r>
              <a:rPr lang="en-US" dirty="0"/>
              <a:t>Visual screens to manage and control</a:t>
            </a:r>
          </a:p>
          <a:p>
            <a:r>
              <a:rPr lang="en-US" dirty="0"/>
              <a:t>Templates for rapid development and deployment</a:t>
            </a:r>
          </a:p>
          <a:p>
            <a:r>
              <a:rPr lang="en-US" dirty="0"/>
              <a:t>Pluggable and extensible design</a:t>
            </a:r>
          </a:p>
          <a:p>
            <a:r>
              <a:rPr lang="en-US" dirty="0"/>
              <a:t>Clustering for highly scaling model</a:t>
            </a:r>
            <a:endParaRPr lang="en-IN" dirty="0"/>
          </a:p>
        </p:txBody>
      </p:sp>
    </p:spTree>
    <p:extLst>
      <p:ext uri="{BB962C8B-B14F-4D97-AF65-F5344CB8AC3E}">
        <p14:creationId xmlns:p14="http://schemas.microsoft.com/office/powerpoint/2010/main" val="154323292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FC146-CBF7-481A-B34F-B3CC6DE67296}"/>
              </a:ext>
            </a:extLst>
          </p:cNvPr>
          <p:cNvSpPr>
            <a:spLocks noGrp="1"/>
          </p:cNvSpPr>
          <p:nvPr>
            <p:ph type="title"/>
          </p:nvPr>
        </p:nvSpPr>
        <p:spPr/>
        <p:txBody>
          <a:bodyPr/>
          <a:lstStyle/>
          <a:p>
            <a:r>
              <a:rPr lang="en-IN" dirty="0"/>
              <a:t>Demo for Push and pull model</a:t>
            </a:r>
          </a:p>
        </p:txBody>
      </p:sp>
      <p:sp>
        <p:nvSpPr>
          <p:cNvPr id="3" name="Content Placeholder 2">
            <a:extLst>
              <a:ext uri="{FF2B5EF4-FFF2-40B4-BE49-F238E27FC236}">
                <a16:creationId xmlns:a16="http://schemas.microsoft.com/office/drawing/2014/main" id="{AB2353F4-E18B-4755-AE35-85012EC81A94}"/>
              </a:ext>
            </a:extLst>
          </p:cNvPr>
          <p:cNvSpPr>
            <a:spLocks noGrp="1"/>
          </p:cNvSpPr>
          <p:nvPr>
            <p:ph idx="1"/>
          </p:nvPr>
        </p:nvSpPr>
        <p:spPr/>
        <p:txBody>
          <a:bodyPr/>
          <a:lstStyle/>
          <a:p>
            <a:r>
              <a:rPr lang="en-IN" dirty="0"/>
              <a:t>Message queue(push)</a:t>
            </a:r>
          </a:p>
          <a:p>
            <a:r>
              <a:rPr lang="en-IN" dirty="0"/>
              <a:t>Manual Pull</a:t>
            </a:r>
          </a:p>
        </p:txBody>
      </p:sp>
    </p:spTree>
    <p:extLst>
      <p:ext uri="{BB962C8B-B14F-4D97-AF65-F5344CB8AC3E}">
        <p14:creationId xmlns:p14="http://schemas.microsoft.com/office/powerpoint/2010/main" val="922413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F4C3-8334-4E44-9C84-0D2333E51741}"/>
              </a:ext>
            </a:extLst>
          </p:cNvPr>
          <p:cNvSpPr>
            <a:spLocks noGrp="1"/>
          </p:cNvSpPr>
          <p:nvPr>
            <p:ph type="title"/>
          </p:nvPr>
        </p:nvSpPr>
        <p:spPr/>
        <p:txBody>
          <a:bodyPr/>
          <a:lstStyle/>
          <a:p>
            <a:r>
              <a:rPr lang="en-US" dirty="0"/>
              <a:t>Installation and Starting Nifi</a:t>
            </a:r>
            <a:br>
              <a:rPr lang="en-US" dirty="0"/>
            </a:br>
            <a:endParaRPr lang="en-IN" dirty="0"/>
          </a:p>
        </p:txBody>
      </p:sp>
      <p:sp>
        <p:nvSpPr>
          <p:cNvPr id="3" name="Content Placeholder 2">
            <a:extLst>
              <a:ext uri="{FF2B5EF4-FFF2-40B4-BE49-F238E27FC236}">
                <a16:creationId xmlns:a16="http://schemas.microsoft.com/office/drawing/2014/main" id="{67B4E80F-E6EE-4BA7-9C55-0A3336C4BDA2}"/>
              </a:ext>
            </a:extLst>
          </p:cNvPr>
          <p:cNvSpPr>
            <a:spLocks noGrp="1"/>
          </p:cNvSpPr>
          <p:nvPr>
            <p:ph idx="1"/>
          </p:nvPr>
        </p:nvSpPr>
        <p:spPr/>
        <p:txBody>
          <a:bodyPr/>
          <a:lstStyle/>
          <a:p>
            <a:r>
              <a:rPr lang="en-US" dirty="0"/>
              <a:t>Supported in Windows and Linux/Mac OSV Can be installed as standalone or as service [Supported only in Linux and Mac OS</a:t>
            </a:r>
          </a:p>
          <a:p>
            <a:r>
              <a:rPr lang="en-US" dirty="0"/>
              <a:t>Download URL -&gt; </a:t>
            </a:r>
            <a:r>
              <a:rPr lang="en-US" dirty="0">
                <a:hlinkClick r:id="rId2"/>
              </a:rPr>
              <a:t>https://nifi.apache.org/download.html</a:t>
            </a:r>
            <a:endParaRPr lang="en-US" dirty="0"/>
          </a:p>
          <a:p>
            <a:r>
              <a:rPr lang="en-US" dirty="0"/>
              <a:t>In Windows</a:t>
            </a:r>
          </a:p>
          <a:p>
            <a:pPr lvl="1"/>
            <a:r>
              <a:rPr lang="en-US" dirty="0"/>
              <a:t>-&gt; Download-&gt; Extract -&gt; execute \bin\run-nifi.bat'</a:t>
            </a:r>
            <a:endParaRPr lang="en-IN" dirty="0"/>
          </a:p>
        </p:txBody>
      </p:sp>
    </p:spTree>
    <p:extLst>
      <p:ext uri="{BB962C8B-B14F-4D97-AF65-F5344CB8AC3E}">
        <p14:creationId xmlns:p14="http://schemas.microsoft.com/office/powerpoint/2010/main" val="33768486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1591</TotalTime>
  <Words>1345</Words>
  <Application>Microsoft Office PowerPoint</Application>
  <PresentationFormat>Widescreen</PresentationFormat>
  <Paragraphs>138</Paragraphs>
  <Slides>21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Century Gothic</vt:lpstr>
      <vt:lpstr>Wingdings 3</vt:lpstr>
      <vt:lpstr>Ion</vt:lpstr>
      <vt:lpstr>Apache NIFI</vt:lpstr>
      <vt:lpstr>NİFI (Niagara Files)  </vt:lpstr>
      <vt:lpstr>Systems</vt:lpstr>
      <vt:lpstr>Why Apache Nifi Vs Other ETL Tools </vt:lpstr>
      <vt:lpstr>What is Dataflow</vt:lpstr>
      <vt:lpstr>Dataflow and Challenges</vt:lpstr>
      <vt:lpstr>NiFi – Key Features </vt:lpstr>
      <vt:lpstr>Demo for Push and pull model</vt:lpstr>
      <vt:lpstr>Installation and Starting Nifi </vt:lpstr>
      <vt:lpstr>PowerPoint Presentation</vt:lpstr>
      <vt:lpstr>Installation and Starting Nifi </vt:lpstr>
      <vt:lpstr>Terminology and Definitions</vt:lpstr>
      <vt:lpstr>Demo on Terminologies</vt:lpstr>
      <vt:lpstr>UI Overview </vt:lpstr>
      <vt:lpstr>REGEXP</vt:lpstr>
      <vt:lpstr>Processor Categories</vt:lpstr>
      <vt:lpstr>Processor Categories</vt:lpstr>
      <vt:lpstr>Connecting Components</vt:lpstr>
      <vt:lpstr>Connecting Components</vt:lpstr>
      <vt:lpstr>Connection Context Menu</vt:lpstr>
      <vt:lpstr>Processor Settings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NIFI</dc:title>
  <dc:creator>Karthick</dc:creator>
  <cp:lastModifiedBy>Karthick</cp:lastModifiedBy>
  <cp:revision>28</cp:revision>
  <dcterms:created xsi:type="dcterms:W3CDTF">2020-03-16T07:25:09Z</dcterms:created>
  <dcterms:modified xsi:type="dcterms:W3CDTF">2020-03-18T18:49:51Z</dcterms:modified>
</cp:coreProperties>
</file>