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58" r:id="rId4"/>
    <p:sldId id="308" r:id="rId5"/>
    <p:sldId id="259" r:id="rId6"/>
    <p:sldId id="260" r:id="rId7"/>
    <p:sldId id="261" r:id="rId8"/>
    <p:sldId id="262" r:id="rId9"/>
    <p:sldId id="263" r:id="rId10"/>
    <p:sldId id="264" r:id="rId11"/>
    <p:sldId id="265" r:id="rId12"/>
    <p:sldId id="266" r:id="rId13"/>
    <p:sldId id="267" r:id="rId14"/>
    <p:sldId id="309" r:id="rId15"/>
    <p:sldId id="310" r:id="rId16"/>
    <p:sldId id="312" r:id="rId17"/>
    <p:sldId id="311" r:id="rId18"/>
    <p:sldId id="268" r:id="rId19"/>
    <p:sldId id="269" r:id="rId20"/>
    <p:sldId id="270" r:id="rId21"/>
    <p:sldId id="271" r:id="rId22"/>
    <p:sldId id="272" r:id="rId23"/>
    <p:sldId id="273" r:id="rId24"/>
    <p:sldId id="274" r:id="rId25"/>
    <p:sldId id="275" r:id="rId26"/>
    <p:sldId id="276" r:id="rId27"/>
    <p:sldId id="283" r:id="rId28"/>
    <p:sldId id="277" r:id="rId29"/>
    <p:sldId id="278" r:id="rId30"/>
    <p:sldId id="285" r:id="rId31"/>
    <p:sldId id="284" r:id="rId32"/>
    <p:sldId id="286" r:id="rId33"/>
    <p:sldId id="279" r:id="rId34"/>
    <p:sldId id="280" r:id="rId35"/>
    <p:sldId id="281" r:id="rId36"/>
    <p:sldId id="282"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24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21689-E298-4D84-B93F-4E5E3D4A6425}" type="datetimeFigureOut">
              <a:rPr lang="en-IN" smtClean="0"/>
              <a:t>2020/04/02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AEC8C-32E8-4608-A2EC-0F82477C0885}" type="slidenum">
              <a:rPr lang="en-IN" smtClean="0"/>
              <a:t>‹#›</a:t>
            </a:fld>
            <a:endParaRPr lang="en-IN"/>
          </a:p>
        </p:txBody>
      </p:sp>
    </p:spTree>
    <p:extLst>
      <p:ext uri="{BB962C8B-B14F-4D97-AF65-F5344CB8AC3E}">
        <p14:creationId xmlns:p14="http://schemas.microsoft.com/office/powerpoint/2010/main" val="121903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3B83FA-7FEA-4C99-B997-D1040D6D22B5}" type="datetimeFigureOut">
              <a:rPr lang="en-IN" smtClean="0"/>
              <a:t>2020/04/02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289001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3B83FA-7FEA-4C99-B997-D1040D6D22B5}" type="datetimeFigureOut">
              <a:rPr lang="en-IN" smtClean="0"/>
              <a:t>2020/04/02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111313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3B83FA-7FEA-4C99-B997-D1040D6D22B5}" type="datetimeFigureOut">
              <a:rPr lang="en-IN" smtClean="0"/>
              <a:t>2020/04/02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2051409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3B83FA-7FEA-4C99-B997-D1040D6D22B5}" type="datetimeFigureOut">
              <a:rPr lang="en-IN" smtClean="0"/>
              <a:t>2020/04/02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50C4-48D1-4685-B633-AFACB1E4392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91973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B83FA-7FEA-4C99-B997-D1040D6D22B5}" type="datetimeFigureOut">
              <a:rPr lang="en-IN" smtClean="0"/>
              <a:t>2020/04/02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137200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3B83FA-7FEA-4C99-B997-D1040D6D22B5}" type="datetimeFigureOut">
              <a:rPr lang="en-IN" smtClean="0"/>
              <a:t>2020/04/02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2310782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3B83FA-7FEA-4C99-B997-D1040D6D22B5}" type="datetimeFigureOut">
              <a:rPr lang="en-IN" smtClean="0"/>
              <a:t>2020/04/02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3631825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B83FA-7FEA-4C99-B997-D1040D6D22B5}" type="datetimeFigureOut">
              <a:rPr lang="en-IN" smtClean="0"/>
              <a:t>2020/04/02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1053654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B83FA-7FEA-4C99-B997-D1040D6D22B5}" type="datetimeFigureOut">
              <a:rPr lang="en-IN" smtClean="0"/>
              <a:t>2020/04/02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39390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F3B83FA-7FEA-4C99-B997-D1040D6D22B5}" type="datetimeFigureOut">
              <a:rPr lang="en-IN" smtClean="0"/>
              <a:t>2020/04/02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320246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B83FA-7FEA-4C99-B997-D1040D6D22B5}" type="datetimeFigureOut">
              <a:rPr lang="en-IN" smtClean="0"/>
              <a:t>2020/04/02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115051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3B83FA-7FEA-4C99-B997-D1040D6D22B5}" type="datetimeFigureOut">
              <a:rPr lang="en-IN" smtClean="0"/>
              <a:t>2020/04/02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17668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3B83FA-7FEA-4C99-B997-D1040D6D22B5}" type="datetimeFigureOut">
              <a:rPr lang="en-IN" smtClean="0"/>
              <a:t>2020/04/02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107940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3B83FA-7FEA-4C99-B997-D1040D6D22B5}" type="datetimeFigureOut">
              <a:rPr lang="en-IN" smtClean="0"/>
              <a:t>2020/04/02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140771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F3B83FA-7FEA-4C99-B997-D1040D6D22B5}" type="datetimeFigureOut">
              <a:rPr lang="en-IN" smtClean="0"/>
              <a:t>2020/04/02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214603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F3B83FA-7FEA-4C99-B997-D1040D6D22B5}" type="datetimeFigureOut">
              <a:rPr lang="en-IN" smtClean="0"/>
              <a:t>2020/04/02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187480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3B83FA-7FEA-4C99-B997-D1040D6D22B5}" type="datetimeFigureOut">
              <a:rPr lang="en-IN" smtClean="0"/>
              <a:t>2020/04/02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50C4-48D1-4685-B633-AFACB1E43925}" type="slidenum">
              <a:rPr lang="en-IN" smtClean="0"/>
              <a:t>‹#›</a:t>
            </a:fld>
            <a:endParaRPr lang="en-IN"/>
          </a:p>
        </p:txBody>
      </p:sp>
    </p:spTree>
    <p:extLst>
      <p:ext uri="{BB962C8B-B14F-4D97-AF65-F5344CB8AC3E}">
        <p14:creationId xmlns:p14="http://schemas.microsoft.com/office/powerpoint/2010/main" val="115118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F3B83FA-7FEA-4C99-B997-D1040D6D22B5}" type="datetimeFigureOut">
              <a:rPr lang="en-IN" smtClean="0"/>
              <a:t>2020/04/02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3A50C4-48D1-4685-B633-AFACB1E43925}" type="slidenum">
              <a:rPr lang="en-IN" smtClean="0"/>
              <a:t>‹#›</a:t>
            </a:fld>
            <a:endParaRPr lang="en-IN"/>
          </a:p>
        </p:txBody>
      </p:sp>
    </p:spTree>
    <p:extLst>
      <p:ext uri="{BB962C8B-B14F-4D97-AF65-F5344CB8AC3E}">
        <p14:creationId xmlns:p14="http://schemas.microsoft.com/office/powerpoint/2010/main" val="39873018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sv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hyperlink" Target="https://www.scala-sbt.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764F-0387-4BAF-BE73-EE692044825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6E94930-4DD1-4459-BA0E-8389DF8D8CA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8147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57D3-FE60-4B1F-A3FC-33B1A036824A}"/>
              </a:ext>
            </a:extLst>
          </p:cNvPr>
          <p:cNvSpPr>
            <a:spLocks noGrp="1"/>
          </p:cNvSpPr>
          <p:nvPr>
            <p:ph type="title"/>
          </p:nvPr>
        </p:nvSpPr>
        <p:spPr/>
        <p:txBody>
          <a:bodyPr/>
          <a:lstStyle/>
          <a:p>
            <a:r>
              <a:rPr lang="en-IN" dirty="0"/>
              <a:t>Topics and Partitions</a:t>
            </a:r>
          </a:p>
        </p:txBody>
      </p:sp>
      <p:sp>
        <p:nvSpPr>
          <p:cNvPr id="3" name="Content Placeholder 2">
            <a:extLst>
              <a:ext uri="{FF2B5EF4-FFF2-40B4-BE49-F238E27FC236}">
                <a16:creationId xmlns:a16="http://schemas.microsoft.com/office/drawing/2014/main" id="{93A43847-A980-4FB4-A060-540EF470A6FB}"/>
              </a:ext>
            </a:extLst>
          </p:cNvPr>
          <p:cNvSpPr>
            <a:spLocks noGrp="1"/>
          </p:cNvSpPr>
          <p:nvPr>
            <p:ph idx="1"/>
          </p:nvPr>
        </p:nvSpPr>
        <p:spPr/>
        <p:txBody>
          <a:bodyPr/>
          <a:lstStyle/>
          <a:p>
            <a:r>
              <a:rPr lang="en-IN" dirty="0"/>
              <a:t>Topics</a:t>
            </a:r>
          </a:p>
        </p:txBody>
      </p:sp>
      <p:sp>
        <p:nvSpPr>
          <p:cNvPr id="4" name="Rectangle 3">
            <a:extLst>
              <a:ext uri="{FF2B5EF4-FFF2-40B4-BE49-F238E27FC236}">
                <a16:creationId xmlns:a16="http://schemas.microsoft.com/office/drawing/2014/main" id="{F89069F9-9E36-446F-96C3-C48E0F165F5A}"/>
              </a:ext>
            </a:extLst>
          </p:cNvPr>
          <p:cNvSpPr/>
          <p:nvPr/>
        </p:nvSpPr>
        <p:spPr>
          <a:xfrm>
            <a:off x="1342013" y="2782620"/>
            <a:ext cx="705323"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0</a:t>
            </a:r>
          </a:p>
        </p:txBody>
      </p:sp>
      <p:sp>
        <p:nvSpPr>
          <p:cNvPr id="5" name="Rectangle 4">
            <a:extLst>
              <a:ext uri="{FF2B5EF4-FFF2-40B4-BE49-F238E27FC236}">
                <a16:creationId xmlns:a16="http://schemas.microsoft.com/office/drawing/2014/main" id="{E7DA8419-608B-4B26-86ED-3BFD52AFFD95}"/>
              </a:ext>
            </a:extLst>
          </p:cNvPr>
          <p:cNvSpPr/>
          <p:nvPr/>
        </p:nvSpPr>
        <p:spPr>
          <a:xfrm>
            <a:off x="2054894" y="2782620"/>
            <a:ext cx="713509"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1</a:t>
            </a:r>
          </a:p>
        </p:txBody>
      </p:sp>
      <p:sp>
        <p:nvSpPr>
          <p:cNvPr id="6" name="Rectangle 5">
            <a:extLst>
              <a:ext uri="{FF2B5EF4-FFF2-40B4-BE49-F238E27FC236}">
                <a16:creationId xmlns:a16="http://schemas.microsoft.com/office/drawing/2014/main" id="{DABFAFE6-7767-4C7E-8927-A23C6E6B5825}"/>
              </a:ext>
            </a:extLst>
          </p:cNvPr>
          <p:cNvSpPr/>
          <p:nvPr/>
        </p:nvSpPr>
        <p:spPr>
          <a:xfrm>
            <a:off x="2768403" y="2782620"/>
            <a:ext cx="713509"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2</a:t>
            </a:r>
          </a:p>
        </p:txBody>
      </p:sp>
      <p:sp>
        <p:nvSpPr>
          <p:cNvPr id="7" name="Rectangle 6">
            <a:extLst>
              <a:ext uri="{FF2B5EF4-FFF2-40B4-BE49-F238E27FC236}">
                <a16:creationId xmlns:a16="http://schemas.microsoft.com/office/drawing/2014/main" id="{589F860C-1015-4F01-8256-992944CDB4FB}"/>
              </a:ext>
            </a:extLst>
          </p:cNvPr>
          <p:cNvSpPr/>
          <p:nvPr/>
        </p:nvSpPr>
        <p:spPr>
          <a:xfrm>
            <a:off x="3481912" y="2782620"/>
            <a:ext cx="713509"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3</a:t>
            </a:r>
          </a:p>
        </p:txBody>
      </p:sp>
      <p:sp>
        <p:nvSpPr>
          <p:cNvPr id="8" name="Rectangle 7">
            <a:extLst>
              <a:ext uri="{FF2B5EF4-FFF2-40B4-BE49-F238E27FC236}">
                <a16:creationId xmlns:a16="http://schemas.microsoft.com/office/drawing/2014/main" id="{A4D1BFDA-CE78-42DB-B343-5C3692785B1C}"/>
              </a:ext>
            </a:extLst>
          </p:cNvPr>
          <p:cNvSpPr/>
          <p:nvPr/>
        </p:nvSpPr>
        <p:spPr>
          <a:xfrm>
            <a:off x="4195421" y="2782620"/>
            <a:ext cx="870527"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4</a:t>
            </a:r>
          </a:p>
        </p:txBody>
      </p:sp>
      <p:sp>
        <p:nvSpPr>
          <p:cNvPr id="9" name="Rectangle 8">
            <a:extLst>
              <a:ext uri="{FF2B5EF4-FFF2-40B4-BE49-F238E27FC236}">
                <a16:creationId xmlns:a16="http://schemas.microsoft.com/office/drawing/2014/main" id="{DB1FB1B1-CF7F-4523-9F74-4BC813569391}"/>
              </a:ext>
            </a:extLst>
          </p:cNvPr>
          <p:cNvSpPr/>
          <p:nvPr/>
        </p:nvSpPr>
        <p:spPr>
          <a:xfrm>
            <a:off x="5065948" y="2782620"/>
            <a:ext cx="713509"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5</a:t>
            </a:r>
          </a:p>
        </p:txBody>
      </p:sp>
      <p:sp>
        <p:nvSpPr>
          <p:cNvPr id="10" name="Rectangle 9">
            <a:extLst>
              <a:ext uri="{FF2B5EF4-FFF2-40B4-BE49-F238E27FC236}">
                <a16:creationId xmlns:a16="http://schemas.microsoft.com/office/drawing/2014/main" id="{88A6EE5F-CA7C-403D-9FC8-ECE9900293FF}"/>
              </a:ext>
            </a:extLst>
          </p:cNvPr>
          <p:cNvSpPr/>
          <p:nvPr/>
        </p:nvSpPr>
        <p:spPr>
          <a:xfrm>
            <a:off x="5779457" y="2782620"/>
            <a:ext cx="713509"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6</a:t>
            </a:r>
          </a:p>
        </p:txBody>
      </p:sp>
      <p:sp>
        <p:nvSpPr>
          <p:cNvPr id="11" name="Rectangle 10">
            <a:extLst>
              <a:ext uri="{FF2B5EF4-FFF2-40B4-BE49-F238E27FC236}">
                <a16:creationId xmlns:a16="http://schemas.microsoft.com/office/drawing/2014/main" id="{DC2D0EB0-5A2A-4561-9CAC-359B7EFB560E}"/>
              </a:ext>
            </a:extLst>
          </p:cNvPr>
          <p:cNvSpPr/>
          <p:nvPr/>
        </p:nvSpPr>
        <p:spPr>
          <a:xfrm>
            <a:off x="6492966" y="2782620"/>
            <a:ext cx="713509"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7</a:t>
            </a:r>
          </a:p>
        </p:txBody>
      </p:sp>
      <p:sp>
        <p:nvSpPr>
          <p:cNvPr id="13" name="Rectangle 12">
            <a:extLst>
              <a:ext uri="{FF2B5EF4-FFF2-40B4-BE49-F238E27FC236}">
                <a16:creationId xmlns:a16="http://schemas.microsoft.com/office/drawing/2014/main" id="{6457C306-BF7F-4830-8317-51DBF4FFB6F5}"/>
              </a:ext>
            </a:extLst>
          </p:cNvPr>
          <p:cNvSpPr/>
          <p:nvPr/>
        </p:nvSpPr>
        <p:spPr>
          <a:xfrm>
            <a:off x="7206475" y="2782620"/>
            <a:ext cx="713509"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8</a:t>
            </a:r>
          </a:p>
        </p:txBody>
      </p:sp>
      <p:sp>
        <p:nvSpPr>
          <p:cNvPr id="14" name="Rectangle 13">
            <a:extLst>
              <a:ext uri="{FF2B5EF4-FFF2-40B4-BE49-F238E27FC236}">
                <a16:creationId xmlns:a16="http://schemas.microsoft.com/office/drawing/2014/main" id="{479B76D0-CFA2-40E8-B77F-5C905B423FD1}"/>
              </a:ext>
            </a:extLst>
          </p:cNvPr>
          <p:cNvSpPr/>
          <p:nvPr/>
        </p:nvSpPr>
        <p:spPr>
          <a:xfrm>
            <a:off x="7919984" y="2782620"/>
            <a:ext cx="713509"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9</a:t>
            </a:r>
          </a:p>
        </p:txBody>
      </p:sp>
      <p:sp>
        <p:nvSpPr>
          <p:cNvPr id="15" name="Rectangle 14">
            <a:extLst>
              <a:ext uri="{FF2B5EF4-FFF2-40B4-BE49-F238E27FC236}">
                <a16:creationId xmlns:a16="http://schemas.microsoft.com/office/drawing/2014/main" id="{18AA54B0-203D-4F34-ACA0-450EA9C78274}"/>
              </a:ext>
            </a:extLst>
          </p:cNvPr>
          <p:cNvSpPr/>
          <p:nvPr/>
        </p:nvSpPr>
        <p:spPr>
          <a:xfrm>
            <a:off x="8633493" y="2782620"/>
            <a:ext cx="792019"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1</a:t>
            </a:r>
          </a:p>
          <a:p>
            <a:pPr algn="ctr"/>
            <a:r>
              <a:rPr lang="en-IN" sz="1400" dirty="0"/>
              <a:t>0</a:t>
            </a:r>
          </a:p>
        </p:txBody>
      </p:sp>
      <p:sp>
        <p:nvSpPr>
          <p:cNvPr id="16" name="Rectangle 15">
            <a:extLst>
              <a:ext uri="{FF2B5EF4-FFF2-40B4-BE49-F238E27FC236}">
                <a16:creationId xmlns:a16="http://schemas.microsoft.com/office/drawing/2014/main" id="{DAC78491-67F0-4AD2-8D5D-096729713432}"/>
              </a:ext>
            </a:extLst>
          </p:cNvPr>
          <p:cNvSpPr/>
          <p:nvPr/>
        </p:nvSpPr>
        <p:spPr>
          <a:xfrm>
            <a:off x="1342013" y="3758451"/>
            <a:ext cx="705323" cy="52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7" name="Rectangle 16">
            <a:extLst>
              <a:ext uri="{FF2B5EF4-FFF2-40B4-BE49-F238E27FC236}">
                <a16:creationId xmlns:a16="http://schemas.microsoft.com/office/drawing/2014/main" id="{81E7CD10-9532-4594-AFF4-84C04C149A47}"/>
              </a:ext>
            </a:extLst>
          </p:cNvPr>
          <p:cNvSpPr/>
          <p:nvPr/>
        </p:nvSpPr>
        <p:spPr>
          <a:xfrm>
            <a:off x="2054894" y="3758451"/>
            <a:ext cx="713509" cy="52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1</a:t>
            </a:r>
          </a:p>
        </p:txBody>
      </p:sp>
      <p:sp>
        <p:nvSpPr>
          <p:cNvPr id="18" name="Rectangle 17">
            <a:extLst>
              <a:ext uri="{FF2B5EF4-FFF2-40B4-BE49-F238E27FC236}">
                <a16:creationId xmlns:a16="http://schemas.microsoft.com/office/drawing/2014/main" id="{0A2281F9-9052-41ED-B982-114A2D498E9E}"/>
              </a:ext>
            </a:extLst>
          </p:cNvPr>
          <p:cNvSpPr/>
          <p:nvPr/>
        </p:nvSpPr>
        <p:spPr>
          <a:xfrm>
            <a:off x="2768403" y="3758451"/>
            <a:ext cx="713509" cy="52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2</a:t>
            </a:r>
          </a:p>
        </p:txBody>
      </p:sp>
      <p:sp>
        <p:nvSpPr>
          <p:cNvPr id="19" name="Rectangle 18">
            <a:extLst>
              <a:ext uri="{FF2B5EF4-FFF2-40B4-BE49-F238E27FC236}">
                <a16:creationId xmlns:a16="http://schemas.microsoft.com/office/drawing/2014/main" id="{F9DC9415-6A93-4FDD-BE80-C93DE7894616}"/>
              </a:ext>
            </a:extLst>
          </p:cNvPr>
          <p:cNvSpPr/>
          <p:nvPr/>
        </p:nvSpPr>
        <p:spPr>
          <a:xfrm>
            <a:off x="3481912" y="3758451"/>
            <a:ext cx="713509" cy="52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3</a:t>
            </a:r>
          </a:p>
        </p:txBody>
      </p:sp>
      <p:sp>
        <p:nvSpPr>
          <p:cNvPr id="20" name="Rectangle 19">
            <a:extLst>
              <a:ext uri="{FF2B5EF4-FFF2-40B4-BE49-F238E27FC236}">
                <a16:creationId xmlns:a16="http://schemas.microsoft.com/office/drawing/2014/main" id="{DE26B5E3-EE32-4816-BDE9-0B82F110E5FD}"/>
              </a:ext>
            </a:extLst>
          </p:cNvPr>
          <p:cNvSpPr/>
          <p:nvPr/>
        </p:nvSpPr>
        <p:spPr>
          <a:xfrm>
            <a:off x="4195421" y="3758451"/>
            <a:ext cx="870527" cy="52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4</a:t>
            </a:r>
          </a:p>
        </p:txBody>
      </p:sp>
      <p:sp>
        <p:nvSpPr>
          <p:cNvPr id="21" name="Rectangle 20">
            <a:extLst>
              <a:ext uri="{FF2B5EF4-FFF2-40B4-BE49-F238E27FC236}">
                <a16:creationId xmlns:a16="http://schemas.microsoft.com/office/drawing/2014/main" id="{7C5C1D71-C270-463B-B5AA-4A08A59AE119}"/>
              </a:ext>
            </a:extLst>
          </p:cNvPr>
          <p:cNvSpPr/>
          <p:nvPr/>
        </p:nvSpPr>
        <p:spPr>
          <a:xfrm>
            <a:off x="5065948" y="3758451"/>
            <a:ext cx="713509" cy="52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5</a:t>
            </a:r>
          </a:p>
        </p:txBody>
      </p:sp>
      <p:sp>
        <p:nvSpPr>
          <p:cNvPr id="22" name="Rectangle 21">
            <a:extLst>
              <a:ext uri="{FF2B5EF4-FFF2-40B4-BE49-F238E27FC236}">
                <a16:creationId xmlns:a16="http://schemas.microsoft.com/office/drawing/2014/main" id="{22732856-4412-437C-85C6-5ECA43F19EFA}"/>
              </a:ext>
            </a:extLst>
          </p:cNvPr>
          <p:cNvSpPr/>
          <p:nvPr/>
        </p:nvSpPr>
        <p:spPr>
          <a:xfrm>
            <a:off x="5779457" y="3758451"/>
            <a:ext cx="713509" cy="52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6</a:t>
            </a:r>
          </a:p>
        </p:txBody>
      </p:sp>
      <p:sp>
        <p:nvSpPr>
          <p:cNvPr id="23" name="Rectangle 22">
            <a:extLst>
              <a:ext uri="{FF2B5EF4-FFF2-40B4-BE49-F238E27FC236}">
                <a16:creationId xmlns:a16="http://schemas.microsoft.com/office/drawing/2014/main" id="{10BFBC55-CAA1-40DC-B930-0368FA5C3254}"/>
              </a:ext>
            </a:extLst>
          </p:cNvPr>
          <p:cNvSpPr/>
          <p:nvPr/>
        </p:nvSpPr>
        <p:spPr>
          <a:xfrm>
            <a:off x="6492966" y="3758451"/>
            <a:ext cx="713509" cy="52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7</a:t>
            </a:r>
          </a:p>
        </p:txBody>
      </p:sp>
      <p:sp>
        <p:nvSpPr>
          <p:cNvPr id="24" name="Rectangle 23">
            <a:extLst>
              <a:ext uri="{FF2B5EF4-FFF2-40B4-BE49-F238E27FC236}">
                <a16:creationId xmlns:a16="http://schemas.microsoft.com/office/drawing/2014/main" id="{B428326F-8E28-407B-8681-293F7DF44A5D}"/>
              </a:ext>
            </a:extLst>
          </p:cNvPr>
          <p:cNvSpPr/>
          <p:nvPr/>
        </p:nvSpPr>
        <p:spPr>
          <a:xfrm>
            <a:off x="7206475" y="3758451"/>
            <a:ext cx="713509" cy="52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8</a:t>
            </a:r>
          </a:p>
        </p:txBody>
      </p:sp>
      <p:sp>
        <p:nvSpPr>
          <p:cNvPr id="25" name="Rectangle 24">
            <a:extLst>
              <a:ext uri="{FF2B5EF4-FFF2-40B4-BE49-F238E27FC236}">
                <a16:creationId xmlns:a16="http://schemas.microsoft.com/office/drawing/2014/main" id="{05F871F1-7386-444D-8910-DFD6B6F15801}"/>
              </a:ext>
            </a:extLst>
          </p:cNvPr>
          <p:cNvSpPr/>
          <p:nvPr/>
        </p:nvSpPr>
        <p:spPr>
          <a:xfrm>
            <a:off x="7919984" y="3758451"/>
            <a:ext cx="713509" cy="52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9</a:t>
            </a:r>
          </a:p>
        </p:txBody>
      </p:sp>
      <p:sp>
        <p:nvSpPr>
          <p:cNvPr id="26" name="Rectangle 25">
            <a:extLst>
              <a:ext uri="{FF2B5EF4-FFF2-40B4-BE49-F238E27FC236}">
                <a16:creationId xmlns:a16="http://schemas.microsoft.com/office/drawing/2014/main" id="{8161D293-85ED-4C96-A1AE-5601EF6B9D92}"/>
              </a:ext>
            </a:extLst>
          </p:cNvPr>
          <p:cNvSpPr/>
          <p:nvPr/>
        </p:nvSpPr>
        <p:spPr>
          <a:xfrm>
            <a:off x="8633493" y="3758451"/>
            <a:ext cx="792019" cy="52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1</a:t>
            </a:r>
          </a:p>
          <a:p>
            <a:pPr algn="ctr"/>
            <a:r>
              <a:rPr lang="en-IN" sz="1400" dirty="0"/>
              <a:t>0</a:t>
            </a:r>
          </a:p>
        </p:txBody>
      </p:sp>
      <p:sp>
        <p:nvSpPr>
          <p:cNvPr id="27" name="Rectangle 26">
            <a:extLst>
              <a:ext uri="{FF2B5EF4-FFF2-40B4-BE49-F238E27FC236}">
                <a16:creationId xmlns:a16="http://schemas.microsoft.com/office/drawing/2014/main" id="{0F8CA84D-0B94-410B-A444-697A0E197034}"/>
              </a:ext>
            </a:extLst>
          </p:cNvPr>
          <p:cNvSpPr/>
          <p:nvPr/>
        </p:nvSpPr>
        <p:spPr>
          <a:xfrm>
            <a:off x="1342013" y="4734282"/>
            <a:ext cx="705323" cy="5264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0</a:t>
            </a:r>
          </a:p>
        </p:txBody>
      </p:sp>
      <p:sp>
        <p:nvSpPr>
          <p:cNvPr id="28" name="Rectangle 27">
            <a:extLst>
              <a:ext uri="{FF2B5EF4-FFF2-40B4-BE49-F238E27FC236}">
                <a16:creationId xmlns:a16="http://schemas.microsoft.com/office/drawing/2014/main" id="{243D9FEA-AE93-4189-A12F-4D027DF8BFC6}"/>
              </a:ext>
            </a:extLst>
          </p:cNvPr>
          <p:cNvSpPr/>
          <p:nvPr/>
        </p:nvSpPr>
        <p:spPr>
          <a:xfrm>
            <a:off x="2054894" y="4734282"/>
            <a:ext cx="713509" cy="5264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1</a:t>
            </a:r>
          </a:p>
        </p:txBody>
      </p:sp>
      <p:sp>
        <p:nvSpPr>
          <p:cNvPr id="29" name="Rectangle 28">
            <a:extLst>
              <a:ext uri="{FF2B5EF4-FFF2-40B4-BE49-F238E27FC236}">
                <a16:creationId xmlns:a16="http://schemas.microsoft.com/office/drawing/2014/main" id="{6803AA8C-5DF4-488C-8FC7-3F9642495A2F}"/>
              </a:ext>
            </a:extLst>
          </p:cNvPr>
          <p:cNvSpPr/>
          <p:nvPr/>
        </p:nvSpPr>
        <p:spPr>
          <a:xfrm>
            <a:off x="2768403" y="4734282"/>
            <a:ext cx="713509" cy="5264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2</a:t>
            </a:r>
          </a:p>
        </p:txBody>
      </p:sp>
      <p:sp>
        <p:nvSpPr>
          <p:cNvPr id="30" name="Rectangle 29">
            <a:extLst>
              <a:ext uri="{FF2B5EF4-FFF2-40B4-BE49-F238E27FC236}">
                <a16:creationId xmlns:a16="http://schemas.microsoft.com/office/drawing/2014/main" id="{D4801BDA-2B8A-45E5-88CD-26027455DD07}"/>
              </a:ext>
            </a:extLst>
          </p:cNvPr>
          <p:cNvSpPr/>
          <p:nvPr/>
        </p:nvSpPr>
        <p:spPr>
          <a:xfrm>
            <a:off x="3481912" y="4734282"/>
            <a:ext cx="713509" cy="5264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3</a:t>
            </a:r>
          </a:p>
        </p:txBody>
      </p:sp>
      <p:sp>
        <p:nvSpPr>
          <p:cNvPr id="31" name="Rectangle 30">
            <a:extLst>
              <a:ext uri="{FF2B5EF4-FFF2-40B4-BE49-F238E27FC236}">
                <a16:creationId xmlns:a16="http://schemas.microsoft.com/office/drawing/2014/main" id="{D0F66B98-1F09-4036-8EDE-786A82B72A9B}"/>
              </a:ext>
            </a:extLst>
          </p:cNvPr>
          <p:cNvSpPr/>
          <p:nvPr/>
        </p:nvSpPr>
        <p:spPr>
          <a:xfrm>
            <a:off x="4195421" y="4734282"/>
            <a:ext cx="870527" cy="5264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4</a:t>
            </a:r>
          </a:p>
        </p:txBody>
      </p:sp>
      <p:sp>
        <p:nvSpPr>
          <p:cNvPr id="32" name="Rectangle 31">
            <a:extLst>
              <a:ext uri="{FF2B5EF4-FFF2-40B4-BE49-F238E27FC236}">
                <a16:creationId xmlns:a16="http://schemas.microsoft.com/office/drawing/2014/main" id="{2E64F5A4-5376-497A-A048-B20BD72B4A4E}"/>
              </a:ext>
            </a:extLst>
          </p:cNvPr>
          <p:cNvSpPr/>
          <p:nvPr/>
        </p:nvSpPr>
        <p:spPr>
          <a:xfrm>
            <a:off x="5065948" y="4734282"/>
            <a:ext cx="713509" cy="5264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5</a:t>
            </a:r>
          </a:p>
        </p:txBody>
      </p:sp>
      <p:sp>
        <p:nvSpPr>
          <p:cNvPr id="33" name="Rectangle 32">
            <a:extLst>
              <a:ext uri="{FF2B5EF4-FFF2-40B4-BE49-F238E27FC236}">
                <a16:creationId xmlns:a16="http://schemas.microsoft.com/office/drawing/2014/main" id="{A8C7D1DA-178B-4F5C-932C-501B142DAAB6}"/>
              </a:ext>
            </a:extLst>
          </p:cNvPr>
          <p:cNvSpPr/>
          <p:nvPr/>
        </p:nvSpPr>
        <p:spPr>
          <a:xfrm>
            <a:off x="5779457" y="4734282"/>
            <a:ext cx="713509" cy="5264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6</a:t>
            </a:r>
          </a:p>
        </p:txBody>
      </p:sp>
      <p:sp>
        <p:nvSpPr>
          <p:cNvPr id="34" name="Rectangle 33">
            <a:extLst>
              <a:ext uri="{FF2B5EF4-FFF2-40B4-BE49-F238E27FC236}">
                <a16:creationId xmlns:a16="http://schemas.microsoft.com/office/drawing/2014/main" id="{4FB05792-A5DB-487D-8D41-C07EB3C6804B}"/>
              </a:ext>
            </a:extLst>
          </p:cNvPr>
          <p:cNvSpPr/>
          <p:nvPr/>
        </p:nvSpPr>
        <p:spPr>
          <a:xfrm>
            <a:off x="6492966" y="4734282"/>
            <a:ext cx="713509" cy="5264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7</a:t>
            </a:r>
          </a:p>
        </p:txBody>
      </p:sp>
      <p:sp>
        <p:nvSpPr>
          <p:cNvPr id="35" name="Rectangle 34">
            <a:extLst>
              <a:ext uri="{FF2B5EF4-FFF2-40B4-BE49-F238E27FC236}">
                <a16:creationId xmlns:a16="http://schemas.microsoft.com/office/drawing/2014/main" id="{5CC354F4-6DAC-44E4-A1C9-9DEEBE862A19}"/>
              </a:ext>
            </a:extLst>
          </p:cNvPr>
          <p:cNvSpPr/>
          <p:nvPr/>
        </p:nvSpPr>
        <p:spPr>
          <a:xfrm>
            <a:off x="7206475" y="4734282"/>
            <a:ext cx="713509" cy="5264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8</a:t>
            </a:r>
          </a:p>
        </p:txBody>
      </p:sp>
      <p:sp>
        <p:nvSpPr>
          <p:cNvPr id="36" name="Rectangle 35">
            <a:extLst>
              <a:ext uri="{FF2B5EF4-FFF2-40B4-BE49-F238E27FC236}">
                <a16:creationId xmlns:a16="http://schemas.microsoft.com/office/drawing/2014/main" id="{1633A941-8AA9-4E7C-AE91-E950199D15FF}"/>
              </a:ext>
            </a:extLst>
          </p:cNvPr>
          <p:cNvSpPr/>
          <p:nvPr/>
        </p:nvSpPr>
        <p:spPr>
          <a:xfrm>
            <a:off x="7919984" y="4734282"/>
            <a:ext cx="713509" cy="5264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9</a:t>
            </a:r>
          </a:p>
        </p:txBody>
      </p:sp>
      <p:sp>
        <p:nvSpPr>
          <p:cNvPr id="37" name="Rectangle 36">
            <a:extLst>
              <a:ext uri="{FF2B5EF4-FFF2-40B4-BE49-F238E27FC236}">
                <a16:creationId xmlns:a16="http://schemas.microsoft.com/office/drawing/2014/main" id="{34689D61-78D6-4FA7-8102-947EB2AF1B7D}"/>
              </a:ext>
            </a:extLst>
          </p:cNvPr>
          <p:cNvSpPr/>
          <p:nvPr/>
        </p:nvSpPr>
        <p:spPr>
          <a:xfrm>
            <a:off x="8633493" y="4734282"/>
            <a:ext cx="792019" cy="5264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1</a:t>
            </a:r>
          </a:p>
          <a:p>
            <a:pPr algn="ctr"/>
            <a:r>
              <a:rPr lang="en-IN" sz="1400" dirty="0"/>
              <a:t>0</a:t>
            </a:r>
          </a:p>
        </p:txBody>
      </p:sp>
      <p:sp>
        <p:nvSpPr>
          <p:cNvPr id="38" name="Rectangle 37">
            <a:extLst>
              <a:ext uri="{FF2B5EF4-FFF2-40B4-BE49-F238E27FC236}">
                <a16:creationId xmlns:a16="http://schemas.microsoft.com/office/drawing/2014/main" id="{F76F6041-7106-46F1-8733-E88F20D534DB}"/>
              </a:ext>
            </a:extLst>
          </p:cNvPr>
          <p:cNvSpPr/>
          <p:nvPr/>
        </p:nvSpPr>
        <p:spPr>
          <a:xfrm>
            <a:off x="9776494" y="2782620"/>
            <a:ext cx="1159794" cy="561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Partition0</a:t>
            </a:r>
          </a:p>
        </p:txBody>
      </p:sp>
      <p:sp>
        <p:nvSpPr>
          <p:cNvPr id="39" name="Rectangle 38">
            <a:extLst>
              <a:ext uri="{FF2B5EF4-FFF2-40B4-BE49-F238E27FC236}">
                <a16:creationId xmlns:a16="http://schemas.microsoft.com/office/drawing/2014/main" id="{5CA08DDF-962B-4EF4-B87E-E5347BF3B378}"/>
              </a:ext>
            </a:extLst>
          </p:cNvPr>
          <p:cNvSpPr/>
          <p:nvPr/>
        </p:nvSpPr>
        <p:spPr>
          <a:xfrm>
            <a:off x="9776494" y="3793088"/>
            <a:ext cx="1159794" cy="480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Partition1</a:t>
            </a:r>
          </a:p>
        </p:txBody>
      </p:sp>
      <p:sp>
        <p:nvSpPr>
          <p:cNvPr id="40" name="Rectangle 39">
            <a:extLst>
              <a:ext uri="{FF2B5EF4-FFF2-40B4-BE49-F238E27FC236}">
                <a16:creationId xmlns:a16="http://schemas.microsoft.com/office/drawing/2014/main" id="{47F0926D-B84E-44C3-85A7-D25A595AAF0C}"/>
              </a:ext>
            </a:extLst>
          </p:cNvPr>
          <p:cNvSpPr/>
          <p:nvPr/>
        </p:nvSpPr>
        <p:spPr>
          <a:xfrm>
            <a:off x="9776494" y="4734282"/>
            <a:ext cx="1159794" cy="480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Partition2</a:t>
            </a:r>
          </a:p>
        </p:txBody>
      </p:sp>
    </p:spTree>
    <p:extLst>
      <p:ext uri="{BB962C8B-B14F-4D97-AF65-F5344CB8AC3E}">
        <p14:creationId xmlns:p14="http://schemas.microsoft.com/office/powerpoint/2010/main" val="116368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fill="hold"/>
                                        <p:tgtEl>
                                          <p:spTgt spid="20"/>
                                        </p:tgtEl>
                                        <p:attrNameLst>
                                          <p:attrName>ppt_x</p:attrName>
                                        </p:attrNameLst>
                                      </p:cBhvr>
                                      <p:tavLst>
                                        <p:tav tm="0">
                                          <p:val>
                                            <p:strVal val="#ppt_x"/>
                                          </p:val>
                                        </p:tav>
                                        <p:tav tm="100000">
                                          <p:val>
                                            <p:strVal val="#ppt_x"/>
                                          </p:val>
                                        </p:tav>
                                      </p:tavLst>
                                    </p:anim>
                                    <p:anim calcmode="lin" valueType="num">
                                      <p:cBhvr additive="base">
                                        <p:cTn id="96" dur="500" fill="hold"/>
                                        <p:tgtEl>
                                          <p:spTgt spid="20"/>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fill="hold"/>
                                        <p:tgtEl>
                                          <p:spTgt spid="22"/>
                                        </p:tgtEl>
                                        <p:attrNameLst>
                                          <p:attrName>ppt_x</p:attrName>
                                        </p:attrNameLst>
                                      </p:cBhvr>
                                      <p:tavLst>
                                        <p:tav tm="0">
                                          <p:val>
                                            <p:strVal val="#ppt_x"/>
                                          </p:val>
                                        </p:tav>
                                        <p:tav tm="100000">
                                          <p:val>
                                            <p:strVal val="#ppt_x"/>
                                          </p:val>
                                        </p:tav>
                                      </p:tavLst>
                                    </p:anim>
                                    <p:anim calcmode="lin" valueType="num">
                                      <p:cBhvr additive="base">
                                        <p:cTn id="104" dur="500" fill="hold"/>
                                        <p:tgtEl>
                                          <p:spTgt spid="2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additive="base">
                                        <p:cTn id="107" dur="500" fill="hold"/>
                                        <p:tgtEl>
                                          <p:spTgt spid="23"/>
                                        </p:tgtEl>
                                        <p:attrNameLst>
                                          <p:attrName>ppt_x</p:attrName>
                                        </p:attrNameLst>
                                      </p:cBhvr>
                                      <p:tavLst>
                                        <p:tav tm="0">
                                          <p:val>
                                            <p:strVal val="#ppt_x"/>
                                          </p:val>
                                        </p:tav>
                                        <p:tav tm="100000">
                                          <p:val>
                                            <p:strVal val="#ppt_x"/>
                                          </p:val>
                                        </p:tav>
                                      </p:tavLst>
                                    </p:anim>
                                    <p:anim calcmode="lin" valueType="num">
                                      <p:cBhvr additive="base">
                                        <p:cTn id="108" dur="500" fill="hold"/>
                                        <p:tgtEl>
                                          <p:spTgt spid="23"/>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4"/>
                                        </p:tgtEl>
                                        <p:attrNameLst>
                                          <p:attrName>style.visibility</p:attrName>
                                        </p:attrNameLst>
                                      </p:cBhvr>
                                      <p:to>
                                        <p:strVal val="visible"/>
                                      </p:to>
                                    </p:set>
                                    <p:anim calcmode="lin" valueType="num">
                                      <p:cBhvr additive="base">
                                        <p:cTn id="111" dur="500" fill="hold"/>
                                        <p:tgtEl>
                                          <p:spTgt spid="24"/>
                                        </p:tgtEl>
                                        <p:attrNameLst>
                                          <p:attrName>ppt_x</p:attrName>
                                        </p:attrNameLst>
                                      </p:cBhvr>
                                      <p:tavLst>
                                        <p:tav tm="0">
                                          <p:val>
                                            <p:strVal val="#ppt_x"/>
                                          </p:val>
                                        </p:tav>
                                        <p:tav tm="100000">
                                          <p:val>
                                            <p:strVal val="#ppt_x"/>
                                          </p:val>
                                        </p:tav>
                                      </p:tavLst>
                                    </p:anim>
                                    <p:anim calcmode="lin" valueType="num">
                                      <p:cBhvr additive="base">
                                        <p:cTn id="112" dur="500" fill="hold"/>
                                        <p:tgtEl>
                                          <p:spTgt spid="2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5"/>
                                        </p:tgtEl>
                                        <p:attrNameLst>
                                          <p:attrName>style.visibility</p:attrName>
                                        </p:attrNameLst>
                                      </p:cBhvr>
                                      <p:to>
                                        <p:strVal val="visible"/>
                                      </p:to>
                                    </p:set>
                                    <p:anim calcmode="lin" valueType="num">
                                      <p:cBhvr additive="base">
                                        <p:cTn id="115" dur="500" fill="hold"/>
                                        <p:tgtEl>
                                          <p:spTgt spid="25"/>
                                        </p:tgtEl>
                                        <p:attrNameLst>
                                          <p:attrName>ppt_x</p:attrName>
                                        </p:attrNameLst>
                                      </p:cBhvr>
                                      <p:tavLst>
                                        <p:tav tm="0">
                                          <p:val>
                                            <p:strVal val="#ppt_x"/>
                                          </p:val>
                                        </p:tav>
                                        <p:tav tm="100000">
                                          <p:val>
                                            <p:strVal val="#ppt_x"/>
                                          </p:val>
                                        </p:tav>
                                      </p:tavLst>
                                    </p:anim>
                                    <p:anim calcmode="lin" valueType="num">
                                      <p:cBhvr additive="base">
                                        <p:cTn id="116" dur="500" fill="hold"/>
                                        <p:tgtEl>
                                          <p:spTgt spid="25"/>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 calcmode="lin" valueType="num">
                                      <p:cBhvr additive="base">
                                        <p:cTn id="119" dur="500" fill="hold"/>
                                        <p:tgtEl>
                                          <p:spTgt spid="26"/>
                                        </p:tgtEl>
                                        <p:attrNameLst>
                                          <p:attrName>ppt_x</p:attrName>
                                        </p:attrNameLst>
                                      </p:cBhvr>
                                      <p:tavLst>
                                        <p:tav tm="0">
                                          <p:val>
                                            <p:strVal val="#ppt_x"/>
                                          </p:val>
                                        </p:tav>
                                        <p:tav tm="100000">
                                          <p:val>
                                            <p:strVal val="#ppt_x"/>
                                          </p:val>
                                        </p:tav>
                                      </p:tavLst>
                                    </p:anim>
                                    <p:anim calcmode="lin" valueType="num">
                                      <p:cBhvr additive="base">
                                        <p:cTn id="120" dur="500" fill="hold"/>
                                        <p:tgtEl>
                                          <p:spTgt spid="26"/>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9"/>
                                        </p:tgtEl>
                                        <p:attrNameLst>
                                          <p:attrName>style.visibility</p:attrName>
                                        </p:attrNameLst>
                                      </p:cBhvr>
                                      <p:to>
                                        <p:strVal val="visible"/>
                                      </p:to>
                                    </p:set>
                                    <p:anim calcmode="lin" valueType="num">
                                      <p:cBhvr additive="base">
                                        <p:cTn id="123" dur="500" fill="hold"/>
                                        <p:tgtEl>
                                          <p:spTgt spid="39"/>
                                        </p:tgtEl>
                                        <p:attrNameLst>
                                          <p:attrName>ppt_x</p:attrName>
                                        </p:attrNameLst>
                                      </p:cBhvr>
                                      <p:tavLst>
                                        <p:tav tm="0">
                                          <p:val>
                                            <p:strVal val="#ppt_x"/>
                                          </p:val>
                                        </p:tav>
                                        <p:tav tm="100000">
                                          <p:val>
                                            <p:strVal val="#ppt_x"/>
                                          </p:val>
                                        </p:tav>
                                      </p:tavLst>
                                    </p:anim>
                                    <p:anim calcmode="lin" valueType="num">
                                      <p:cBhvr additive="base">
                                        <p:cTn id="12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7"/>
                                        </p:tgtEl>
                                        <p:attrNameLst>
                                          <p:attrName>style.visibility</p:attrName>
                                        </p:attrNameLst>
                                      </p:cBhvr>
                                      <p:to>
                                        <p:strVal val="visible"/>
                                      </p:to>
                                    </p:set>
                                    <p:anim calcmode="lin" valueType="num">
                                      <p:cBhvr additive="base">
                                        <p:cTn id="129" dur="500" fill="hold"/>
                                        <p:tgtEl>
                                          <p:spTgt spid="27"/>
                                        </p:tgtEl>
                                        <p:attrNameLst>
                                          <p:attrName>ppt_x</p:attrName>
                                        </p:attrNameLst>
                                      </p:cBhvr>
                                      <p:tavLst>
                                        <p:tav tm="0">
                                          <p:val>
                                            <p:strVal val="#ppt_x"/>
                                          </p:val>
                                        </p:tav>
                                        <p:tav tm="100000">
                                          <p:val>
                                            <p:strVal val="#ppt_x"/>
                                          </p:val>
                                        </p:tav>
                                      </p:tavLst>
                                    </p:anim>
                                    <p:anim calcmode="lin" valueType="num">
                                      <p:cBhvr additive="base">
                                        <p:cTn id="130" dur="500" fill="hold"/>
                                        <p:tgtEl>
                                          <p:spTgt spid="27"/>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8"/>
                                        </p:tgtEl>
                                        <p:attrNameLst>
                                          <p:attrName>style.visibility</p:attrName>
                                        </p:attrNameLst>
                                      </p:cBhvr>
                                      <p:to>
                                        <p:strVal val="visible"/>
                                      </p:to>
                                    </p:set>
                                    <p:anim calcmode="lin" valueType="num">
                                      <p:cBhvr additive="base">
                                        <p:cTn id="133" dur="500" fill="hold"/>
                                        <p:tgtEl>
                                          <p:spTgt spid="28"/>
                                        </p:tgtEl>
                                        <p:attrNameLst>
                                          <p:attrName>ppt_x</p:attrName>
                                        </p:attrNameLst>
                                      </p:cBhvr>
                                      <p:tavLst>
                                        <p:tav tm="0">
                                          <p:val>
                                            <p:strVal val="#ppt_x"/>
                                          </p:val>
                                        </p:tav>
                                        <p:tav tm="100000">
                                          <p:val>
                                            <p:strVal val="#ppt_x"/>
                                          </p:val>
                                        </p:tav>
                                      </p:tavLst>
                                    </p:anim>
                                    <p:anim calcmode="lin" valueType="num">
                                      <p:cBhvr additive="base">
                                        <p:cTn id="134" dur="500" fill="hold"/>
                                        <p:tgtEl>
                                          <p:spTgt spid="28"/>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9"/>
                                        </p:tgtEl>
                                        <p:attrNameLst>
                                          <p:attrName>style.visibility</p:attrName>
                                        </p:attrNameLst>
                                      </p:cBhvr>
                                      <p:to>
                                        <p:strVal val="visible"/>
                                      </p:to>
                                    </p:set>
                                    <p:anim calcmode="lin" valueType="num">
                                      <p:cBhvr additive="base">
                                        <p:cTn id="137" dur="500" fill="hold"/>
                                        <p:tgtEl>
                                          <p:spTgt spid="29"/>
                                        </p:tgtEl>
                                        <p:attrNameLst>
                                          <p:attrName>ppt_x</p:attrName>
                                        </p:attrNameLst>
                                      </p:cBhvr>
                                      <p:tavLst>
                                        <p:tav tm="0">
                                          <p:val>
                                            <p:strVal val="#ppt_x"/>
                                          </p:val>
                                        </p:tav>
                                        <p:tav tm="100000">
                                          <p:val>
                                            <p:strVal val="#ppt_x"/>
                                          </p:val>
                                        </p:tav>
                                      </p:tavLst>
                                    </p:anim>
                                    <p:anim calcmode="lin" valueType="num">
                                      <p:cBhvr additive="base">
                                        <p:cTn id="138" dur="500" fill="hold"/>
                                        <p:tgtEl>
                                          <p:spTgt spid="29"/>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30"/>
                                        </p:tgtEl>
                                        <p:attrNameLst>
                                          <p:attrName>style.visibility</p:attrName>
                                        </p:attrNameLst>
                                      </p:cBhvr>
                                      <p:to>
                                        <p:strVal val="visible"/>
                                      </p:to>
                                    </p:set>
                                    <p:anim calcmode="lin" valueType="num">
                                      <p:cBhvr additive="base">
                                        <p:cTn id="141" dur="500" fill="hold"/>
                                        <p:tgtEl>
                                          <p:spTgt spid="30"/>
                                        </p:tgtEl>
                                        <p:attrNameLst>
                                          <p:attrName>ppt_x</p:attrName>
                                        </p:attrNameLst>
                                      </p:cBhvr>
                                      <p:tavLst>
                                        <p:tav tm="0">
                                          <p:val>
                                            <p:strVal val="#ppt_x"/>
                                          </p:val>
                                        </p:tav>
                                        <p:tav tm="100000">
                                          <p:val>
                                            <p:strVal val="#ppt_x"/>
                                          </p:val>
                                        </p:tav>
                                      </p:tavLst>
                                    </p:anim>
                                    <p:anim calcmode="lin" valueType="num">
                                      <p:cBhvr additive="base">
                                        <p:cTn id="142" dur="500" fill="hold"/>
                                        <p:tgtEl>
                                          <p:spTgt spid="30"/>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31"/>
                                        </p:tgtEl>
                                        <p:attrNameLst>
                                          <p:attrName>style.visibility</p:attrName>
                                        </p:attrNameLst>
                                      </p:cBhvr>
                                      <p:to>
                                        <p:strVal val="visible"/>
                                      </p:to>
                                    </p:set>
                                    <p:anim calcmode="lin" valueType="num">
                                      <p:cBhvr additive="base">
                                        <p:cTn id="145" dur="500" fill="hold"/>
                                        <p:tgtEl>
                                          <p:spTgt spid="31"/>
                                        </p:tgtEl>
                                        <p:attrNameLst>
                                          <p:attrName>ppt_x</p:attrName>
                                        </p:attrNameLst>
                                      </p:cBhvr>
                                      <p:tavLst>
                                        <p:tav tm="0">
                                          <p:val>
                                            <p:strVal val="#ppt_x"/>
                                          </p:val>
                                        </p:tav>
                                        <p:tav tm="100000">
                                          <p:val>
                                            <p:strVal val="#ppt_x"/>
                                          </p:val>
                                        </p:tav>
                                      </p:tavLst>
                                    </p:anim>
                                    <p:anim calcmode="lin" valueType="num">
                                      <p:cBhvr additive="base">
                                        <p:cTn id="146" dur="500" fill="hold"/>
                                        <p:tgtEl>
                                          <p:spTgt spid="31"/>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32"/>
                                        </p:tgtEl>
                                        <p:attrNameLst>
                                          <p:attrName>style.visibility</p:attrName>
                                        </p:attrNameLst>
                                      </p:cBhvr>
                                      <p:to>
                                        <p:strVal val="visible"/>
                                      </p:to>
                                    </p:set>
                                    <p:anim calcmode="lin" valueType="num">
                                      <p:cBhvr additive="base">
                                        <p:cTn id="149" dur="500" fill="hold"/>
                                        <p:tgtEl>
                                          <p:spTgt spid="32"/>
                                        </p:tgtEl>
                                        <p:attrNameLst>
                                          <p:attrName>ppt_x</p:attrName>
                                        </p:attrNameLst>
                                      </p:cBhvr>
                                      <p:tavLst>
                                        <p:tav tm="0">
                                          <p:val>
                                            <p:strVal val="#ppt_x"/>
                                          </p:val>
                                        </p:tav>
                                        <p:tav tm="100000">
                                          <p:val>
                                            <p:strVal val="#ppt_x"/>
                                          </p:val>
                                        </p:tav>
                                      </p:tavLst>
                                    </p:anim>
                                    <p:anim calcmode="lin" valueType="num">
                                      <p:cBhvr additive="base">
                                        <p:cTn id="150" dur="500" fill="hold"/>
                                        <p:tgtEl>
                                          <p:spTgt spid="32"/>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33"/>
                                        </p:tgtEl>
                                        <p:attrNameLst>
                                          <p:attrName>style.visibility</p:attrName>
                                        </p:attrNameLst>
                                      </p:cBhvr>
                                      <p:to>
                                        <p:strVal val="visible"/>
                                      </p:to>
                                    </p:set>
                                    <p:anim calcmode="lin" valueType="num">
                                      <p:cBhvr additive="base">
                                        <p:cTn id="153" dur="500" fill="hold"/>
                                        <p:tgtEl>
                                          <p:spTgt spid="33"/>
                                        </p:tgtEl>
                                        <p:attrNameLst>
                                          <p:attrName>ppt_x</p:attrName>
                                        </p:attrNameLst>
                                      </p:cBhvr>
                                      <p:tavLst>
                                        <p:tav tm="0">
                                          <p:val>
                                            <p:strVal val="#ppt_x"/>
                                          </p:val>
                                        </p:tav>
                                        <p:tav tm="100000">
                                          <p:val>
                                            <p:strVal val="#ppt_x"/>
                                          </p:val>
                                        </p:tav>
                                      </p:tavLst>
                                    </p:anim>
                                    <p:anim calcmode="lin" valueType="num">
                                      <p:cBhvr additive="base">
                                        <p:cTn id="154" dur="500" fill="hold"/>
                                        <p:tgtEl>
                                          <p:spTgt spid="33"/>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34"/>
                                        </p:tgtEl>
                                        <p:attrNameLst>
                                          <p:attrName>style.visibility</p:attrName>
                                        </p:attrNameLst>
                                      </p:cBhvr>
                                      <p:to>
                                        <p:strVal val="visible"/>
                                      </p:to>
                                    </p:set>
                                    <p:anim calcmode="lin" valueType="num">
                                      <p:cBhvr additive="base">
                                        <p:cTn id="157" dur="500" fill="hold"/>
                                        <p:tgtEl>
                                          <p:spTgt spid="34"/>
                                        </p:tgtEl>
                                        <p:attrNameLst>
                                          <p:attrName>ppt_x</p:attrName>
                                        </p:attrNameLst>
                                      </p:cBhvr>
                                      <p:tavLst>
                                        <p:tav tm="0">
                                          <p:val>
                                            <p:strVal val="#ppt_x"/>
                                          </p:val>
                                        </p:tav>
                                        <p:tav tm="100000">
                                          <p:val>
                                            <p:strVal val="#ppt_x"/>
                                          </p:val>
                                        </p:tav>
                                      </p:tavLst>
                                    </p:anim>
                                    <p:anim calcmode="lin" valueType="num">
                                      <p:cBhvr additive="base">
                                        <p:cTn id="158" dur="500" fill="hold"/>
                                        <p:tgtEl>
                                          <p:spTgt spid="34"/>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35"/>
                                        </p:tgtEl>
                                        <p:attrNameLst>
                                          <p:attrName>style.visibility</p:attrName>
                                        </p:attrNameLst>
                                      </p:cBhvr>
                                      <p:to>
                                        <p:strVal val="visible"/>
                                      </p:to>
                                    </p:set>
                                    <p:anim calcmode="lin" valueType="num">
                                      <p:cBhvr additive="base">
                                        <p:cTn id="161" dur="500" fill="hold"/>
                                        <p:tgtEl>
                                          <p:spTgt spid="35"/>
                                        </p:tgtEl>
                                        <p:attrNameLst>
                                          <p:attrName>ppt_x</p:attrName>
                                        </p:attrNameLst>
                                      </p:cBhvr>
                                      <p:tavLst>
                                        <p:tav tm="0">
                                          <p:val>
                                            <p:strVal val="#ppt_x"/>
                                          </p:val>
                                        </p:tav>
                                        <p:tav tm="100000">
                                          <p:val>
                                            <p:strVal val="#ppt_x"/>
                                          </p:val>
                                        </p:tav>
                                      </p:tavLst>
                                    </p:anim>
                                    <p:anim calcmode="lin" valueType="num">
                                      <p:cBhvr additive="base">
                                        <p:cTn id="162" dur="500" fill="hold"/>
                                        <p:tgtEl>
                                          <p:spTgt spid="35"/>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36"/>
                                        </p:tgtEl>
                                        <p:attrNameLst>
                                          <p:attrName>style.visibility</p:attrName>
                                        </p:attrNameLst>
                                      </p:cBhvr>
                                      <p:to>
                                        <p:strVal val="visible"/>
                                      </p:to>
                                    </p:set>
                                    <p:anim calcmode="lin" valueType="num">
                                      <p:cBhvr additive="base">
                                        <p:cTn id="165" dur="500" fill="hold"/>
                                        <p:tgtEl>
                                          <p:spTgt spid="36"/>
                                        </p:tgtEl>
                                        <p:attrNameLst>
                                          <p:attrName>ppt_x</p:attrName>
                                        </p:attrNameLst>
                                      </p:cBhvr>
                                      <p:tavLst>
                                        <p:tav tm="0">
                                          <p:val>
                                            <p:strVal val="#ppt_x"/>
                                          </p:val>
                                        </p:tav>
                                        <p:tav tm="100000">
                                          <p:val>
                                            <p:strVal val="#ppt_x"/>
                                          </p:val>
                                        </p:tav>
                                      </p:tavLst>
                                    </p:anim>
                                    <p:anim calcmode="lin" valueType="num">
                                      <p:cBhvr additive="base">
                                        <p:cTn id="166" dur="500" fill="hold"/>
                                        <p:tgtEl>
                                          <p:spTgt spid="36"/>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37"/>
                                        </p:tgtEl>
                                        <p:attrNameLst>
                                          <p:attrName>style.visibility</p:attrName>
                                        </p:attrNameLst>
                                      </p:cBhvr>
                                      <p:to>
                                        <p:strVal val="visible"/>
                                      </p:to>
                                    </p:set>
                                    <p:anim calcmode="lin" valueType="num">
                                      <p:cBhvr additive="base">
                                        <p:cTn id="169" dur="500" fill="hold"/>
                                        <p:tgtEl>
                                          <p:spTgt spid="37"/>
                                        </p:tgtEl>
                                        <p:attrNameLst>
                                          <p:attrName>ppt_x</p:attrName>
                                        </p:attrNameLst>
                                      </p:cBhvr>
                                      <p:tavLst>
                                        <p:tav tm="0">
                                          <p:val>
                                            <p:strVal val="#ppt_x"/>
                                          </p:val>
                                        </p:tav>
                                        <p:tav tm="100000">
                                          <p:val>
                                            <p:strVal val="#ppt_x"/>
                                          </p:val>
                                        </p:tav>
                                      </p:tavLst>
                                    </p:anim>
                                    <p:anim calcmode="lin" valueType="num">
                                      <p:cBhvr additive="base">
                                        <p:cTn id="170" dur="500" fill="hold"/>
                                        <p:tgtEl>
                                          <p:spTgt spid="37"/>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40"/>
                                        </p:tgtEl>
                                        <p:attrNameLst>
                                          <p:attrName>style.visibility</p:attrName>
                                        </p:attrNameLst>
                                      </p:cBhvr>
                                      <p:to>
                                        <p:strVal val="visible"/>
                                      </p:to>
                                    </p:set>
                                    <p:anim calcmode="lin" valueType="num">
                                      <p:cBhvr additive="base">
                                        <p:cTn id="173" dur="500" fill="hold"/>
                                        <p:tgtEl>
                                          <p:spTgt spid="40"/>
                                        </p:tgtEl>
                                        <p:attrNameLst>
                                          <p:attrName>ppt_x</p:attrName>
                                        </p:attrNameLst>
                                      </p:cBhvr>
                                      <p:tavLst>
                                        <p:tav tm="0">
                                          <p:val>
                                            <p:strVal val="#ppt_x"/>
                                          </p:val>
                                        </p:tav>
                                        <p:tav tm="100000">
                                          <p:val>
                                            <p:strVal val="#ppt_x"/>
                                          </p:val>
                                        </p:tav>
                                      </p:tavLst>
                                    </p:anim>
                                    <p:anim calcmode="lin" valueType="num">
                                      <p:cBhvr additive="base">
                                        <p:cTn id="17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2343-ADA3-4A4C-BF73-960BF4A4CADB}"/>
              </a:ext>
            </a:extLst>
          </p:cNvPr>
          <p:cNvSpPr>
            <a:spLocks noGrp="1"/>
          </p:cNvSpPr>
          <p:nvPr>
            <p:ph type="title"/>
          </p:nvPr>
        </p:nvSpPr>
        <p:spPr/>
        <p:txBody>
          <a:bodyPr/>
          <a:lstStyle/>
          <a:p>
            <a:r>
              <a:rPr lang="en-IN" dirty="0"/>
              <a:t>Topics and Partitions</a:t>
            </a:r>
          </a:p>
        </p:txBody>
      </p:sp>
      <p:sp>
        <p:nvSpPr>
          <p:cNvPr id="3" name="Content Placeholder 2">
            <a:extLst>
              <a:ext uri="{FF2B5EF4-FFF2-40B4-BE49-F238E27FC236}">
                <a16:creationId xmlns:a16="http://schemas.microsoft.com/office/drawing/2014/main" id="{D0974ABC-AF88-4767-9CA7-CD658F0697FF}"/>
              </a:ext>
            </a:extLst>
          </p:cNvPr>
          <p:cNvSpPr>
            <a:spLocks noGrp="1"/>
          </p:cNvSpPr>
          <p:nvPr>
            <p:ph idx="1"/>
          </p:nvPr>
        </p:nvSpPr>
        <p:spPr/>
        <p:txBody>
          <a:bodyPr/>
          <a:lstStyle/>
          <a:p>
            <a:r>
              <a:rPr lang="en-IN" dirty="0"/>
              <a:t>Offset only have meaning for a specific partitions</a:t>
            </a:r>
          </a:p>
          <a:p>
            <a:r>
              <a:rPr lang="en-IN" dirty="0"/>
              <a:t>Order is guaranteed only with in a partition(not across partitions)</a:t>
            </a:r>
          </a:p>
          <a:p>
            <a:r>
              <a:rPr lang="en-IN" dirty="0"/>
              <a:t>Data is kept only for a limited time(Default 2 weeks)</a:t>
            </a:r>
          </a:p>
          <a:p>
            <a:r>
              <a:rPr lang="en-IN" dirty="0"/>
              <a:t>Once the data has been written to the partition, it cant be changed(immutability).</a:t>
            </a:r>
          </a:p>
          <a:p>
            <a:r>
              <a:rPr lang="en-IN" dirty="0"/>
              <a:t>Data is assigned randomly to a partition unless a key is provided</a:t>
            </a:r>
          </a:p>
          <a:p>
            <a:r>
              <a:rPr lang="en-IN" dirty="0"/>
              <a:t>You can have multiple partition for per topic as you want.</a:t>
            </a:r>
          </a:p>
          <a:p>
            <a:endParaRPr lang="en-IN" dirty="0"/>
          </a:p>
        </p:txBody>
      </p:sp>
    </p:spTree>
    <p:extLst>
      <p:ext uri="{BB962C8B-B14F-4D97-AF65-F5344CB8AC3E}">
        <p14:creationId xmlns:p14="http://schemas.microsoft.com/office/powerpoint/2010/main" val="51393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879F-7575-494C-AF47-B8AD03E653B9}"/>
              </a:ext>
            </a:extLst>
          </p:cNvPr>
          <p:cNvSpPr>
            <a:spLocks noGrp="1"/>
          </p:cNvSpPr>
          <p:nvPr>
            <p:ph type="title"/>
          </p:nvPr>
        </p:nvSpPr>
        <p:spPr/>
        <p:txBody>
          <a:bodyPr/>
          <a:lstStyle/>
          <a:p>
            <a:r>
              <a:rPr lang="en-IN" dirty="0"/>
              <a:t>Brokers</a:t>
            </a:r>
          </a:p>
        </p:txBody>
      </p:sp>
      <p:sp>
        <p:nvSpPr>
          <p:cNvPr id="3" name="Content Placeholder 2">
            <a:extLst>
              <a:ext uri="{FF2B5EF4-FFF2-40B4-BE49-F238E27FC236}">
                <a16:creationId xmlns:a16="http://schemas.microsoft.com/office/drawing/2014/main" id="{8DB766A1-5748-4355-ABD2-48553D3255DC}"/>
              </a:ext>
            </a:extLst>
          </p:cNvPr>
          <p:cNvSpPr>
            <a:spLocks noGrp="1"/>
          </p:cNvSpPr>
          <p:nvPr>
            <p:ph idx="1"/>
          </p:nvPr>
        </p:nvSpPr>
        <p:spPr/>
        <p:txBody>
          <a:bodyPr/>
          <a:lstStyle/>
          <a:p>
            <a:r>
              <a:rPr lang="en-IN" dirty="0"/>
              <a:t>A Kafka cluster is composed of multiple servers called its as brokers</a:t>
            </a:r>
          </a:p>
          <a:p>
            <a:r>
              <a:rPr lang="en-IN" dirty="0"/>
              <a:t>Each and every brokers in the cluster is identified with its ID(integer).</a:t>
            </a:r>
          </a:p>
          <a:p>
            <a:r>
              <a:rPr lang="en-IN" dirty="0"/>
              <a:t>Each broker contains certain topics partitions</a:t>
            </a:r>
          </a:p>
          <a:p>
            <a:r>
              <a:rPr lang="en-IN" dirty="0"/>
              <a:t>After connecting to any broker (called as bootstrap broker), you will connected to entire cluster</a:t>
            </a:r>
          </a:p>
          <a:p>
            <a:r>
              <a:rPr lang="en-IN" dirty="0"/>
              <a:t>Good number to get started is 3 brokers, but some big cluster got more than 100 brokers</a:t>
            </a:r>
          </a:p>
          <a:p>
            <a:pPr marL="0" indent="0">
              <a:buNone/>
            </a:pPr>
            <a:endParaRPr lang="en-IN" dirty="0"/>
          </a:p>
        </p:txBody>
      </p:sp>
      <p:sp>
        <p:nvSpPr>
          <p:cNvPr id="4" name="Rectangle: Rounded Corners 3">
            <a:extLst>
              <a:ext uri="{FF2B5EF4-FFF2-40B4-BE49-F238E27FC236}">
                <a16:creationId xmlns:a16="http://schemas.microsoft.com/office/drawing/2014/main" id="{44B514BB-413D-4D04-87FF-B2F0F1C9AE37}"/>
              </a:ext>
            </a:extLst>
          </p:cNvPr>
          <p:cNvSpPr/>
          <p:nvPr/>
        </p:nvSpPr>
        <p:spPr>
          <a:xfrm>
            <a:off x="1567543" y="5151664"/>
            <a:ext cx="2024743" cy="1096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1</a:t>
            </a:r>
          </a:p>
        </p:txBody>
      </p:sp>
      <p:sp>
        <p:nvSpPr>
          <p:cNvPr id="6" name="Rectangle: Rounded Corners 5">
            <a:extLst>
              <a:ext uri="{FF2B5EF4-FFF2-40B4-BE49-F238E27FC236}">
                <a16:creationId xmlns:a16="http://schemas.microsoft.com/office/drawing/2014/main" id="{E42438CC-F8F3-4DC3-ACD5-B27266E1B0E6}"/>
              </a:ext>
            </a:extLst>
          </p:cNvPr>
          <p:cNvSpPr/>
          <p:nvPr/>
        </p:nvSpPr>
        <p:spPr>
          <a:xfrm>
            <a:off x="4529818" y="5151663"/>
            <a:ext cx="2024743" cy="1096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2</a:t>
            </a:r>
          </a:p>
        </p:txBody>
      </p:sp>
      <p:sp>
        <p:nvSpPr>
          <p:cNvPr id="7" name="Rectangle: Rounded Corners 6">
            <a:extLst>
              <a:ext uri="{FF2B5EF4-FFF2-40B4-BE49-F238E27FC236}">
                <a16:creationId xmlns:a16="http://schemas.microsoft.com/office/drawing/2014/main" id="{F1AC52BC-2A64-4B7B-9686-8090165D710D}"/>
              </a:ext>
            </a:extLst>
          </p:cNvPr>
          <p:cNvSpPr/>
          <p:nvPr/>
        </p:nvSpPr>
        <p:spPr>
          <a:xfrm>
            <a:off x="7492093" y="5151664"/>
            <a:ext cx="2024743" cy="1096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3</a:t>
            </a:r>
          </a:p>
        </p:txBody>
      </p:sp>
    </p:spTree>
    <p:extLst>
      <p:ext uri="{BB962C8B-B14F-4D97-AF65-F5344CB8AC3E}">
        <p14:creationId xmlns:p14="http://schemas.microsoft.com/office/powerpoint/2010/main" val="2447824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36E9-08EC-4D54-8812-9E20DA072307}"/>
              </a:ext>
            </a:extLst>
          </p:cNvPr>
          <p:cNvSpPr>
            <a:spLocks noGrp="1"/>
          </p:cNvSpPr>
          <p:nvPr>
            <p:ph type="title"/>
          </p:nvPr>
        </p:nvSpPr>
        <p:spPr/>
        <p:txBody>
          <a:bodyPr/>
          <a:lstStyle/>
          <a:p>
            <a:r>
              <a:rPr lang="en-IN" dirty="0"/>
              <a:t>Brokers and Topics</a:t>
            </a:r>
          </a:p>
        </p:txBody>
      </p:sp>
      <p:sp>
        <p:nvSpPr>
          <p:cNvPr id="3" name="Content Placeholder 2">
            <a:extLst>
              <a:ext uri="{FF2B5EF4-FFF2-40B4-BE49-F238E27FC236}">
                <a16:creationId xmlns:a16="http://schemas.microsoft.com/office/drawing/2014/main" id="{65E21E48-B960-4277-9FE7-879A59B01B67}"/>
              </a:ext>
            </a:extLst>
          </p:cNvPr>
          <p:cNvSpPr>
            <a:spLocks noGrp="1"/>
          </p:cNvSpPr>
          <p:nvPr>
            <p:ph idx="1"/>
          </p:nvPr>
        </p:nvSpPr>
        <p:spPr/>
        <p:txBody>
          <a:bodyPr/>
          <a:lstStyle/>
          <a:p>
            <a:r>
              <a:rPr lang="en-IN" dirty="0"/>
              <a:t>Example of 2 topics(3 Partitions and 2 partitions)</a:t>
            </a:r>
          </a:p>
          <a:p>
            <a:r>
              <a:rPr lang="en-IN" dirty="0"/>
              <a:t>Data is Distributed and Broker 3 doesn’t have any Topic 2</a:t>
            </a:r>
          </a:p>
          <a:p>
            <a:endParaRPr lang="en-IN" dirty="0"/>
          </a:p>
        </p:txBody>
      </p:sp>
      <p:sp>
        <p:nvSpPr>
          <p:cNvPr id="4" name="Rectangle 3">
            <a:extLst>
              <a:ext uri="{FF2B5EF4-FFF2-40B4-BE49-F238E27FC236}">
                <a16:creationId xmlns:a16="http://schemas.microsoft.com/office/drawing/2014/main" id="{D9028E48-B70C-4A18-A162-A70F992C964E}"/>
              </a:ext>
            </a:extLst>
          </p:cNvPr>
          <p:cNvSpPr/>
          <p:nvPr/>
        </p:nvSpPr>
        <p:spPr>
          <a:xfrm>
            <a:off x="1103312" y="2965368"/>
            <a:ext cx="2198254" cy="30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1</a:t>
            </a:r>
          </a:p>
        </p:txBody>
      </p:sp>
      <p:sp>
        <p:nvSpPr>
          <p:cNvPr id="5" name="Rectangle 4">
            <a:extLst>
              <a:ext uri="{FF2B5EF4-FFF2-40B4-BE49-F238E27FC236}">
                <a16:creationId xmlns:a16="http://schemas.microsoft.com/office/drawing/2014/main" id="{FE6BDD05-7162-4273-8A0B-765C99C70E7B}"/>
              </a:ext>
            </a:extLst>
          </p:cNvPr>
          <p:cNvSpPr/>
          <p:nvPr/>
        </p:nvSpPr>
        <p:spPr>
          <a:xfrm>
            <a:off x="4151312" y="2965368"/>
            <a:ext cx="2401454" cy="30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2</a:t>
            </a:r>
          </a:p>
        </p:txBody>
      </p:sp>
      <p:sp>
        <p:nvSpPr>
          <p:cNvPr id="6" name="Rectangle 5">
            <a:extLst>
              <a:ext uri="{FF2B5EF4-FFF2-40B4-BE49-F238E27FC236}">
                <a16:creationId xmlns:a16="http://schemas.microsoft.com/office/drawing/2014/main" id="{18C96884-C5C3-4D94-9842-313F61622990}"/>
              </a:ext>
            </a:extLst>
          </p:cNvPr>
          <p:cNvSpPr/>
          <p:nvPr/>
        </p:nvSpPr>
        <p:spPr>
          <a:xfrm>
            <a:off x="7771966" y="2965368"/>
            <a:ext cx="2290619" cy="30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3</a:t>
            </a:r>
          </a:p>
        </p:txBody>
      </p:sp>
      <p:sp>
        <p:nvSpPr>
          <p:cNvPr id="7" name="Rectangle 6">
            <a:extLst>
              <a:ext uri="{FF2B5EF4-FFF2-40B4-BE49-F238E27FC236}">
                <a16:creationId xmlns:a16="http://schemas.microsoft.com/office/drawing/2014/main" id="{26FE9722-150A-47E5-B23B-424D002EC098}"/>
              </a:ext>
            </a:extLst>
          </p:cNvPr>
          <p:cNvSpPr/>
          <p:nvPr/>
        </p:nvSpPr>
        <p:spPr>
          <a:xfrm>
            <a:off x="1324985" y="3325586"/>
            <a:ext cx="1607127" cy="6188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0</a:t>
            </a:r>
          </a:p>
        </p:txBody>
      </p:sp>
      <p:sp>
        <p:nvSpPr>
          <p:cNvPr id="8" name="Rectangle 7">
            <a:extLst>
              <a:ext uri="{FF2B5EF4-FFF2-40B4-BE49-F238E27FC236}">
                <a16:creationId xmlns:a16="http://schemas.microsoft.com/office/drawing/2014/main" id="{A308FA21-A188-49C1-84AC-86BE5E84C38E}"/>
              </a:ext>
            </a:extLst>
          </p:cNvPr>
          <p:cNvSpPr/>
          <p:nvPr/>
        </p:nvSpPr>
        <p:spPr>
          <a:xfrm>
            <a:off x="4419166" y="3325586"/>
            <a:ext cx="1801091" cy="6188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2</a:t>
            </a:r>
          </a:p>
        </p:txBody>
      </p:sp>
      <p:sp>
        <p:nvSpPr>
          <p:cNvPr id="9" name="Rectangle 8">
            <a:extLst>
              <a:ext uri="{FF2B5EF4-FFF2-40B4-BE49-F238E27FC236}">
                <a16:creationId xmlns:a16="http://schemas.microsoft.com/office/drawing/2014/main" id="{8C941C85-B1E1-463E-8DAC-22E03D4A28CE}"/>
              </a:ext>
            </a:extLst>
          </p:cNvPr>
          <p:cNvSpPr/>
          <p:nvPr/>
        </p:nvSpPr>
        <p:spPr>
          <a:xfrm>
            <a:off x="8187603" y="3325586"/>
            <a:ext cx="1607127"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1</a:t>
            </a:r>
          </a:p>
        </p:txBody>
      </p:sp>
      <p:sp>
        <p:nvSpPr>
          <p:cNvPr id="10" name="Rectangle 9">
            <a:extLst>
              <a:ext uri="{FF2B5EF4-FFF2-40B4-BE49-F238E27FC236}">
                <a16:creationId xmlns:a16="http://schemas.microsoft.com/office/drawing/2014/main" id="{3EEC99A5-1D54-40B5-BC16-25DDA5F1F27C}"/>
              </a:ext>
            </a:extLst>
          </p:cNvPr>
          <p:cNvSpPr/>
          <p:nvPr/>
        </p:nvSpPr>
        <p:spPr>
          <a:xfrm>
            <a:off x="1435821" y="4714216"/>
            <a:ext cx="1496291" cy="6188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Topic 2</a:t>
            </a:r>
          </a:p>
          <a:p>
            <a:pPr algn="ctr"/>
            <a:r>
              <a:rPr lang="en-IN" dirty="0"/>
              <a:t>Partition 1</a:t>
            </a:r>
          </a:p>
        </p:txBody>
      </p:sp>
      <p:sp>
        <p:nvSpPr>
          <p:cNvPr id="11" name="Rectangle 10">
            <a:extLst>
              <a:ext uri="{FF2B5EF4-FFF2-40B4-BE49-F238E27FC236}">
                <a16:creationId xmlns:a16="http://schemas.microsoft.com/office/drawing/2014/main" id="{9E04BC5C-F3C3-4C82-A22F-2FFBEE95FFD9}"/>
              </a:ext>
            </a:extLst>
          </p:cNvPr>
          <p:cNvSpPr/>
          <p:nvPr/>
        </p:nvSpPr>
        <p:spPr>
          <a:xfrm>
            <a:off x="4594657" y="4941950"/>
            <a:ext cx="1625600" cy="5449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Topic 2</a:t>
            </a:r>
          </a:p>
          <a:p>
            <a:pPr algn="ctr"/>
            <a:r>
              <a:rPr lang="en-IN" dirty="0"/>
              <a:t>Partition 0</a:t>
            </a:r>
          </a:p>
        </p:txBody>
      </p:sp>
    </p:spTree>
    <p:extLst>
      <p:ext uri="{BB962C8B-B14F-4D97-AF65-F5344CB8AC3E}">
        <p14:creationId xmlns:p14="http://schemas.microsoft.com/office/powerpoint/2010/main" val="317733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1898-E74F-4C4A-B9CD-9EE74062836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FBC13D0-5FAF-4D1E-82A7-7F1F503C2E85}"/>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F55AC0DB-819B-42FD-90E6-DF7D5C1464D6}"/>
              </a:ext>
            </a:extLst>
          </p:cNvPr>
          <p:cNvSpPr/>
          <p:nvPr/>
        </p:nvSpPr>
        <p:spPr>
          <a:xfrm>
            <a:off x="1103312" y="3643003"/>
            <a:ext cx="2198254" cy="30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1</a:t>
            </a:r>
          </a:p>
        </p:txBody>
      </p:sp>
      <p:sp>
        <p:nvSpPr>
          <p:cNvPr id="5" name="Rectangle 4">
            <a:extLst>
              <a:ext uri="{FF2B5EF4-FFF2-40B4-BE49-F238E27FC236}">
                <a16:creationId xmlns:a16="http://schemas.microsoft.com/office/drawing/2014/main" id="{5EBDFF3D-5E76-4A10-8E0C-F68E89BBBAD1}"/>
              </a:ext>
            </a:extLst>
          </p:cNvPr>
          <p:cNvSpPr/>
          <p:nvPr/>
        </p:nvSpPr>
        <p:spPr>
          <a:xfrm>
            <a:off x="4151312" y="3643003"/>
            <a:ext cx="2401454" cy="30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2</a:t>
            </a:r>
          </a:p>
        </p:txBody>
      </p:sp>
      <p:sp>
        <p:nvSpPr>
          <p:cNvPr id="6" name="Rectangle 5">
            <a:extLst>
              <a:ext uri="{FF2B5EF4-FFF2-40B4-BE49-F238E27FC236}">
                <a16:creationId xmlns:a16="http://schemas.microsoft.com/office/drawing/2014/main" id="{2F6D0E6D-C200-45A9-B993-2470DA8845A9}"/>
              </a:ext>
            </a:extLst>
          </p:cNvPr>
          <p:cNvSpPr/>
          <p:nvPr/>
        </p:nvSpPr>
        <p:spPr>
          <a:xfrm>
            <a:off x="7771966" y="3643003"/>
            <a:ext cx="2290619" cy="30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3</a:t>
            </a:r>
          </a:p>
        </p:txBody>
      </p:sp>
      <p:sp>
        <p:nvSpPr>
          <p:cNvPr id="7" name="Rectangle 6">
            <a:extLst>
              <a:ext uri="{FF2B5EF4-FFF2-40B4-BE49-F238E27FC236}">
                <a16:creationId xmlns:a16="http://schemas.microsoft.com/office/drawing/2014/main" id="{704E4B4C-D1A5-4243-ADBF-94C2FA222B0D}"/>
              </a:ext>
            </a:extLst>
          </p:cNvPr>
          <p:cNvSpPr/>
          <p:nvPr/>
        </p:nvSpPr>
        <p:spPr>
          <a:xfrm>
            <a:off x="1324985" y="4003221"/>
            <a:ext cx="1607127" cy="6188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0</a:t>
            </a:r>
          </a:p>
        </p:txBody>
      </p:sp>
      <p:sp>
        <p:nvSpPr>
          <p:cNvPr id="8" name="Rectangle 7">
            <a:extLst>
              <a:ext uri="{FF2B5EF4-FFF2-40B4-BE49-F238E27FC236}">
                <a16:creationId xmlns:a16="http://schemas.microsoft.com/office/drawing/2014/main" id="{432553A9-7A79-41FA-BA2F-47B2B62C19D3}"/>
              </a:ext>
            </a:extLst>
          </p:cNvPr>
          <p:cNvSpPr/>
          <p:nvPr/>
        </p:nvSpPr>
        <p:spPr>
          <a:xfrm>
            <a:off x="4419166" y="4003221"/>
            <a:ext cx="1801091" cy="6188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1</a:t>
            </a:r>
          </a:p>
        </p:txBody>
      </p:sp>
      <p:sp>
        <p:nvSpPr>
          <p:cNvPr id="9" name="Rectangle 8">
            <a:extLst>
              <a:ext uri="{FF2B5EF4-FFF2-40B4-BE49-F238E27FC236}">
                <a16:creationId xmlns:a16="http://schemas.microsoft.com/office/drawing/2014/main" id="{08D16307-F515-4FBA-92FF-66B891DD9AE3}"/>
              </a:ext>
            </a:extLst>
          </p:cNvPr>
          <p:cNvSpPr/>
          <p:nvPr/>
        </p:nvSpPr>
        <p:spPr>
          <a:xfrm>
            <a:off x="8187603" y="4049402"/>
            <a:ext cx="1607127"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1</a:t>
            </a:r>
          </a:p>
        </p:txBody>
      </p:sp>
      <p:sp>
        <p:nvSpPr>
          <p:cNvPr id="14" name="Rectangle 13">
            <a:extLst>
              <a:ext uri="{FF2B5EF4-FFF2-40B4-BE49-F238E27FC236}">
                <a16:creationId xmlns:a16="http://schemas.microsoft.com/office/drawing/2014/main" id="{51FCB6C9-0A26-4EC9-B20E-CF09955F463E}"/>
              </a:ext>
            </a:extLst>
          </p:cNvPr>
          <p:cNvSpPr/>
          <p:nvPr/>
        </p:nvSpPr>
        <p:spPr>
          <a:xfrm>
            <a:off x="4419165" y="5739492"/>
            <a:ext cx="1801091" cy="6188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0</a:t>
            </a:r>
          </a:p>
        </p:txBody>
      </p:sp>
      <p:cxnSp>
        <p:nvCxnSpPr>
          <p:cNvPr id="18" name="Straight Arrow Connector 17">
            <a:extLst>
              <a:ext uri="{FF2B5EF4-FFF2-40B4-BE49-F238E27FC236}">
                <a16:creationId xmlns:a16="http://schemas.microsoft.com/office/drawing/2014/main" id="{3D1A5DB9-E0C4-4A0B-A6D1-3A178858DCD4}"/>
              </a:ext>
            </a:extLst>
          </p:cNvPr>
          <p:cNvCxnSpPr>
            <a:cxnSpLocks/>
            <a:stCxn id="7" idx="3"/>
          </p:cNvCxnSpPr>
          <p:nvPr/>
        </p:nvCxnSpPr>
        <p:spPr>
          <a:xfrm>
            <a:off x="2932112" y="4312639"/>
            <a:ext cx="1474322" cy="173627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C1E7859-0551-4EA3-8399-BACF2D366060}"/>
              </a:ext>
            </a:extLst>
          </p:cNvPr>
          <p:cNvCxnSpPr>
            <a:stCxn id="8" idx="3"/>
            <a:endCxn id="9" idx="1"/>
          </p:cNvCxnSpPr>
          <p:nvPr/>
        </p:nvCxnSpPr>
        <p:spPr>
          <a:xfrm>
            <a:off x="6220257" y="4312639"/>
            <a:ext cx="196734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94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F4B0-9BD8-4DAB-B3EC-6E6D5E226E95}"/>
              </a:ext>
            </a:extLst>
          </p:cNvPr>
          <p:cNvSpPr>
            <a:spLocks noGrp="1"/>
          </p:cNvSpPr>
          <p:nvPr>
            <p:ph type="title"/>
          </p:nvPr>
        </p:nvSpPr>
        <p:spPr/>
        <p:txBody>
          <a:bodyPr/>
          <a:lstStyle/>
          <a:p>
            <a:endParaRPr lang="en-IN"/>
          </a:p>
        </p:txBody>
      </p:sp>
      <p:pic>
        <p:nvPicPr>
          <p:cNvPr id="14" name="Content Placeholder 13" descr="No sign">
            <a:extLst>
              <a:ext uri="{FF2B5EF4-FFF2-40B4-BE49-F238E27FC236}">
                <a16:creationId xmlns:a16="http://schemas.microsoft.com/office/drawing/2014/main" id="{938ED4CC-C7F2-4484-B3D0-03D63B1C4CF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9688" y="3693319"/>
            <a:ext cx="914400" cy="914400"/>
          </a:xfrm>
        </p:spPr>
      </p:pic>
      <p:sp>
        <p:nvSpPr>
          <p:cNvPr id="4" name="Rectangle 3">
            <a:extLst>
              <a:ext uri="{FF2B5EF4-FFF2-40B4-BE49-F238E27FC236}">
                <a16:creationId xmlns:a16="http://schemas.microsoft.com/office/drawing/2014/main" id="{C6931573-F2B6-45F1-BC84-BDBE59F0CD8D}"/>
              </a:ext>
            </a:extLst>
          </p:cNvPr>
          <p:cNvSpPr/>
          <p:nvPr/>
        </p:nvSpPr>
        <p:spPr>
          <a:xfrm>
            <a:off x="1103312" y="3643003"/>
            <a:ext cx="2198254" cy="30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1</a:t>
            </a:r>
          </a:p>
        </p:txBody>
      </p:sp>
      <p:sp>
        <p:nvSpPr>
          <p:cNvPr id="5" name="Rectangle 4">
            <a:extLst>
              <a:ext uri="{FF2B5EF4-FFF2-40B4-BE49-F238E27FC236}">
                <a16:creationId xmlns:a16="http://schemas.microsoft.com/office/drawing/2014/main" id="{43F532C4-1EB6-4FF6-8669-4329673B20AB}"/>
              </a:ext>
            </a:extLst>
          </p:cNvPr>
          <p:cNvSpPr/>
          <p:nvPr/>
        </p:nvSpPr>
        <p:spPr>
          <a:xfrm>
            <a:off x="4151312" y="3643003"/>
            <a:ext cx="2401454" cy="30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2</a:t>
            </a:r>
          </a:p>
        </p:txBody>
      </p:sp>
      <p:sp>
        <p:nvSpPr>
          <p:cNvPr id="6" name="Rectangle 5">
            <a:extLst>
              <a:ext uri="{FF2B5EF4-FFF2-40B4-BE49-F238E27FC236}">
                <a16:creationId xmlns:a16="http://schemas.microsoft.com/office/drawing/2014/main" id="{923164AE-0217-49B6-A909-7E97C6AA6831}"/>
              </a:ext>
            </a:extLst>
          </p:cNvPr>
          <p:cNvSpPr/>
          <p:nvPr/>
        </p:nvSpPr>
        <p:spPr>
          <a:xfrm>
            <a:off x="7771966" y="3643003"/>
            <a:ext cx="2290619" cy="30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3</a:t>
            </a:r>
          </a:p>
        </p:txBody>
      </p:sp>
      <p:sp>
        <p:nvSpPr>
          <p:cNvPr id="7" name="Rectangle 6">
            <a:extLst>
              <a:ext uri="{FF2B5EF4-FFF2-40B4-BE49-F238E27FC236}">
                <a16:creationId xmlns:a16="http://schemas.microsoft.com/office/drawing/2014/main" id="{E44C5314-8089-42B9-A5CA-B2C57C9FABA4}"/>
              </a:ext>
            </a:extLst>
          </p:cNvPr>
          <p:cNvSpPr/>
          <p:nvPr/>
        </p:nvSpPr>
        <p:spPr>
          <a:xfrm>
            <a:off x="1324985" y="4003221"/>
            <a:ext cx="1607127" cy="6188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0</a:t>
            </a:r>
          </a:p>
        </p:txBody>
      </p:sp>
      <p:sp>
        <p:nvSpPr>
          <p:cNvPr id="8" name="Rectangle 7">
            <a:extLst>
              <a:ext uri="{FF2B5EF4-FFF2-40B4-BE49-F238E27FC236}">
                <a16:creationId xmlns:a16="http://schemas.microsoft.com/office/drawing/2014/main" id="{AF7DFF6F-1026-4EDB-B8B9-3304AC904A28}"/>
              </a:ext>
            </a:extLst>
          </p:cNvPr>
          <p:cNvSpPr/>
          <p:nvPr/>
        </p:nvSpPr>
        <p:spPr>
          <a:xfrm>
            <a:off x="4419166" y="4003221"/>
            <a:ext cx="1801091" cy="6188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1</a:t>
            </a:r>
          </a:p>
        </p:txBody>
      </p:sp>
      <p:sp>
        <p:nvSpPr>
          <p:cNvPr id="9" name="Rectangle 8">
            <a:extLst>
              <a:ext uri="{FF2B5EF4-FFF2-40B4-BE49-F238E27FC236}">
                <a16:creationId xmlns:a16="http://schemas.microsoft.com/office/drawing/2014/main" id="{24D01FF3-F32D-4A9E-8E9A-D72BB890B255}"/>
              </a:ext>
            </a:extLst>
          </p:cNvPr>
          <p:cNvSpPr/>
          <p:nvPr/>
        </p:nvSpPr>
        <p:spPr>
          <a:xfrm>
            <a:off x="8187603" y="4049402"/>
            <a:ext cx="1607127"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1</a:t>
            </a:r>
          </a:p>
        </p:txBody>
      </p:sp>
      <p:sp>
        <p:nvSpPr>
          <p:cNvPr id="10" name="Rectangle 9">
            <a:extLst>
              <a:ext uri="{FF2B5EF4-FFF2-40B4-BE49-F238E27FC236}">
                <a16:creationId xmlns:a16="http://schemas.microsoft.com/office/drawing/2014/main" id="{C738D1F5-7FDD-4766-911F-A7CB5F73E383}"/>
              </a:ext>
            </a:extLst>
          </p:cNvPr>
          <p:cNvSpPr/>
          <p:nvPr/>
        </p:nvSpPr>
        <p:spPr>
          <a:xfrm>
            <a:off x="4419165" y="5739492"/>
            <a:ext cx="1801091" cy="6188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0</a:t>
            </a:r>
          </a:p>
        </p:txBody>
      </p:sp>
      <p:pic>
        <p:nvPicPr>
          <p:cNvPr id="16" name="Graphic 15" descr="No sign">
            <a:extLst>
              <a:ext uri="{FF2B5EF4-FFF2-40B4-BE49-F238E27FC236}">
                <a16:creationId xmlns:a16="http://schemas.microsoft.com/office/drawing/2014/main" id="{EF126F5D-BC96-40D1-8C0A-3D45F718C7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8529" y="3643002"/>
            <a:ext cx="2401454" cy="3075709"/>
          </a:xfrm>
          <a:prstGeom prst="rect">
            <a:avLst/>
          </a:prstGeom>
        </p:spPr>
      </p:pic>
    </p:spTree>
    <p:extLst>
      <p:ext uri="{BB962C8B-B14F-4D97-AF65-F5344CB8AC3E}">
        <p14:creationId xmlns:p14="http://schemas.microsoft.com/office/powerpoint/2010/main" val="126566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18AB-DCD8-4B2E-A0E6-4FBED261E291}"/>
              </a:ext>
            </a:extLst>
          </p:cNvPr>
          <p:cNvSpPr>
            <a:spLocks noGrp="1"/>
          </p:cNvSpPr>
          <p:nvPr>
            <p:ph type="title"/>
          </p:nvPr>
        </p:nvSpPr>
        <p:spPr/>
        <p:txBody>
          <a:bodyPr/>
          <a:lstStyle/>
          <a:p>
            <a:r>
              <a:rPr lang="en-IN" dirty="0"/>
              <a:t>Producers</a:t>
            </a:r>
          </a:p>
        </p:txBody>
      </p:sp>
      <p:sp>
        <p:nvSpPr>
          <p:cNvPr id="3" name="Content Placeholder 2">
            <a:extLst>
              <a:ext uri="{FF2B5EF4-FFF2-40B4-BE49-F238E27FC236}">
                <a16:creationId xmlns:a16="http://schemas.microsoft.com/office/drawing/2014/main" id="{1A1C37A4-E542-4B59-ADC2-A2A055E9C7C3}"/>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7BA70CD2-0C85-40EF-82DF-E1F2AC493A14}"/>
              </a:ext>
            </a:extLst>
          </p:cNvPr>
          <p:cNvSpPr/>
          <p:nvPr/>
        </p:nvSpPr>
        <p:spPr>
          <a:xfrm>
            <a:off x="2604408" y="2620736"/>
            <a:ext cx="618586" cy="4924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0</a:t>
            </a:r>
          </a:p>
        </p:txBody>
      </p:sp>
      <p:sp>
        <p:nvSpPr>
          <p:cNvPr id="5" name="Rectangle 4">
            <a:extLst>
              <a:ext uri="{FF2B5EF4-FFF2-40B4-BE49-F238E27FC236}">
                <a16:creationId xmlns:a16="http://schemas.microsoft.com/office/drawing/2014/main" id="{3CB59D4E-C1BC-4B57-BA29-83367E03B659}"/>
              </a:ext>
            </a:extLst>
          </p:cNvPr>
          <p:cNvSpPr/>
          <p:nvPr/>
        </p:nvSpPr>
        <p:spPr>
          <a:xfrm>
            <a:off x="3318295" y="2620736"/>
            <a:ext cx="625765" cy="4924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1</a:t>
            </a:r>
          </a:p>
        </p:txBody>
      </p:sp>
      <p:sp>
        <p:nvSpPr>
          <p:cNvPr id="6" name="Rectangle 5">
            <a:extLst>
              <a:ext uri="{FF2B5EF4-FFF2-40B4-BE49-F238E27FC236}">
                <a16:creationId xmlns:a16="http://schemas.microsoft.com/office/drawing/2014/main" id="{904941E6-897C-4A20-B9A4-17BF602C9B98}"/>
              </a:ext>
            </a:extLst>
          </p:cNvPr>
          <p:cNvSpPr/>
          <p:nvPr/>
        </p:nvSpPr>
        <p:spPr>
          <a:xfrm>
            <a:off x="4031804" y="2620736"/>
            <a:ext cx="625765" cy="4924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2</a:t>
            </a:r>
          </a:p>
        </p:txBody>
      </p:sp>
      <p:sp>
        <p:nvSpPr>
          <p:cNvPr id="7" name="Rectangle 6">
            <a:extLst>
              <a:ext uri="{FF2B5EF4-FFF2-40B4-BE49-F238E27FC236}">
                <a16:creationId xmlns:a16="http://schemas.microsoft.com/office/drawing/2014/main" id="{AC0E0F22-6C15-40A3-8C34-2D028FCA24B5}"/>
              </a:ext>
            </a:extLst>
          </p:cNvPr>
          <p:cNvSpPr/>
          <p:nvPr/>
        </p:nvSpPr>
        <p:spPr>
          <a:xfrm>
            <a:off x="4745313" y="2620736"/>
            <a:ext cx="625765" cy="4924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3</a:t>
            </a:r>
          </a:p>
        </p:txBody>
      </p:sp>
      <p:sp>
        <p:nvSpPr>
          <p:cNvPr id="8" name="Rectangle 7">
            <a:extLst>
              <a:ext uri="{FF2B5EF4-FFF2-40B4-BE49-F238E27FC236}">
                <a16:creationId xmlns:a16="http://schemas.microsoft.com/office/drawing/2014/main" id="{F4137FE6-6341-4FED-B56A-D1C7C54461FB}"/>
              </a:ext>
            </a:extLst>
          </p:cNvPr>
          <p:cNvSpPr/>
          <p:nvPr/>
        </p:nvSpPr>
        <p:spPr>
          <a:xfrm>
            <a:off x="5478131" y="2620736"/>
            <a:ext cx="763475" cy="4924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4</a:t>
            </a:r>
          </a:p>
        </p:txBody>
      </p:sp>
      <p:sp>
        <p:nvSpPr>
          <p:cNvPr id="9" name="Rectangle 8">
            <a:extLst>
              <a:ext uri="{FF2B5EF4-FFF2-40B4-BE49-F238E27FC236}">
                <a16:creationId xmlns:a16="http://schemas.microsoft.com/office/drawing/2014/main" id="{51F1F6DC-9FE1-48A5-ACA3-483C05E17321}"/>
              </a:ext>
            </a:extLst>
          </p:cNvPr>
          <p:cNvSpPr/>
          <p:nvPr/>
        </p:nvSpPr>
        <p:spPr>
          <a:xfrm>
            <a:off x="6329349" y="2620736"/>
            <a:ext cx="625765" cy="4924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5</a:t>
            </a:r>
          </a:p>
        </p:txBody>
      </p:sp>
      <p:sp>
        <p:nvSpPr>
          <p:cNvPr id="10" name="Rectangle 9">
            <a:extLst>
              <a:ext uri="{FF2B5EF4-FFF2-40B4-BE49-F238E27FC236}">
                <a16:creationId xmlns:a16="http://schemas.microsoft.com/office/drawing/2014/main" id="{B4D0B405-A387-44CE-B1DF-77B686D45143}"/>
              </a:ext>
            </a:extLst>
          </p:cNvPr>
          <p:cNvSpPr/>
          <p:nvPr/>
        </p:nvSpPr>
        <p:spPr>
          <a:xfrm>
            <a:off x="7042858" y="2620736"/>
            <a:ext cx="625765" cy="4924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6</a:t>
            </a:r>
          </a:p>
        </p:txBody>
      </p:sp>
      <p:sp>
        <p:nvSpPr>
          <p:cNvPr id="11" name="Rectangle 10">
            <a:extLst>
              <a:ext uri="{FF2B5EF4-FFF2-40B4-BE49-F238E27FC236}">
                <a16:creationId xmlns:a16="http://schemas.microsoft.com/office/drawing/2014/main" id="{E362B405-B6CC-482E-9616-A29DB4C5B4F3}"/>
              </a:ext>
            </a:extLst>
          </p:cNvPr>
          <p:cNvSpPr/>
          <p:nvPr/>
        </p:nvSpPr>
        <p:spPr>
          <a:xfrm>
            <a:off x="7756367" y="2620736"/>
            <a:ext cx="625765" cy="4924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7</a:t>
            </a:r>
          </a:p>
        </p:txBody>
      </p:sp>
      <p:sp>
        <p:nvSpPr>
          <p:cNvPr id="12" name="Rectangle 11">
            <a:extLst>
              <a:ext uri="{FF2B5EF4-FFF2-40B4-BE49-F238E27FC236}">
                <a16:creationId xmlns:a16="http://schemas.microsoft.com/office/drawing/2014/main" id="{D65681D3-C149-4DC6-B916-BB37F95185EB}"/>
              </a:ext>
            </a:extLst>
          </p:cNvPr>
          <p:cNvSpPr/>
          <p:nvPr/>
        </p:nvSpPr>
        <p:spPr>
          <a:xfrm>
            <a:off x="8469876" y="2620736"/>
            <a:ext cx="625765" cy="4924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8</a:t>
            </a:r>
          </a:p>
        </p:txBody>
      </p:sp>
      <p:sp>
        <p:nvSpPr>
          <p:cNvPr id="13" name="Rectangle 12">
            <a:extLst>
              <a:ext uri="{FF2B5EF4-FFF2-40B4-BE49-F238E27FC236}">
                <a16:creationId xmlns:a16="http://schemas.microsoft.com/office/drawing/2014/main" id="{A35B1B03-26A2-48CF-98A9-7C4A8A2E9247}"/>
              </a:ext>
            </a:extLst>
          </p:cNvPr>
          <p:cNvSpPr/>
          <p:nvPr/>
        </p:nvSpPr>
        <p:spPr>
          <a:xfrm>
            <a:off x="9183385" y="2620736"/>
            <a:ext cx="625765" cy="4924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9</a:t>
            </a:r>
          </a:p>
        </p:txBody>
      </p:sp>
      <p:sp>
        <p:nvSpPr>
          <p:cNvPr id="14" name="Rectangle 13">
            <a:extLst>
              <a:ext uri="{FF2B5EF4-FFF2-40B4-BE49-F238E27FC236}">
                <a16:creationId xmlns:a16="http://schemas.microsoft.com/office/drawing/2014/main" id="{9D056BE8-0A0D-4AFF-835D-2928AA380F74}"/>
              </a:ext>
            </a:extLst>
          </p:cNvPr>
          <p:cNvSpPr/>
          <p:nvPr/>
        </p:nvSpPr>
        <p:spPr>
          <a:xfrm>
            <a:off x="9906550" y="2620736"/>
            <a:ext cx="694620" cy="4924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1</a:t>
            </a:r>
          </a:p>
          <a:p>
            <a:pPr algn="ctr"/>
            <a:r>
              <a:rPr lang="en-IN" sz="1400" dirty="0"/>
              <a:t>0</a:t>
            </a:r>
          </a:p>
        </p:txBody>
      </p:sp>
      <p:sp>
        <p:nvSpPr>
          <p:cNvPr id="15" name="Rectangle 14">
            <a:extLst>
              <a:ext uri="{FF2B5EF4-FFF2-40B4-BE49-F238E27FC236}">
                <a16:creationId xmlns:a16="http://schemas.microsoft.com/office/drawing/2014/main" id="{BE40E89E-9283-4625-867C-338CE04F13BC}"/>
              </a:ext>
            </a:extLst>
          </p:cNvPr>
          <p:cNvSpPr/>
          <p:nvPr/>
        </p:nvSpPr>
        <p:spPr>
          <a:xfrm>
            <a:off x="2604408" y="3596567"/>
            <a:ext cx="618586" cy="4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16" name="Rectangle 15">
            <a:extLst>
              <a:ext uri="{FF2B5EF4-FFF2-40B4-BE49-F238E27FC236}">
                <a16:creationId xmlns:a16="http://schemas.microsoft.com/office/drawing/2014/main" id="{24768401-187C-46B7-AC6B-7E4193E4F1D3}"/>
              </a:ext>
            </a:extLst>
          </p:cNvPr>
          <p:cNvSpPr/>
          <p:nvPr/>
        </p:nvSpPr>
        <p:spPr>
          <a:xfrm>
            <a:off x="3318295" y="3596567"/>
            <a:ext cx="625765" cy="4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1</a:t>
            </a:r>
          </a:p>
        </p:txBody>
      </p:sp>
      <p:sp>
        <p:nvSpPr>
          <p:cNvPr id="17" name="Rectangle 16">
            <a:extLst>
              <a:ext uri="{FF2B5EF4-FFF2-40B4-BE49-F238E27FC236}">
                <a16:creationId xmlns:a16="http://schemas.microsoft.com/office/drawing/2014/main" id="{A3AA2189-706E-489D-85B3-4A41CA3F3DE8}"/>
              </a:ext>
            </a:extLst>
          </p:cNvPr>
          <p:cNvSpPr/>
          <p:nvPr/>
        </p:nvSpPr>
        <p:spPr>
          <a:xfrm>
            <a:off x="4031804" y="3596567"/>
            <a:ext cx="625765" cy="4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2</a:t>
            </a:r>
          </a:p>
        </p:txBody>
      </p:sp>
      <p:sp>
        <p:nvSpPr>
          <p:cNvPr id="18" name="Rectangle 17">
            <a:extLst>
              <a:ext uri="{FF2B5EF4-FFF2-40B4-BE49-F238E27FC236}">
                <a16:creationId xmlns:a16="http://schemas.microsoft.com/office/drawing/2014/main" id="{EE0A08E5-32B3-474F-A48A-8EB52F280225}"/>
              </a:ext>
            </a:extLst>
          </p:cNvPr>
          <p:cNvSpPr/>
          <p:nvPr/>
        </p:nvSpPr>
        <p:spPr>
          <a:xfrm>
            <a:off x="4745313" y="3596567"/>
            <a:ext cx="625765" cy="4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3</a:t>
            </a:r>
          </a:p>
        </p:txBody>
      </p:sp>
      <p:sp>
        <p:nvSpPr>
          <p:cNvPr id="19" name="Rectangle 18">
            <a:extLst>
              <a:ext uri="{FF2B5EF4-FFF2-40B4-BE49-F238E27FC236}">
                <a16:creationId xmlns:a16="http://schemas.microsoft.com/office/drawing/2014/main" id="{0644A609-9328-4EA4-8AEF-5A3D7153C30A}"/>
              </a:ext>
            </a:extLst>
          </p:cNvPr>
          <p:cNvSpPr/>
          <p:nvPr/>
        </p:nvSpPr>
        <p:spPr>
          <a:xfrm>
            <a:off x="5478131" y="3596567"/>
            <a:ext cx="763475" cy="4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4</a:t>
            </a:r>
          </a:p>
        </p:txBody>
      </p:sp>
      <p:sp>
        <p:nvSpPr>
          <p:cNvPr id="20" name="Rectangle 19">
            <a:extLst>
              <a:ext uri="{FF2B5EF4-FFF2-40B4-BE49-F238E27FC236}">
                <a16:creationId xmlns:a16="http://schemas.microsoft.com/office/drawing/2014/main" id="{0A17581F-60E8-4C6A-B329-72D3F514530A}"/>
              </a:ext>
            </a:extLst>
          </p:cNvPr>
          <p:cNvSpPr/>
          <p:nvPr/>
        </p:nvSpPr>
        <p:spPr>
          <a:xfrm>
            <a:off x="6329349" y="3596567"/>
            <a:ext cx="625765" cy="4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5</a:t>
            </a:r>
          </a:p>
        </p:txBody>
      </p:sp>
      <p:sp>
        <p:nvSpPr>
          <p:cNvPr id="21" name="Rectangle 20">
            <a:extLst>
              <a:ext uri="{FF2B5EF4-FFF2-40B4-BE49-F238E27FC236}">
                <a16:creationId xmlns:a16="http://schemas.microsoft.com/office/drawing/2014/main" id="{4B617518-DC33-4C89-8D39-1BF999A59171}"/>
              </a:ext>
            </a:extLst>
          </p:cNvPr>
          <p:cNvSpPr/>
          <p:nvPr/>
        </p:nvSpPr>
        <p:spPr>
          <a:xfrm>
            <a:off x="7042858" y="3596567"/>
            <a:ext cx="625765" cy="4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6</a:t>
            </a:r>
          </a:p>
        </p:txBody>
      </p:sp>
      <p:sp>
        <p:nvSpPr>
          <p:cNvPr id="22" name="Rectangle 21">
            <a:extLst>
              <a:ext uri="{FF2B5EF4-FFF2-40B4-BE49-F238E27FC236}">
                <a16:creationId xmlns:a16="http://schemas.microsoft.com/office/drawing/2014/main" id="{0AFE0D05-FDF9-476B-BE99-36F1019CE5B8}"/>
              </a:ext>
            </a:extLst>
          </p:cNvPr>
          <p:cNvSpPr/>
          <p:nvPr/>
        </p:nvSpPr>
        <p:spPr>
          <a:xfrm>
            <a:off x="7756367" y="3596567"/>
            <a:ext cx="625765" cy="4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7</a:t>
            </a:r>
          </a:p>
        </p:txBody>
      </p:sp>
      <p:sp>
        <p:nvSpPr>
          <p:cNvPr id="23" name="Rectangle 22">
            <a:extLst>
              <a:ext uri="{FF2B5EF4-FFF2-40B4-BE49-F238E27FC236}">
                <a16:creationId xmlns:a16="http://schemas.microsoft.com/office/drawing/2014/main" id="{05319C85-F1AC-41F7-B1BB-6C00CA228389}"/>
              </a:ext>
            </a:extLst>
          </p:cNvPr>
          <p:cNvSpPr/>
          <p:nvPr/>
        </p:nvSpPr>
        <p:spPr>
          <a:xfrm>
            <a:off x="8469876" y="3596567"/>
            <a:ext cx="625765" cy="4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8</a:t>
            </a:r>
          </a:p>
        </p:txBody>
      </p:sp>
      <p:sp>
        <p:nvSpPr>
          <p:cNvPr id="24" name="Rectangle 23">
            <a:extLst>
              <a:ext uri="{FF2B5EF4-FFF2-40B4-BE49-F238E27FC236}">
                <a16:creationId xmlns:a16="http://schemas.microsoft.com/office/drawing/2014/main" id="{C3C753B3-43A5-4C1D-8BA2-533266365F65}"/>
              </a:ext>
            </a:extLst>
          </p:cNvPr>
          <p:cNvSpPr/>
          <p:nvPr/>
        </p:nvSpPr>
        <p:spPr>
          <a:xfrm>
            <a:off x="9183385" y="3596567"/>
            <a:ext cx="625765" cy="4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9</a:t>
            </a:r>
          </a:p>
        </p:txBody>
      </p:sp>
      <p:sp>
        <p:nvSpPr>
          <p:cNvPr id="25" name="Rectangle 24">
            <a:extLst>
              <a:ext uri="{FF2B5EF4-FFF2-40B4-BE49-F238E27FC236}">
                <a16:creationId xmlns:a16="http://schemas.microsoft.com/office/drawing/2014/main" id="{36EDE55A-FCE4-4B20-93D5-738CC62562EE}"/>
              </a:ext>
            </a:extLst>
          </p:cNvPr>
          <p:cNvSpPr/>
          <p:nvPr/>
        </p:nvSpPr>
        <p:spPr>
          <a:xfrm>
            <a:off x="9906550" y="3596567"/>
            <a:ext cx="694620" cy="49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1</a:t>
            </a:r>
          </a:p>
          <a:p>
            <a:pPr algn="ctr"/>
            <a:r>
              <a:rPr lang="en-IN" sz="1400" dirty="0"/>
              <a:t>0</a:t>
            </a:r>
          </a:p>
        </p:txBody>
      </p:sp>
      <p:sp>
        <p:nvSpPr>
          <p:cNvPr id="26" name="Rectangle 25">
            <a:extLst>
              <a:ext uri="{FF2B5EF4-FFF2-40B4-BE49-F238E27FC236}">
                <a16:creationId xmlns:a16="http://schemas.microsoft.com/office/drawing/2014/main" id="{EF1DF443-C102-4776-9C9B-EA0DB2D9B764}"/>
              </a:ext>
            </a:extLst>
          </p:cNvPr>
          <p:cNvSpPr/>
          <p:nvPr/>
        </p:nvSpPr>
        <p:spPr>
          <a:xfrm>
            <a:off x="2604408" y="4572398"/>
            <a:ext cx="618586" cy="49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0</a:t>
            </a:r>
          </a:p>
        </p:txBody>
      </p:sp>
      <p:sp>
        <p:nvSpPr>
          <p:cNvPr id="27" name="Rectangle 26">
            <a:extLst>
              <a:ext uri="{FF2B5EF4-FFF2-40B4-BE49-F238E27FC236}">
                <a16:creationId xmlns:a16="http://schemas.microsoft.com/office/drawing/2014/main" id="{4BEEC49F-35AA-4923-9B03-8FF8EBC366B4}"/>
              </a:ext>
            </a:extLst>
          </p:cNvPr>
          <p:cNvSpPr/>
          <p:nvPr/>
        </p:nvSpPr>
        <p:spPr>
          <a:xfrm>
            <a:off x="3318295" y="4572398"/>
            <a:ext cx="625765" cy="49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1</a:t>
            </a:r>
          </a:p>
        </p:txBody>
      </p:sp>
      <p:sp>
        <p:nvSpPr>
          <p:cNvPr id="28" name="Rectangle 27">
            <a:extLst>
              <a:ext uri="{FF2B5EF4-FFF2-40B4-BE49-F238E27FC236}">
                <a16:creationId xmlns:a16="http://schemas.microsoft.com/office/drawing/2014/main" id="{7D4125EC-8724-4368-B4AE-CBCB8342AD3F}"/>
              </a:ext>
            </a:extLst>
          </p:cNvPr>
          <p:cNvSpPr/>
          <p:nvPr/>
        </p:nvSpPr>
        <p:spPr>
          <a:xfrm>
            <a:off x="4031804" y="4572398"/>
            <a:ext cx="625765" cy="49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2</a:t>
            </a:r>
          </a:p>
        </p:txBody>
      </p:sp>
      <p:sp>
        <p:nvSpPr>
          <p:cNvPr id="29" name="Rectangle 28">
            <a:extLst>
              <a:ext uri="{FF2B5EF4-FFF2-40B4-BE49-F238E27FC236}">
                <a16:creationId xmlns:a16="http://schemas.microsoft.com/office/drawing/2014/main" id="{1478B4F6-C399-48D9-825D-10477AFFC88A}"/>
              </a:ext>
            </a:extLst>
          </p:cNvPr>
          <p:cNvSpPr/>
          <p:nvPr/>
        </p:nvSpPr>
        <p:spPr>
          <a:xfrm>
            <a:off x="4745313" y="4572398"/>
            <a:ext cx="625765" cy="49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3</a:t>
            </a:r>
          </a:p>
        </p:txBody>
      </p:sp>
      <p:sp>
        <p:nvSpPr>
          <p:cNvPr id="30" name="Rectangle 29">
            <a:extLst>
              <a:ext uri="{FF2B5EF4-FFF2-40B4-BE49-F238E27FC236}">
                <a16:creationId xmlns:a16="http://schemas.microsoft.com/office/drawing/2014/main" id="{C7F76307-2E5C-46E3-9BC0-41AA404AAFC2}"/>
              </a:ext>
            </a:extLst>
          </p:cNvPr>
          <p:cNvSpPr/>
          <p:nvPr/>
        </p:nvSpPr>
        <p:spPr>
          <a:xfrm>
            <a:off x="5478131" y="4572398"/>
            <a:ext cx="763475" cy="49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4</a:t>
            </a:r>
          </a:p>
        </p:txBody>
      </p:sp>
      <p:sp>
        <p:nvSpPr>
          <p:cNvPr id="31" name="Rectangle 30">
            <a:extLst>
              <a:ext uri="{FF2B5EF4-FFF2-40B4-BE49-F238E27FC236}">
                <a16:creationId xmlns:a16="http://schemas.microsoft.com/office/drawing/2014/main" id="{76D7F4BA-8107-467C-9FCE-D2F5682ADF38}"/>
              </a:ext>
            </a:extLst>
          </p:cNvPr>
          <p:cNvSpPr/>
          <p:nvPr/>
        </p:nvSpPr>
        <p:spPr>
          <a:xfrm>
            <a:off x="6329349" y="4572398"/>
            <a:ext cx="625765" cy="49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5</a:t>
            </a:r>
          </a:p>
        </p:txBody>
      </p:sp>
      <p:sp>
        <p:nvSpPr>
          <p:cNvPr id="32" name="Rectangle 31">
            <a:extLst>
              <a:ext uri="{FF2B5EF4-FFF2-40B4-BE49-F238E27FC236}">
                <a16:creationId xmlns:a16="http://schemas.microsoft.com/office/drawing/2014/main" id="{6D9B6F55-9636-4D62-A481-CC67B6232E6D}"/>
              </a:ext>
            </a:extLst>
          </p:cNvPr>
          <p:cNvSpPr/>
          <p:nvPr/>
        </p:nvSpPr>
        <p:spPr>
          <a:xfrm>
            <a:off x="7042858" y="4572398"/>
            <a:ext cx="625765" cy="49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6</a:t>
            </a:r>
          </a:p>
        </p:txBody>
      </p:sp>
      <p:sp>
        <p:nvSpPr>
          <p:cNvPr id="33" name="Rectangle 32">
            <a:extLst>
              <a:ext uri="{FF2B5EF4-FFF2-40B4-BE49-F238E27FC236}">
                <a16:creationId xmlns:a16="http://schemas.microsoft.com/office/drawing/2014/main" id="{68FA2EC8-0C4B-4AB7-A94D-136F20C15A45}"/>
              </a:ext>
            </a:extLst>
          </p:cNvPr>
          <p:cNvSpPr/>
          <p:nvPr/>
        </p:nvSpPr>
        <p:spPr>
          <a:xfrm>
            <a:off x="7756367" y="4572398"/>
            <a:ext cx="625765" cy="49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7</a:t>
            </a:r>
          </a:p>
        </p:txBody>
      </p:sp>
      <p:sp>
        <p:nvSpPr>
          <p:cNvPr id="34" name="Rectangle 33">
            <a:extLst>
              <a:ext uri="{FF2B5EF4-FFF2-40B4-BE49-F238E27FC236}">
                <a16:creationId xmlns:a16="http://schemas.microsoft.com/office/drawing/2014/main" id="{3AD2D0D5-A775-417D-A3A3-7CE38E2F77CF}"/>
              </a:ext>
            </a:extLst>
          </p:cNvPr>
          <p:cNvSpPr/>
          <p:nvPr/>
        </p:nvSpPr>
        <p:spPr>
          <a:xfrm>
            <a:off x="8469876" y="4572398"/>
            <a:ext cx="625765" cy="49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8</a:t>
            </a:r>
          </a:p>
        </p:txBody>
      </p:sp>
      <p:sp>
        <p:nvSpPr>
          <p:cNvPr id="35" name="Rectangle 34">
            <a:extLst>
              <a:ext uri="{FF2B5EF4-FFF2-40B4-BE49-F238E27FC236}">
                <a16:creationId xmlns:a16="http://schemas.microsoft.com/office/drawing/2014/main" id="{EE203C7D-63A4-454E-A0D1-1AA5D61E712F}"/>
              </a:ext>
            </a:extLst>
          </p:cNvPr>
          <p:cNvSpPr/>
          <p:nvPr/>
        </p:nvSpPr>
        <p:spPr>
          <a:xfrm>
            <a:off x="9183385" y="4572398"/>
            <a:ext cx="625765" cy="49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9</a:t>
            </a:r>
          </a:p>
        </p:txBody>
      </p:sp>
      <p:sp>
        <p:nvSpPr>
          <p:cNvPr id="36" name="Rectangle 35">
            <a:extLst>
              <a:ext uri="{FF2B5EF4-FFF2-40B4-BE49-F238E27FC236}">
                <a16:creationId xmlns:a16="http://schemas.microsoft.com/office/drawing/2014/main" id="{619D78F1-F7EC-4562-93EA-40EBCE0EFB3E}"/>
              </a:ext>
            </a:extLst>
          </p:cNvPr>
          <p:cNvSpPr/>
          <p:nvPr/>
        </p:nvSpPr>
        <p:spPr>
          <a:xfrm>
            <a:off x="9906550" y="4572398"/>
            <a:ext cx="694620" cy="49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400" dirty="0"/>
              <a:t>1</a:t>
            </a:r>
          </a:p>
          <a:p>
            <a:pPr algn="ctr"/>
            <a:r>
              <a:rPr lang="en-IN" sz="1400" dirty="0"/>
              <a:t>0</a:t>
            </a:r>
          </a:p>
        </p:txBody>
      </p:sp>
      <p:sp>
        <p:nvSpPr>
          <p:cNvPr id="37" name="Rectangle 36">
            <a:extLst>
              <a:ext uri="{FF2B5EF4-FFF2-40B4-BE49-F238E27FC236}">
                <a16:creationId xmlns:a16="http://schemas.microsoft.com/office/drawing/2014/main" id="{6A54FCC6-217C-480C-ABD7-C74E691B87BE}"/>
              </a:ext>
            </a:extLst>
          </p:cNvPr>
          <p:cNvSpPr/>
          <p:nvPr/>
        </p:nvSpPr>
        <p:spPr>
          <a:xfrm>
            <a:off x="11094776" y="2622977"/>
            <a:ext cx="1017169" cy="52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Partition0</a:t>
            </a:r>
          </a:p>
        </p:txBody>
      </p:sp>
      <p:sp>
        <p:nvSpPr>
          <p:cNvPr id="38" name="Rectangle 37">
            <a:extLst>
              <a:ext uri="{FF2B5EF4-FFF2-40B4-BE49-F238E27FC236}">
                <a16:creationId xmlns:a16="http://schemas.microsoft.com/office/drawing/2014/main" id="{56000A1F-D590-4C86-9606-BC6202484302}"/>
              </a:ext>
            </a:extLst>
          </p:cNvPr>
          <p:cNvSpPr/>
          <p:nvPr/>
        </p:nvSpPr>
        <p:spPr>
          <a:xfrm>
            <a:off x="11094776" y="3628197"/>
            <a:ext cx="1017169" cy="448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Partition1</a:t>
            </a:r>
          </a:p>
        </p:txBody>
      </p:sp>
      <p:sp>
        <p:nvSpPr>
          <p:cNvPr id="39" name="Rectangle 38">
            <a:extLst>
              <a:ext uri="{FF2B5EF4-FFF2-40B4-BE49-F238E27FC236}">
                <a16:creationId xmlns:a16="http://schemas.microsoft.com/office/drawing/2014/main" id="{78865EB6-BD5B-4ACD-8661-DA437791E8AA}"/>
              </a:ext>
            </a:extLst>
          </p:cNvPr>
          <p:cNvSpPr/>
          <p:nvPr/>
        </p:nvSpPr>
        <p:spPr>
          <a:xfrm>
            <a:off x="11094776" y="4569393"/>
            <a:ext cx="1017169" cy="448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Partition2</a:t>
            </a:r>
          </a:p>
        </p:txBody>
      </p:sp>
      <p:sp>
        <p:nvSpPr>
          <p:cNvPr id="40" name="Rectangle: Rounded Corners 39">
            <a:extLst>
              <a:ext uri="{FF2B5EF4-FFF2-40B4-BE49-F238E27FC236}">
                <a16:creationId xmlns:a16="http://schemas.microsoft.com/office/drawing/2014/main" id="{A79C8FA0-A2C6-4D61-9621-C79DEE36C58D}"/>
              </a:ext>
            </a:extLst>
          </p:cNvPr>
          <p:cNvSpPr/>
          <p:nvPr/>
        </p:nvSpPr>
        <p:spPr>
          <a:xfrm>
            <a:off x="80055" y="3429000"/>
            <a:ext cx="1307874" cy="555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Producer</a:t>
            </a:r>
          </a:p>
        </p:txBody>
      </p:sp>
      <p:cxnSp>
        <p:nvCxnSpPr>
          <p:cNvPr id="42" name="Straight Arrow Connector 41">
            <a:extLst>
              <a:ext uri="{FF2B5EF4-FFF2-40B4-BE49-F238E27FC236}">
                <a16:creationId xmlns:a16="http://schemas.microsoft.com/office/drawing/2014/main" id="{43FDEE71-C65C-4FD6-9136-3DBC658E5D6A}"/>
              </a:ext>
            </a:extLst>
          </p:cNvPr>
          <p:cNvCxnSpPr/>
          <p:nvPr/>
        </p:nvCxnSpPr>
        <p:spPr>
          <a:xfrm flipV="1">
            <a:off x="1387929" y="2955471"/>
            <a:ext cx="1216479" cy="789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00ABA59-0622-4460-ACAB-ED660ACB3D31}"/>
              </a:ext>
            </a:extLst>
          </p:cNvPr>
          <p:cNvCxnSpPr>
            <a:cxnSpLocks/>
            <a:stCxn id="40" idx="3"/>
          </p:cNvCxnSpPr>
          <p:nvPr/>
        </p:nvCxnSpPr>
        <p:spPr>
          <a:xfrm>
            <a:off x="1387929" y="3706586"/>
            <a:ext cx="1216479" cy="14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B01F157-36FA-4593-8ADF-CE7394B8571F}"/>
              </a:ext>
            </a:extLst>
          </p:cNvPr>
          <p:cNvCxnSpPr>
            <a:cxnSpLocks/>
            <a:stCxn id="40" idx="3"/>
          </p:cNvCxnSpPr>
          <p:nvPr/>
        </p:nvCxnSpPr>
        <p:spPr>
          <a:xfrm>
            <a:off x="1387929" y="3706586"/>
            <a:ext cx="1216479" cy="1087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60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ppt_x"/>
                                          </p:val>
                                        </p:tav>
                                        <p:tav tm="100000">
                                          <p:val>
                                            <p:strVal val="#ppt_x"/>
                                          </p:val>
                                        </p:tav>
                                      </p:tavLst>
                                    </p:anim>
                                    <p:anim calcmode="lin" valueType="num">
                                      <p:cBhvr additive="base">
                                        <p:cTn id="7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ppt_x"/>
                                          </p:val>
                                        </p:tav>
                                        <p:tav tm="100000">
                                          <p:val>
                                            <p:strVal val="#ppt_x"/>
                                          </p:val>
                                        </p:tav>
                                      </p:tavLst>
                                    </p:anim>
                                    <p:anim calcmode="lin" valueType="num">
                                      <p:cBhvr additive="base">
                                        <p:cTn id="80" dur="5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500" fill="hold"/>
                                        <p:tgtEl>
                                          <p:spTgt spid="17"/>
                                        </p:tgtEl>
                                        <p:attrNameLst>
                                          <p:attrName>ppt_x</p:attrName>
                                        </p:attrNameLst>
                                      </p:cBhvr>
                                      <p:tavLst>
                                        <p:tav tm="0">
                                          <p:val>
                                            <p:strVal val="#ppt_x"/>
                                          </p:val>
                                        </p:tav>
                                        <p:tav tm="100000">
                                          <p:val>
                                            <p:strVal val="#ppt_x"/>
                                          </p:val>
                                        </p:tav>
                                      </p:tavLst>
                                    </p:anim>
                                    <p:anim calcmode="lin" valueType="num">
                                      <p:cBhvr additive="base">
                                        <p:cTn id="88" dur="5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500" fill="hold"/>
                                        <p:tgtEl>
                                          <p:spTgt spid="19"/>
                                        </p:tgtEl>
                                        <p:attrNameLst>
                                          <p:attrName>ppt_x</p:attrName>
                                        </p:attrNameLst>
                                      </p:cBhvr>
                                      <p:tavLst>
                                        <p:tav tm="0">
                                          <p:val>
                                            <p:strVal val="#ppt_x"/>
                                          </p:val>
                                        </p:tav>
                                        <p:tav tm="100000">
                                          <p:val>
                                            <p:strVal val="#ppt_x"/>
                                          </p:val>
                                        </p:tav>
                                      </p:tavLst>
                                    </p:anim>
                                    <p:anim calcmode="lin" valueType="num">
                                      <p:cBhvr additive="base">
                                        <p:cTn id="96" dur="500" fill="hold"/>
                                        <p:tgtEl>
                                          <p:spTgt spid="1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anim calcmode="lin" valueType="num">
                                      <p:cBhvr additive="base">
                                        <p:cTn id="99" dur="500" fill="hold"/>
                                        <p:tgtEl>
                                          <p:spTgt spid="20"/>
                                        </p:tgtEl>
                                        <p:attrNameLst>
                                          <p:attrName>ppt_x</p:attrName>
                                        </p:attrNameLst>
                                      </p:cBhvr>
                                      <p:tavLst>
                                        <p:tav tm="0">
                                          <p:val>
                                            <p:strVal val="#ppt_x"/>
                                          </p:val>
                                        </p:tav>
                                        <p:tav tm="100000">
                                          <p:val>
                                            <p:strVal val="#ppt_x"/>
                                          </p:val>
                                        </p:tav>
                                      </p:tavLst>
                                    </p:anim>
                                    <p:anim calcmode="lin" valueType="num">
                                      <p:cBhvr additive="base">
                                        <p:cTn id="100" dur="500" fill="hold"/>
                                        <p:tgtEl>
                                          <p:spTgt spid="2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 calcmode="lin" valueType="num">
                                      <p:cBhvr additive="base">
                                        <p:cTn id="107" dur="500" fill="hold"/>
                                        <p:tgtEl>
                                          <p:spTgt spid="22"/>
                                        </p:tgtEl>
                                        <p:attrNameLst>
                                          <p:attrName>ppt_x</p:attrName>
                                        </p:attrNameLst>
                                      </p:cBhvr>
                                      <p:tavLst>
                                        <p:tav tm="0">
                                          <p:val>
                                            <p:strVal val="#ppt_x"/>
                                          </p:val>
                                        </p:tav>
                                        <p:tav tm="100000">
                                          <p:val>
                                            <p:strVal val="#ppt_x"/>
                                          </p:val>
                                        </p:tav>
                                      </p:tavLst>
                                    </p:anim>
                                    <p:anim calcmode="lin" valueType="num">
                                      <p:cBhvr additive="base">
                                        <p:cTn id="108" dur="500" fill="hold"/>
                                        <p:tgtEl>
                                          <p:spTgt spid="2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anim calcmode="lin" valueType="num">
                                      <p:cBhvr additive="base">
                                        <p:cTn id="111" dur="500" fill="hold"/>
                                        <p:tgtEl>
                                          <p:spTgt spid="23"/>
                                        </p:tgtEl>
                                        <p:attrNameLst>
                                          <p:attrName>ppt_x</p:attrName>
                                        </p:attrNameLst>
                                      </p:cBhvr>
                                      <p:tavLst>
                                        <p:tav tm="0">
                                          <p:val>
                                            <p:strVal val="#ppt_x"/>
                                          </p:val>
                                        </p:tav>
                                        <p:tav tm="100000">
                                          <p:val>
                                            <p:strVal val="#ppt_x"/>
                                          </p:val>
                                        </p:tav>
                                      </p:tavLst>
                                    </p:anim>
                                    <p:anim calcmode="lin" valueType="num">
                                      <p:cBhvr additive="base">
                                        <p:cTn id="112" dur="500" fill="hold"/>
                                        <p:tgtEl>
                                          <p:spTgt spid="2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4"/>
                                        </p:tgtEl>
                                        <p:attrNameLst>
                                          <p:attrName>style.visibility</p:attrName>
                                        </p:attrNameLst>
                                      </p:cBhvr>
                                      <p:to>
                                        <p:strVal val="visible"/>
                                      </p:to>
                                    </p:set>
                                    <p:anim calcmode="lin" valueType="num">
                                      <p:cBhvr additive="base">
                                        <p:cTn id="115" dur="500" fill="hold"/>
                                        <p:tgtEl>
                                          <p:spTgt spid="24"/>
                                        </p:tgtEl>
                                        <p:attrNameLst>
                                          <p:attrName>ppt_x</p:attrName>
                                        </p:attrNameLst>
                                      </p:cBhvr>
                                      <p:tavLst>
                                        <p:tav tm="0">
                                          <p:val>
                                            <p:strVal val="#ppt_x"/>
                                          </p:val>
                                        </p:tav>
                                        <p:tav tm="100000">
                                          <p:val>
                                            <p:strVal val="#ppt_x"/>
                                          </p:val>
                                        </p:tav>
                                      </p:tavLst>
                                    </p:anim>
                                    <p:anim calcmode="lin" valueType="num">
                                      <p:cBhvr additive="base">
                                        <p:cTn id="116" dur="500" fill="hold"/>
                                        <p:tgtEl>
                                          <p:spTgt spid="2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5"/>
                                        </p:tgtEl>
                                        <p:attrNameLst>
                                          <p:attrName>style.visibility</p:attrName>
                                        </p:attrNameLst>
                                      </p:cBhvr>
                                      <p:to>
                                        <p:strVal val="visible"/>
                                      </p:to>
                                    </p:set>
                                    <p:anim calcmode="lin" valueType="num">
                                      <p:cBhvr additive="base">
                                        <p:cTn id="119" dur="500" fill="hold"/>
                                        <p:tgtEl>
                                          <p:spTgt spid="25"/>
                                        </p:tgtEl>
                                        <p:attrNameLst>
                                          <p:attrName>ppt_x</p:attrName>
                                        </p:attrNameLst>
                                      </p:cBhvr>
                                      <p:tavLst>
                                        <p:tav tm="0">
                                          <p:val>
                                            <p:strVal val="#ppt_x"/>
                                          </p:val>
                                        </p:tav>
                                        <p:tav tm="100000">
                                          <p:val>
                                            <p:strVal val="#ppt_x"/>
                                          </p:val>
                                        </p:tav>
                                      </p:tavLst>
                                    </p:anim>
                                    <p:anim calcmode="lin" valueType="num">
                                      <p:cBhvr additive="base">
                                        <p:cTn id="120" dur="500" fill="hold"/>
                                        <p:tgtEl>
                                          <p:spTgt spid="2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8"/>
                                        </p:tgtEl>
                                        <p:attrNameLst>
                                          <p:attrName>style.visibility</p:attrName>
                                        </p:attrNameLst>
                                      </p:cBhvr>
                                      <p:to>
                                        <p:strVal val="visible"/>
                                      </p:to>
                                    </p:set>
                                    <p:anim calcmode="lin" valueType="num">
                                      <p:cBhvr additive="base">
                                        <p:cTn id="123" dur="500" fill="hold"/>
                                        <p:tgtEl>
                                          <p:spTgt spid="38"/>
                                        </p:tgtEl>
                                        <p:attrNameLst>
                                          <p:attrName>ppt_x</p:attrName>
                                        </p:attrNameLst>
                                      </p:cBhvr>
                                      <p:tavLst>
                                        <p:tav tm="0">
                                          <p:val>
                                            <p:strVal val="#ppt_x"/>
                                          </p:val>
                                        </p:tav>
                                        <p:tav tm="100000">
                                          <p:val>
                                            <p:strVal val="#ppt_x"/>
                                          </p:val>
                                        </p:tav>
                                      </p:tavLst>
                                    </p:anim>
                                    <p:anim calcmode="lin" valueType="num">
                                      <p:cBhvr additive="base">
                                        <p:cTn id="12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6"/>
                                        </p:tgtEl>
                                        <p:attrNameLst>
                                          <p:attrName>style.visibility</p:attrName>
                                        </p:attrNameLst>
                                      </p:cBhvr>
                                      <p:to>
                                        <p:strVal val="visible"/>
                                      </p:to>
                                    </p:set>
                                    <p:anim calcmode="lin" valueType="num">
                                      <p:cBhvr additive="base">
                                        <p:cTn id="129" dur="500" fill="hold"/>
                                        <p:tgtEl>
                                          <p:spTgt spid="26"/>
                                        </p:tgtEl>
                                        <p:attrNameLst>
                                          <p:attrName>ppt_x</p:attrName>
                                        </p:attrNameLst>
                                      </p:cBhvr>
                                      <p:tavLst>
                                        <p:tav tm="0">
                                          <p:val>
                                            <p:strVal val="#ppt_x"/>
                                          </p:val>
                                        </p:tav>
                                        <p:tav tm="100000">
                                          <p:val>
                                            <p:strVal val="#ppt_x"/>
                                          </p:val>
                                        </p:tav>
                                      </p:tavLst>
                                    </p:anim>
                                    <p:anim calcmode="lin" valueType="num">
                                      <p:cBhvr additive="base">
                                        <p:cTn id="130" dur="500" fill="hold"/>
                                        <p:tgtEl>
                                          <p:spTgt spid="26"/>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additive="base">
                                        <p:cTn id="133" dur="500" fill="hold"/>
                                        <p:tgtEl>
                                          <p:spTgt spid="27"/>
                                        </p:tgtEl>
                                        <p:attrNameLst>
                                          <p:attrName>ppt_x</p:attrName>
                                        </p:attrNameLst>
                                      </p:cBhvr>
                                      <p:tavLst>
                                        <p:tav tm="0">
                                          <p:val>
                                            <p:strVal val="#ppt_x"/>
                                          </p:val>
                                        </p:tav>
                                        <p:tav tm="100000">
                                          <p:val>
                                            <p:strVal val="#ppt_x"/>
                                          </p:val>
                                        </p:tav>
                                      </p:tavLst>
                                    </p:anim>
                                    <p:anim calcmode="lin" valueType="num">
                                      <p:cBhvr additive="base">
                                        <p:cTn id="134" dur="500" fill="hold"/>
                                        <p:tgtEl>
                                          <p:spTgt spid="27"/>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8"/>
                                        </p:tgtEl>
                                        <p:attrNameLst>
                                          <p:attrName>style.visibility</p:attrName>
                                        </p:attrNameLst>
                                      </p:cBhvr>
                                      <p:to>
                                        <p:strVal val="visible"/>
                                      </p:to>
                                    </p:set>
                                    <p:anim calcmode="lin" valueType="num">
                                      <p:cBhvr additive="base">
                                        <p:cTn id="137" dur="500" fill="hold"/>
                                        <p:tgtEl>
                                          <p:spTgt spid="28"/>
                                        </p:tgtEl>
                                        <p:attrNameLst>
                                          <p:attrName>ppt_x</p:attrName>
                                        </p:attrNameLst>
                                      </p:cBhvr>
                                      <p:tavLst>
                                        <p:tav tm="0">
                                          <p:val>
                                            <p:strVal val="#ppt_x"/>
                                          </p:val>
                                        </p:tav>
                                        <p:tav tm="100000">
                                          <p:val>
                                            <p:strVal val="#ppt_x"/>
                                          </p:val>
                                        </p:tav>
                                      </p:tavLst>
                                    </p:anim>
                                    <p:anim calcmode="lin" valueType="num">
                                      <p:cBhvr additive="base">
                                        <p:cTn id="138" dur="500" fill="hold"/>
                                        <p:tgtEl>
                                          <p:spTgt spid="28"/>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9"/>
                                        </p:tgtEl>
                                        <p:attrNameLst>
                                          <p:attrName>style.visibility</p:attrName>
                                        </p:attrNameLst>
                                      </p:cBhvr>
                                      <p:to>
                                        <p:strVal val="visible"/>
                                      </p:to>
                                    </p:set>
                                    <p:anim calcmode="lin" valueType="num">
                                      <p:cBhvr additive="base">
                                        <p:cTn id="141" dur="500" fill="hold"/>
                                        <p:tgtEl>
                                          <p:spTgt spid="29"/>
                                        </p:tgtEl>
                                        <p:attrNameLst>
                                          <p:attrName>ppt_x</p:attrName>
                                        </p:attrNameLst>
                                      </p:cBhvr>
                                      <p:tavLst>
                                        <p:tav tm="0">
                                          <p:val>
                                            <p:strVal val="#ppt_x"/>
                                          </p:val>
                                        </p:tav>
                                        <p:tav tm="100000">
                                          <p:val>
                                            <p:strVal val="#ppt_x"/>
                                          </p:val>
                                        </p:tav>
                                      </p:tavLst>
                                    </p:anim>
                                    <p:anim calcmode="lin" valueType="num">
                                      <p:cBhvr additive="base">
                                        <p:cTn id="142" dur="500" fill="hold"/>
                                        <p:tgtEl>
                                          <p:spTgt spid="29"/>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30"/>
                                        </p:tgtEl>
                                        <p:attrNameLst>
                                          <p:attrName>style.visibility</p:attrName>
                                        </p:attrNameLst>
                                      </p:cBhvr>
                                      <p:to>
                                        <p:strVal val="visible"/>
                                      </p:to>
                                    </p:set>
                                    <p:anim calcmode="lin" valueType="num">
                                      <p:cBhvr additive="base">
                                        <p:cTn id="145" dur="500" fill="hold"/>
                                        <p:tgtEl>
                                          <p:spTgt spid="30"/>
                                        </p:tgtEl>
                                        <p:attrNameLst>
                                          <p:attrName>ppt_x</p:attrName>
                                        </p:attrNameLst>
                                      </p:cBhvr>
                                      <p:tavLst>
                                        <p:tav tm="0">
                                          <p:val>
                                            <p:strVal val="#ppt_x"/>
                                          </p:val>
                                        </p:tav>
                                        <p:tav tm="100000">
                                          <p:val>
                                            <p:strVal val="#ppt_x"/>
                                          </p:val>
                                        </p:tav>
                                      </p:tavLst>
                                    </p:anim>
                                    <p:anim calcmode="lin" valueType="num">
                                      <p:cBhvr additive="base">
                                        <p:cTn id="146" dur="500" fill="hold"/>
                                        <p:tgtEl>
                                          <p:spTgt spid="30"/>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31"/>
                                        </p:tgtEl>
                                        <p:attrNameLst>
                                          <p:attrName>style.visibility</p:attrName>
                                        </p:attrNameLst>
                                      </p:cBhvr>
                                      <p:to>
                                        <p:strVal val="visible"/>
                                      </p:to>
                                    </p:set>
                                    <p:anim calcmode="lin" valueType="num">
                                      <p:cBhvr additive="base">
                                        <p:cTn id="149" dur="500" fill="hold"/>
                                        <p:tgtEl>
                                          <p:spTgt spid="31"/>
                                        </p:tgtEl>
                                        <p:attrNameLst>
                                          <p:attrName>ppt_x</p:attrName>
                                        </p:attrNameLst>
                                      </p:cBhvr>
                                      <p:tavLst>
                                        <p:tav tm="0">
                                          <p:val>
                                            <p:strVal val="#ppt_x"/>
                                          </p:val>
                                        </p:tav>
                                        <p:tav tm="100000">
                                          <p:val>
                                            <p:strVal val="#ppt_x"/>
                                          </p:val>
                                        </p:tav>
                                      </p:tavLst>
                                    </p:anim>
                                    <p:anim calcmode="lin" valueType="num">
                                      <p:cBhvr additive="base">
                                        <p:cTn id="150" dur="500" fill="hold"/>
                                        <p:tgtEl>
                                          <p:spTgt spid="31"/>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32"/>
                                        </p:tgtEl>
                                        <p:attrNameLst>
                                          <p:attrName>style.visibility</p:attrName>
                                        </p:attrNameLst>
                                      </p:cBhvr>
                                      <p:to>
                                        <p:strVal val="visible"/>
                                      </p:to>
                                    </p:set>
                                    <p:anim calcmode="lin" valueType="num">
                                      <p:cBhvr additive="base">
                                        <p:cTn id="153" dur="500" fill="hold"/>
                                        <p:tgtEl>
                                          <p:spTgt spid="32"/>
                                        </p:tgtEl>
                                        <p:attrNameLst>
                                          <p:attrName>ppt_x</p:attrName>
                                        </p:attrNameLst>
                                      </p:cBhvr>
                                      <p:tavLst>
                                        <p:tav tm="0">
                                          <p:val>
                                            <p:strVal val="#ppt_x"/>
                                          </p:val>
                                        </p:tav>
                                        <p:tav tm="100000">
                                          <p:val>
                                            <p:strVal val="#ppt_x"/>
                                          </p:val>
                                        </p:tav>
                                      </p:tavLst>
                                    </p:anim>
                                    <p:anim calcmode="lin" valueType="num">
                                      <p:cBhvr additive="base">
                                        <p:cTn id="154" dur="500" fill="hold"/>
                                        <p:tgtEl>
                                          <p:spTgt spid="32"/>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33"/>
                                        </p:tgtEl>
                                        <p:attrNameLst>
                                          <p:attrName>style.visibility</p:attrName>
                                        </p:attrNameLst>
                                      </p:cBhvr>
                                      <p:to>
                                        <p:strVal val="visible"/>
                                      </p:to>
                                    </p:set>
                                    <p:anim calcmode="lin" valueType="num">
                                      <p:cBhvr additive="base">
                                        <p:cTn id="157" dur="500" fill="hold"/>
                                        <p:tgtEl>
                                          <p:spTgt spid="33"/>
                                        </p:tgtEl>
                                        <p:attrNameLst>
                                          <p:attrName>ppt_x</p:attrName>
                                        </p:attrNameLst>
                                      </p:cBhvr>
                                      <p:tavLst>
                                        <p:tav tm="0">
                                          <p:val>
                                            <p:strVal val="#ppt_x"/>
                                          </p:val>
                                        </p:tav>
                                        <p:tav tm="100000">
                                          <p:val>
                                            <p:strVal val="#ppt_x"/>
                                          </p:val>
                                        </p:tav>
                                      </p:tavLst>
                                    </p:anim>
                                    <p:anim calcmode="lin" valueType="num">
                                      <p:cBhvr additive="base">
                                        <p:cTn id="158" dur="500" fill="hold"/>
                                        <p:tgtEl>
                                          <p:spTgt spid="33"/>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34"/>
                                        </p:tgtEl>
                                        <p:attrNameLst>
                                          <p:attrName>style.visibility</p:attrName>
                                        </p:attrNameLst>
                                      </p:cBhvr>
                                      <p:to>
                                        <p:strVal val="visible"/>
                                      </p:to>
                                    </p:set>
                                    <p:anim calcmode="lin" valueType="num">
                                      <p:cBhvr additive="base">
                                        <p:cTn id="161" dur="500" fill="hold"/>
                                        <p:tgtEl>
                                          <p:spTgt spid="34"/>
                                        </p:tgtEl>
                                        <p:attrNameLst>
                                          <p:attrName>ppt_x</p:attrName>
                                        </p:attrNameLst>
                                      </p:cBhvr>
                                      <p:tavLst>
                                        <p:tav tm="0">
                                          <p:val>
                                            <p:strVal val="#ppt_x"/>
                                          </p:val>
                                        </p:tav>
                                        <p:tav tm="100000">
                                          <p:val>
                                            <p:strVal val="#ppt_x"/>
                                          </p:val>
                                        </p:tav>
                                      </p:tavLst>
                                    </p:anim>
                                    <p:anim calcmode="lin" valueType="num">
                                      <p:cBhvr additive="base">
                                        <p:cTn id="162" dur="500" fill="hold"/>
                                        <p:tgtEl>
                                          <p:spTgt spid="34"/>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35"/>
                                        </p:tgtEl>
                                        <p:attrNameLst>
                                          <p:attrName>style.visibility</p:attrName>
                                        </p:attrNameLst>
                                      </p:cBhvr>
                                      <p:to>
                                        <p:strVal val="visible"/>
                                      </p:to>
                                    </p:set>
                                    <p:anim calcmode="lin" valueType="num">
                                      <p:cBhvr additive="base">
                                        <p:cTn id="165" dur="500" fill="hold"/>
                                        <p:tgtEl>
                                          <p:spTgt spid="35"/>
                                        </p:tgtEl>
                                        <p:attrNameLst>
                                          <p:attrName>ppt_x</p:attrName>
                                        </p:attrNameLst>
                                      </p:cBhvr>
                                      <p:tavLst>
                                        <p:tav tm="0">
                                          <p:val>
                                            <p:strVal val="#ppt_x"/>
                                          </p:val>
                                        </p:tav>
                                        <p:tav tm="100000">
                                          <p:val>
                                            <p:strVal val="#ppt_x"/>
                                          </p:val>
                                        </p:tav>
                                      </p:tavLst>
                                    </p:anim>
                                    <p:anim calcmode="lin" valueType="num">
                                      <p:cBhvr additive="base">
                                        <p:cTn id="166" dur="500" fill="hold"/>
                                        <p:tgtEl>
                                          <p:spTgt spid="35"/>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36"/>
                                        </p:tgtEl>
                                        <p:attrNameLst>
                                          <p:attrName>style.visibility</p:attrName>
                                        </p:attrNameLst>
                                      </p:cBhvr>
                                      <p:to>
                                        <p:strVal val="visible"/>
                                      </p:to>
                                    </p:set>
                                    <p:anim calcmode="lin" valueType="num">
                                      <p:cBhvr additive="base">
                                        <p:cTn id="169" dur="500" fill="hold"/>
                                        <p:tgtEl>
                                          <p:spTgt spid="36"/>
                                        </p:tgtEl>
                                        <p:attrNameLst>
                                          <p:attrName>ppt_x</p:attrName>
                                        </p:attrNameLst>
                                      </p:cBhvr>
                                      <p:tavLst>
                                        <p:tav tm="0">
                                          <p:val>
                                            <p:strVal val="#ppt_x"/>
                                          </p:val>
                                        </p:tav>
                                        <p:tav tm="100000">
                                          <p:val>
                                            <p:strVal val="#ppt_x"/>
                                          </p:val>
                                        </p:tav>
                                      </p:tavLst>
                                    </p:anim>
                                    <p:anim calcmode="lin" valueType="num">
                                      <p:cBhvr additive="base">
                                        <p:cTn id="170" dur="500" fill="hold"/>
                                        <p:tgtEl>
                                          <p:spTgt spid="36"/>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39"/>
                                        </p:tgtEl>
                                        <p:attrNameLst>
                                          <p:attrName>style.visibility</p:attrName>
                                        </p:attrNameLst>
                                      </p:cBhvr>
                                      <p:to>
                                        <p:strVal val="visible"/>
                                      </p:to>
                                    </p:set>
                                    <p:anim calcmode="lin" valueType="num">
                                      <p:cBhvr additive="base">
                                        <p:cTn id="173" dur="500" fill="hold"/>
                                        <p:tgtEl>
                                          <p:spTgt spid="39"/>
                                        </p:tgtEl>
                                        <p:attrNameLst>
                                          <p:attrName>ppt_x</p:attrName>
                                        </p:attrNameLst>
                                      </p:cBhvr>
                                      <p:tavLst>
                                        <p:tav tm="0">
                                          <p:val>
                                            <p:strVal val="#ppt_x"/>
                                          </p:val>
                                        </p:tav>
                                        <p:tav tm="100000">
                                          <p:val>
                                            <p:strVal val="#ppt_x"/>
                                          </p:val>
                                        </p:tav>
                                      </p:tavLst>
                                    </p:anim>
                                    <p:anim calcmode="lin" valueType="num">
                                      <p:cBhvr additive="base">
                                        <p:cTn id="17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12CA-149D-407F-A617-F4BFA73B066D}"/>
              </a:ext>
            </a:extLst>
          </p:cNvPr>
          <p:cNvSpPr>
            <a:spLocks noGrp="1"/>
          </p:cNvSpPr>
          <p:nvPr>
            <p:ph type="title"/>
          </p:nvPr>
        </p:nvSpPr>
        <p:spPr/>
        <p:txBody>
          <a:bodyPr/>
          <a:lstStyle/>
          <a:p>
            <a:endParaRPr lang="en-IN"/>
          </a:p>
        </p:txBody>
      </p:sp>
      <p:pic>
        <p:nvPicPr>
          <p:cNvPr id="15" name="Content Placeholder 14" descr="Star">
            <a:extLst>
              <a:ext uri="{FF2B5EF4-FFF2-40B4-BE49-F238E27FC236}">
                <a16:creationId xmlns:a16="http://schemas.microsoft.com/office/drawing/2014/main" id="{A2624F24-DDA6-4D95-9B7D-5C9DF5E8D6C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9688" y="3693319"/>
            <a:ext cx="976312" cy="914400"/>
          </a:xfrm>
        </p:spPr>
      </p:pic>
      <p:sp>
        <p:nvSpPr>
          <p:cNvPr id="5" name="Rectangle 4">
            <a:extLst>
              <a:ext uri="{FF2B5EF4-FFF2-40B4-BE49-F238E27FC236}">
                <a16:creationId xmlns:a16="http://schemas.microsoft.com/office/drawing/2014/main" id="{DE521B1E-9960-4181-9E6B-53C35274A699}"/>
              </a:ext>
            </a:extLst>
          </p:cNvPr>
          <p:cNvSpPr/>
          <p:nvPr/>
        </p:nvSpPr>
        <p:spPr>
          <a:xfrm>
            <a:off x="1103312" y="3643003"/>
            <a:ext cx="2198254" cy="30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1</a:t>
            </a:r>
          </a:p>
        </p:txBody>
      </p:sp>
      <p:sp>
        <p:nvSpPr>
          <p:cNvPr id="6" name="Rectangle 5">
            <a:extLst>
              <a:ext uri="{FF2B5EF4-FFF2-40B4-BE49-F238E27FC236}">
                <a16:creationId xmlns:a16="http://schemas.microsoft.com/office/drawing/2014/main" id="{5D38C556-B7C8-4DAB-9440-9EF94E3C1C85}"/>
              </a:ext>
            </a:extLst>
          </p:cNvPr>
          <p:cNvSpPr/>
          <p:nvPr/>
        </p:nvSpPr>
        <p:spPr>
          <a:xfrm>
            <a:off x="4151312" y="3643003"/>
            <a:ext cx="2401454" cy="30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2</a:t>
            </a:r>
          </a:p>
        </p:txBody>
      </p:sp>
      <p:sp>
        <p:nvSpPr>
          <p:cNvPr id="7" name="Rectangle 6">
            <a:extLst>
              <a:ext uri="{FF2B5EF4-FFF2-40B4-BE49-F238E27FC236}">
                <a16:creationId xmlns:a16="http://schemas.microsoft.com/office/drawing/2014/main" id="{4FB727E3-8D2D-4B1A-9FEA-A75E1C1DD3DB}"/>
              </a:ext>
            </a:extLst>
          </p:cNvPr>
          <p:cNvSpPr/>
          <p:nvPr/>
        </p:nvSpPr>
        <p:spPr>
          <a:xfrm>
            <a:off x="7771966" y="3643003"/>
            <a:ext cx="2290619" cy="30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3</a:t>
            </a:r>
          </a:p>
        </p:txBody>
      </p:sp>
      <p:sp>
        <p:nvSpPr>
          <p:cNvPr id="8" name="Rectangle 7">
            <a:extLst>
              <a:ext uri="{FF2B5EF4-FFF2-40B4-BE49-F238E27FC236}">
                <a16:creationId xmlns:a16="http://schemas.microsoft.com/office/drawing/2014/main" id="{C70B0859-AA0D-4EBB-9F7E-C9288A25D6E8}"/>
              </a:ext>
            </a:extLst>
          </p:cNvPr>
          <p:cNvSpPr/>
          <p:nvPr/>
        </p:nvSpPr>
        <p:spPr>
          <a:xfrm>
            <a:off x="1324985" y="4003221"/>
            <a:ext cx="1607127" cy="6188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0</a:t>
            </a:r>
          </a:p>
        </p:txBody>
      </p:sp>
      <p:sp>
        <p:nvSpPr>
          <p:cNvPr id="9" name="Rectangle 8">
            <a:extLst>
              <a:ext uri="{FF2B5EF4-FFF2-40B4-BE49-F238E27FC236}">
                <a16:creationId xmlns:a16="http://schemas.microsoft.com/office/drawing/2014/main" id="{551CA69C-33BF-467C-A7B9-481BFD68E09B}"/>
              </a:ext>
            </a:extLst>
          </p:cNvPr>
          <p:cNvSpPr/>
          <p:nvPr/>
        </p:nvSpPr>
        <p:spPr>
          <a:xfrm>
            <a:off x="4419166" y="4003221"/>
            <a:ext cx="1801091" cy="6188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1</a:t>
            </a:r>
          </a:p>
        </p:txBody>
      </p:sp>
      <p:sp>
        <p:nvSpPr>
          <p:cNvPr id="10" name="Rectangle 9">
            <a:extLst>
              <a:ext uri="{FF2B5EF4-FFF2-40B4-BE49-F238E27FC236}">
                <a16:creationId xmlns:a16="http://schemas.microsoft.com/office/drawing/2014/main" id="{EF7FF94A-8874-4A2A-A512-C72BC2AEF7AB}"/>
              </a:ext>
            </a:extLst>
          </p:cNvPr>
          <p:cNvSpPr/>
          <p:nvPr/>
        </p:nvSpPr>
        <p:spPr>
          <a:xfrm>
            <a:off x="8187603" y="4049402"/>
            <a:ext cx="1607127" cy="5264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1</a:t>
            </a:r>
          </a:p>
        </p:txBody>
      </p:sp>
      <p:sp>
        <p:nvSpPr>
          <p:cNvPr id="11" name="Rectangle 10">
            <a:extLst>
              <a:ext uri="{FF2B5EF4-FFF2-40B4-BE49-F238E27FC236}">
                <a16:creationId xmlns:a16="http://schemas.microsoft.com/office/drawing/2014/main" id="{02A0825A-C42E-4125-86B1-298480773AAB}"/>
              </a:ext>
            </a:extLst>
          </p:cNvPr>
          <p:cNvSpPr/>
          <p:nvPr/>
        </p:nvSpPr>
        <p:spPr>
          <a:xfrm>
            <a:off x="4419165" y="5739492"/>
            <a:ext cx="1801091" cy="6188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Topic 1</a:t>
            </a:r>
          </a:p>
          <a:p>
            <a:pPr algn="ctr"/>
            <a:r>
              <a:rPr lang="en-IN" dirty="0"/>
              <a:t>Partition 0</a:t>
            </a:r>
          </a:p>
        </p:txBody>
      </p:sp>
      <p:cxnSp>
        <p:nvCxnSpPr>
          <p:cNvPr id="12" name="Straight Arrow Connector 11">
            <a:extLst>
              <a:ext uri="{FF2B5EF4-FFF2-40B4-BE49-F238E27FC236}">
                <a16:creationId xmlns:a16="http://schemas.microsoft.com/office/drawing/2014/main" id="{F74F1C91-AEF9-4BC9-8F54-E817B7D3E89A}"/>
              </a:ext>
            </a:extLst>
          </p:cNvPr>
          <p:cNvCxnSpPr>
            <a:cxnSpLocks/>
            <a:stCxn id="8" idx="3"/>
          </p:cNvCxnSpPr>
          <p:nvPr/>
        </p:nvCxnSpPr>
        <p:spPr>
          <a:xfrm>
            <a:off x="2932112" y="4312639"/>
            <a:ext cx="1474322" cy="173627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0470DBB-653C-44E2-8B17-FC3B57427327}"/>
              </a:ext>
            </a:extLst>
          </p:cNvPr>
          <p:cNvCxnSpPr>
            <a:stCxn id="9" idx="3"/>
            <a:endCxn id="10" idx="1"/>
          </p:cNvCxnSpPr>
          <p:nvPr/>
        </p:nvCxnSpPr>
        <p:spPr>
          <a:xfrm>
            <a:off x="6220257" y="4312639"/>
            <a:ext cx="196734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Star">
            <a:extLst>
              <a:ext uri="{FF2B5EF4-FFF2-40B4-BE49-F238E27FC236}">
                <a16:creationId xmlns:a16="http://schemas.microsoft.com/office/drawing/2014/main" id="{13E50E3D-A591-4093-AC43-3DEFB43225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219" y="3546021"/>
            <a:ext cx="914400" cy="914400"/>
          </a:xfrm>
          <a:prstGeom prst="rect">
            <a:avLst/>
          </a:prstGeom>
        </p:spPr>
      </p:pic>
      <p:pic>
        <p:nvPicPr>
          <p:cNvPr id="18" name="Graphic 17" descr="Star">
            <a:extLst>
              <a:ext uri="{FF2B5EF4-FFF2-40B4-BE49-F238E27FC236}">
                <a16:creationId xmlns:a16="http://schemas.microsoft.com/office/drawing/2014/main" id="{05356FFA-90B1-4BC8-9E40-45172028C9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44477" y="3546021"/>
            <a:ext cx="914400" cy="914400"/>
          </a:xfrm>
          <a:prstGeom prst="rect">
            <a:avLst/>
          </a:prstGeom>
        </p:spPr>
      </p:pic>
    </p:spTree>
    <p:extLst>
      <p:ext uri="{BB962C8B-B14F-4D97-AF65-F5344CB8AC3E}">
        <p14:creationId xmlns:p14="http://schemas.microsoft.com/office/powerpoint/2010/main" val="1076034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69D9-E979-4590-A46E-762B4D8CBC63}"/>
              </a:ext>
            </a:extLst>
          </p:cNvPr>
          <p:cNvSpPr>
            <a:spLocks noGrp="1"/>
          </p:cNvSpPr>
          <p:nvPr>
            <p:ph type="title"/>
          </p:nvPr>
        </p:nvSpPr>
        <p:spPr/>
        <p:txBody>
          <a:bodyPr/>
          <a:lstStyle/>
          <a:p>
            <a:r>
              <a:rPr lang="en-US" dirty="0"/>
              <a:t>How to compile Kafka Code</a:t>
            </a:r>
            <a:br>
              <a:rPr lang="en-US" dirty="0"/>
            </a:br>
            <a:endParaRPr lang="en-IN" dirty="0"/>
          </a:p>
        </p:txBody>
      </p:sp>
      <p:sp>
        <p:nvSpPr>
          <p:cNvPr id="3" name="Content Placeholder 2">
            <a:extLst>
              <a:ext uri="{FF2B5EF4-FFF2-40B4-BE49-F238E27FC236}">
                <a16:creationId xmlns:a16="http://schemas.microsoft.com/office/drawing/2014/main" id="{3F6FD567-72A4-4169-B98E-B37008811EFA}"/>
              </a:ext>
            </a:extLst>
          </p:cNvPr>
          <p:cNvSpPr>
            <a:spLocks noGrp="1"/>
          </p:cNvSpPr>
          <p:nvPr>
            <p:ph idx="1"/>
          </p:nvPr>
        </p:nvSpPr>
        <p:spPr/>
        <p:txBody>
          <a:bodyPr>
            <a:normAutofit fontScale="85000" lnSpcReduction="20000"/>
          </a:bodyPr>
          <a:lstStyle/>
          <a:p>
            <a:r>
              <a:rPr lang="en-US" dirty="0"/>
              <a:t>Installing SBT for Kafka</a:t>
            </a:r>
          </a:p>
          <a:p>
            <a:r>
              <a:rPr lang="en-US" dirty="0"/>
              <a:t>In this session, I will show you step by step process to install, compile and execute one of my examples in GCP Kafka VM. So, let’s start.</a:t>
            </a:r>
          </a:p>
          <a:p>
            <a:r>
              <a:rPr lang="en-US" dirty="0"/>
              <a:t>SSH to your Kafka VM.</a:t>
            </a:r>
          </a:p>
          <a:p>
            <a:r>
              <a:rPr lang="en-US" dirty="0"/>
              <a:t>Check if you already have a Java compiler. Just type </a:t>
            </a:r>
            <a:r>
              <a:rPr lang="en-US" i="1" dirty="0"/>
              <a:t>javac</a:t>
            </a:r>
            <a:r>
              <a:rPr lang="en-US" dirty="0"/>
              <a:t> on the command prompt. You might see a message as </a:t>
            </a:r>
            <a:r>
              <a:rPr lang="en-US" i="1" dirty="0"/>
              <a:t>command not found</a:t>
            </a:r>
            <a:r>
              <a:rPr lang="en-US" dirty="0"/>
              <a:t>. You can fix this problem by installing open JDK.</a:t>
            </a:r>
          </a:p>
          <a:p>
            <a:r>
              <a:rPr lang="en-US" dirty="0"/>
              <a:t>Use below command to install JDK.</a:t>
            </a:r>
          </a:p>
          <a:p>
            <a:r>
              <a:rPr lang="en-IN" dirty="0"/>
              <a:t>Next step is to install SBT. Start your browser and visit </a:t>
            </a:r>
            <a:r>
              <a:rPr lang="en-IN" dirty="0">
                <a:hlinkClick r:id="rId2"/>
              </a:rPr>
              <a:t>Scala SBT home page</a:t>
            </a:r>
            <a:endParaRPr lang="en-IN" dirty="0"/>
          </a:p>
          <a:p>
            <a:r>
              <a:rPr lang="en-IN" dirty="0"/>
              <a:t>Navigate to SBT documentation and visit latest SBT documentation.</a:t>
            </a:r>
          </a:p>
          <a:p>
            <a:r>
              <a:rPr lang="en-IN" dirty="0"/>
              <a:t>Look for installing SBT on Linux. Your GCP Kafka machine is using Debian OS. So, we follow the installation procedure for Debian.</a:t>
            </a:r>
          </a:p>
          <a:p>
            <a:r>
              <a:rPr lang="en-IN" dirty="0"/>
              <a:t>First step is to setup SBT repository.</a:t>
            </a:r>
          </a:p>
          <a:p>
            <a:r>
              <a:rPr lang="en-US" dirty="0"/>
              <a:t>Update the apt-get, and finally install SBT</a:t>
            </a:r>
          </a:p>
          <a:p>
            <a:endParaRPr lang="en-IN" dirty="0"/>
          </a:p>
        </p:txBody>
      </p:sp>
    </p:spTree>
    <p:extLst>
      <p:ext uri="{BB962C8B-B14F-4D97-AF65-F5344CB8AC3E}">
        <p14:creationId xmlns:p14="http://schemas.microsoft.com/office/powerpoint/2010/main" val="2365170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FA79-BA98-4052-959F-3690FC0ED87E}"/>
              </a:ext>
            </a:extLst>
          </p:cNvPr>
          <p:cNvSpPr>
            <a:spLocks noGrp="1"/>
          </p:cNvSpPr>
          <p:nvPr>
            <p:ph type="title"/>
          </p:nvPr>
        </p:nvSpPr>
        <p:spPr/>
        <p:txBody>
          <a:bodyPr/>
          <a:lstStyle/>
          <a:p>
            <a:r>
              <a:rPr lang="en-US" dirty="0"/>
              <a:t>Compile and Execute Kafka Producer</a:t>
            </a:r>
            <a:br>
              <a:rPr lang="en-US" dirty="0"/>
            </a:br>
            <a:endParaRPr lang="en-IN" dirty="0"/>
          </a:p>
        </p:txBody>
      </p:sp>
      <p:sp>
        <p:nvSpPr>
          <p:cNvPr id="3" name="Content Placeholder 2">
            <a:extLst>
              <a:ext uri="{FF2B5EF4-FFF2-40B4-BE49-F238E27FC236}">
                <a16:creationId xmlns:a16="http://schemas.microsoft.com/office/drawing/2014/main" id="{3153E3A8-DA37-416C-B4C3-D6AE630DD787}"/>
              </a:ext>
            </a:extLst>
          </p:cNvPr>
          <p:cNvSpPr>
            <a:spLocks noGrp="1"/>
          </p:cNvSpPr>
          <p:nvPr>
            <p:ph idx="1"/>
          </p:nvPr>
        </p:nvSpPr>
        <p:spPr/>
        <p:txBody>
          <a:bodyPr/>
          <a:lstStyle/>
          <a:p>
            <a:r>
              <a:rPr lang="en-US" dirty="0"/>
              <a:t>Create a </a:t>
            </a:r>
            <a:r>
              <a:rPr lang="en-US" i="1" dirty="0" err="1"/>
              <a:t>build.sbt</a:t>
            </a:r>
            <a:r>
              <a:rPr lang="en-US" dirty="0"/>
              <a:t> file, and place following content in the file.</a:t>
            </a:r>
          </a:p>
          <a:p>
            <a:pPr lvl="1"/>
            <a:r>
              <a:rPr lang="en-US" dirty="0"/>
              <a:t>name := "</a:t>
            </a:r>
            <a:r>
              <a:rPr lang="en-US" dirty="0" err="1"/>
              <a:t>KafkaTest</a:t>
            </a:r>
            <a:r>
              <a:rPr lang="en-US" dirty="0"/>
              <a:t>"</a:t>
            </a:r>
          </a:p>
          <a:p>
            <a:pPr lvl="1"/>
            <a:r>
              <a:rPr lang="en-US" dirty="0" err="1"/>
              <a:t>scalaVersion</a:t>
            </a:r>
            <a:r>
              <a:rPr lang="en-US" dirty="0"/>
              <a:t> := "2.11.8"                                         </a:t>
            </a:r>
          </a:p>
          <a:p>
            <a:pPr lvl="1"/>
            <a:r>
              <a:rPr lang="en-US" dirty="0" err="1"/>
              <a:t>libraryDependencies</a:t>
            </a:r>
            <a:r>
              <a:rPr lang="en-US" dirty="0"/>
              <a:t> ++= Seq(</a:t>
            </a:r>
          </a:p>
          <a:p>
            <a:pPr lvl="1"/>
            <a:r>
              <a:rPr lang="en-US" dirty="0"/>
              <a:t>    "</a:t>
            </a:r>
            <a:r>
              <a:rPr lang="en-US" dirty="0" err="1"/>
              <a:t>org.apache.kafka</a:t>
            </a:r>
            <a:r>
              <a:rPr lang="en-US" dirty="0"/>
              <a:t>" % "</a:t>
            </a:r>
            <a:r>
              <a:rPr lang="en-US" dirty="0" err="1"/>
              <a:t>kafka</a:t>
            </a:r>
            <a:r>
              <a:rPr lang="en-US" dirty="0"/>
              <a:t>-clients" % "1.0.0")</a:t>
            </a:r>
          </a:p>
          <a:p>
            <a:endParaRPr lang="en-IN" dirty="0"/>
          </a:p>
        </p:txBody>
      </p:sp>
    </p:spTree>
    <p:extLst>
      <p:ext uri="{BB962C8B-B14F-4D97-AF65-F5344CB8AC3E}">
        <p14:creationId xmlns:p14="http://schemas.microsoft.com/office/powerpoint/2010/main" val="387230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1359-F30D-4D5B-8B81-C55595B670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1AFDC5-68B7-4691-A3EC-6E75052ED6E9}"/>
              </a:ext>
            </a:extLst>
          </p:cNvPr>
          <p:cNvSpPr>
            <a:spLocks noGrp="1"/>
          </p:cNvSpPr>
          <p:nvPr>
            <p:ph idx="1"/>
          </p:nvPr>
        </p:nvSpPr>
        <p:spPr/>
        <p:txBody>
          <a:bodyPr/>
          <a:lstStyle/>
          <a:p>
            <a:r>
              <a:rPr lang="en-IN" dirty="0"/>
              <a:t>Simple At First</a:t>
            </a:r>
          </a:p>
        </p:txBody>
      </p:sp>
      <p:sp>
        <p:nvSpPr>
          <p:cNvPr id="4" name="Rectangle 3">
            <a:extLst>
              <a:ext uri="{FF2B5EF4-FFF2-40B4-BE49-F238E27FC236}">
                <a16:creationId xmlns:a16="http://schemas.microsoft.com/office/drawing/2014/main" id="{774BD044-FC13-4B37-9D4C-2A77790837EA}"/>
              </a:ext>
            </a:extLst>
          </p:cNvPr>
          <p:cNvSpPr/>
          <p:nvPr/>
        </p:nvSpPr>
        <p:spPr>
          <a:xfrm>
            <a:off x="4640778" y="2235200"/>
            <a:ext cx="1514763" cy="119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Source</a:t>
            </a:r>
          </a:p>
          <a:p>
            <a:pPr algn="ctr"/>
            <a:r>
              <a:rPr lang="en-IN" dirty="0"/>
              <a:t>System</a:t>
            </a:r>
          </a:p>
        </p:txBody>
      </p:sp>
      <p:sp>
        <p:nvSpPr>
          <p:cNvPr id="5" name="Rectangle 4">
            <a:extLst>
              <a:ext uri="{FF2B5EF4-FFF2-40B4-BE49-F238E27FC236}">
                <a16:creationId xmlns:a16="http://schemas.microsoft.com/office/drawing/2014/main" id="{8225AC82-6982-472E-9B51-A76721246E39}"/>
              </a:ext>
            </a:extLst>
          </p:cNvPr>
          <p:cNvSpPr/>
          <p:nvPr/>
        </p:nvSpPr>
        <p:spPr>
          <a:xfrm>
            <a:off x="4640778" y="4747491"/>
            <a:ext cx="1514763" cy="1293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Target</a:t>
            </a:r>
          </a:p>
          <a:p>
            <a:pPr algn="ctr"/>
            <a:r>
              <a:rPr lang="en-IN" dirty="0"/>
              <a:t>System</a:t>
            </a:r>
          </a:p>
        </p:txBody>
      </p:sp>
      <p:cxnSp>
        <p:nvCxnSpPr>
          <p:cNvPr id="7" name="Straight Arrow Connector 6">
            <a:extLst>
              <a:ext uri="{FF2B5EF4-FFF2-40B4-BE49-F238E27FC236}">
                <a16:creationId xmlns:a16="http://schemas.microsoft.com/office/drawing/2014/main" id="{BB538715-94CE-4CC4-90AA-30CDB83C611D}"/>
              </a:ext>
            </a:extLst>
          </p:cNvPr>
          <p:cNvCxnSpPr>
            <a:stCxn id="4" idx="2"/>
            <a:endCxn id="5" idx="0"/>
          </p:cNvCxnSpPr>
          <p:nvPr/>
        </p:nvCxnSpPr>
        <p:spPr>
          <a:xfrm>
            <a:off x="5398160" y="3429000"/>
            <a:ext cx="0" cy="131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626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FE6C-7D0C-475F-82ED-B8FFFDBAC824}"/>
              </a:ext>
            </a:extLst>
          </p:cNvPr>
          <p:cNvSpPr>
            <a:spLocks noGrp="1"/>
          </p:cNvSpPr>
          <p:nvPr>
            <p:ph type="title"/>
          </p:nvPr>
        </p:nvSpPr>
        <p:spPr/>
        <p:txBody>
          <a:bodyPr/>
          <a:lstStyle/>
          <a:p>
            <a:r>
              <a:rPr lang="en-US" dirty="0"/>
              <a:t>Compile and Execute Kafka Producer</a:t>
            </a:r>
            <a:endParaRPr lang="en-IN" dirty="0"/>
          </a:p>
        </p:txBody>
      </p:sp>
      <p:sp>
        <p:nvSpPr>
          <p:cNvPr id="3" name="Content Placeholder 2">
            <a:extLst>
              <a:ext uri="{FF2B5EF4-FFF2-40B4-BE49-F238E27FC236}">
                <a16:creationId xmlns:a16="http://schemas.microsoft.com/office/drawing/2014/main" id="{86495671-EFD4-48CD-9FEC-7D718C4146A7}"/>
              </a:ext>
            </a:extLst>
          </p:cNvPr>
          <p:cNvSpPr>
            <a:spLocks noGrp="1"/>
          </p:cNvSpPr>
          <p:nvPr>
            <p:ph idx="1"/>
          </p:nvPr>
        </p:nvSpPr>
        <p:spPr/>
        <p:txBody>
          <a:bodyPr>
            <a:normAutofit fontScale="25000" lnSpcReduction="20000"/>
          </a:bodyPr>
          <a:lstStyle/>
          <a:p>
            <a:r>
              <a:rPr lang="en-US" dirty="0"/>
              <a:t>Create a source code file and copy the below code in the file.</a:t>
            </a:r>
          </a:p>
          <a:p>
            <a:r>
              <a:rPr lang="en-IN" dirty="0"/>
              <a:t>//File Name-SimpleProducer.java</a:t>
            </a:r>
          </a:p>
          <a:p>
            <a:r>
              <a:rPr lang="en-IN" dirty="0"/>
              <a:t>import </a:t>
            </a:r>
            <a:r>
              <a:rPr lang="en-IN" dirty="0" err="1"/>
              <a:t>java.util</a:t>
            </a:r>
            <a:r>
              <a:rPr lang="en-IN" dirty="0"/>
              <a:t>.*;</a:t>
            </a:r>
          </a:p>
          <a:p>
            <a:r>
              <a:rPr lang="en-IN" dirty="0"/>
              <a:t>import </a:t>
            </a:r>
            <a:r>
              <a:rPr lang="en-IN" dirty="0" err="1"/>
              <a:t>org.apache.kafka.clients.producer</a:t>
            </a:r>
            <a:r>
              <a:rPr lang="en-IN" dirty="0"/>
              <a:t>.*;</a:t>
            </a:r>
          </a:p>
          <a:p>
            <a:r>
              <a:rPr lang="en-IN" dirty="0"/>
              <a:t>public class </a:t>
            </a:r>
            <a:r>
              <a:rPr lang="en-IN" dirty="0" err="1"/>
              <a:t>SimpleProducer</a:t>
            </a:r>
            <a:r>
              <a:rPr lang="en-IN" dirty="0"/>
              <a:t> {</a:t>
            </a:r>
          </a:p>
          <a:p>
            <a:r>
              <a:rPr lang="en-IN" dirty="0"/>
              <a:t>    public static void main(String[] </a:t>
            </a:r>
            <a:r>
              <a:rPr lang="en-IN" dirty="0" err="1"/>
              <a:t>args</a:t>
            </a:r>
            <a:r>
              <a:rPr lang="en-IN" dirty="0"/>
              <a:t>) throws Exception {</a:t>
            </a:r>
          </a:p>
          <a:p>
            <a:r>
              <a:rPr lang="en-IN" dirty="0"/>
              <a:t>        String </a:t>
            </a:r>
            <a:r>
              <a:rPr lang="en-IN" dirty="0" err="1"/>
              <a:t>topicName</a:t>
            </a:r>
            <a:r>
              <a:rPr lang="en-IN" dirty="0"/>
              <a:t> = "</a:t>
            </a:r>
            <a:r>
              <a:rPr lang="en-IN" dirty="0" err="1"/>
              <a:t>SimpleProducerTopic</a:t>
            </a:r>
            <a:r>
              <a:rPr lang="en-IN" dirty="0"/>
              <a:t>";</a:t>
            </a:r>
          </a:p>
          <a:p>
            <a:r>
              <a:rPr lang="en-IN" dirty="0"/>
              <a:t>        String key = "Key1";</a:t>
            </a:r>
          </a:p>
          <a:p>
            <a:r>
              <a:rPr lang="en-IN" dirty="0"/>
              <a:t>        String value = "Value-1";</a:t>
            </a:r>
          </a:p>
          <a:p>
            <a:r>
              <a:rPr lang="en-IN" dirty="0"/>
              <a:t>        Properties props = new Properties();</a:t>
            </a:r>
          </a:p>
          <a:p>
            <a:r>
              <a:rPr lang="en-IN" dirty="0"/>
              <a:t>        </a:t>
            </a:r>
            <a:r>
              <a:rPr lang="en-IN" dirty="0" err="1"/>
              <a:t>props.put</a:t>
            </a:r>
            <a:r>
              <a:rPr lang="en-IN" dirty="0"/>
              <a:t>("</a:t>
            </a:r>
            <a:r>
              <a:rPr lang="en-IN" dirty="0" err="1"/>
              <a:t>bootstrap.servers</a:t>
            </a:r>
            <a:r>
              <a:rPr lang="en-IN" dirty="0"/>
              <a:t>", "localhost:9092,localhost:9093");</a:t>
            </a:r>
          </a:p>
          <a:p>
            <a:r>
              <a:rPr lang="en-IN" dirty="0"/>
              <a:t>        </a:t>
            </a:r>
            <a:r>
              <a:rPr lang="en-IN" dirty="0" err="1"/>
              <a:t>props.put</a:t>
            </a:r>
            <a:r>
              <a:rPr lang="en-IN" dirty="0"/>
              <a:t>("</a:t>
            </a:r>
            <a:r>
              <a:rPr lang="en-IN" dirty="0" err="1"/>
              <a:t>key.serializer</a:t>
            </a:r>
            <a:r>
              <a:rPr lang="en-IN" dirty="0"/>
              <a:t>", "</a:t>
            </a:r>
            <a:r>
              <a:rPr lang="en-IN" dirty="0" err="1"/>
              <a:t>org.apache.kafka.common.serialization.StringSerializer</a:t>
            </a:r>
            <a:r>
              <a:rPr lang="en-IN" dirty="0"/>
              <a:t>");</a:t>
            </a:r>
          </a:p>
          <a:p>
            <a:r>
              <a:rPr lang="en-IN" dirty="0"/>
              <a:t>        </a:t>
            </a:r>
            <a:r>
              <a:rPr lang="en-IN" dirty="0" err="1"/>
              <a:t>props.put</a:t>
            </a:r>
            <a:r>
              <a:rPr lang="en-IN" dirty="0"/>
              <a:t>("</a:t>
            </a:r>
            <a:r>
              <a:rPr lang="en-IN" dirty="0" err="1"/>
              <a:t>value.serializer</a:t>
            </a:r>
            <a:r>
              <a:rPr lang="en-IN" dirty="0"/>
              <a:t>", "</a:t>
            </a:r>
            <a:r>
              <a:rPr lang="en-IN" dirty="0" err="1"/>
              <a:t>org.apache.kafka.common.serialization.StringSerializer</a:t>
            </a:r>
            <a:r>
              <a:rPr lang="en-IN" dirty="0"/>
              <a:t>");</a:t>
            </a:r>
          </a:p>
          <a:p>
            <a:r>
              <a:rPr lang="en-IN" dirty="0"/>
              <a:t>        Producer&lt;String, String&gt; producer = new </a:t>
            </a:r>
            <a:r>
              <a:rPr lang="en-IN" dirty="0" err="1"/>
              <a:t>KafkaProducer</a:t>
            </a:r>
            <a:r>
              <a:rPr lang="en-IN" dirty="0"/>
              <a:t>&lt;&gt;(props);</a:t>
            </a:r>
          </a:p>
          <a:p>
            <a:r>
              <a:rPr lang="en-IN" dirty="0"/>
              <a:t>        </a:t>
            </a:r>
            <a:r>
              <a:rPr lang="en-IN" dirty="0" err="1"/>
              <a:t>ProducerRecord</a:t>
            </a:r>
            <a:r>
              <a:rPr lang="en-IN" dirty="0"/>
              <a:t>&lt;String, String&gt; record = new </a:t>
            </a:r>
            <a:r>
              <a:rPr lang="en-IN" dirty="0" err="1"/>
              <a:t>ProducerRecord</a:t>
            </a:r>
            <a:r>
              <a:rPr lang="en-IN" dirty="0"/>
              <a:t>&lt;&gt;(</a:t>
            </a:r>
            <a:r>
              <a:rPr lang="en-IN" dirty="0" err="1"/>
              <a:t>topicName</a:t>
            </a:r>
            <a:r>
              <a:rPr lang="en-IN" dirty="0"/>
              <a:t>, key, value);</a:t>
            </a:r>
          </a:p>
          <a:p>
            <a:r>
              <a:rPr lang="en-IN" dirty="0"/>
              <a:t>        </a:t>
            </a:r>
            <a:r>
              <a:rPr lang="en-IN" dirty="0" err="1"/>
              <a:t>producer.send</a:t>
            </a:r>
            <a:r>
              <a:rPr lang="en-IN" dirty="0"/>
              <a:t>(record);</a:t>
            </a:r>
          </a:p>
          <a:p>
            <a:r>
              <a:rPr lang="en-IN" dirty="0"/>
              <a:t>        </a:t>
            </a:r>
            <a:r>
              <a:rPr lang="en-IN" dirty="0" err="1"/>
              <a:t>producer.close</a:t>
            </a:r>
            <a:r>
              <a:rPr lang="en-IN" dirty="0"/>
              <a:t>();</a:t>
            </a:r>
          </a:p>
          <a:p>
            <a:r>
              <a:rPr lang="en-IN" dirty="0"/>
              <a:t>        </a:t>
            </a:r>
            <a:r>
              <a:rPr lang="en-IN" dirty="0" err="1"/>
              <a:t>System.out.println</a:t>
            </a:r>
            <a:r>
              <a:rPr lang="en-IN" dirty="0"/>
              <a:t>("</a:t>
            </a:r>
            <a:r>
              <a:rPr lang="en-IN" dirty="0" err="1"/>
              <a:t>SimpleProducer</a:t>
            </a:r>
            <a:r>
              <a:rPr lang="en-IN" dirty="0"/>
              <a:t> Completed.");</a:t>
            </a:r>
          </a:p>
          <a:p>
            <a:r>
              <a:rPr lang="en-IN" dirty="0"/>
              <a:t>    }</a:t>
            </a:r>
          </a:p>
          <a:p>
            <a:r>
              <a:rPr lang="en-IN" dirty="0"/>
              <a:t>}</a:t>
            </a:r>
          </a:p>
        </p:txBody>
      </p:sp>
    </p:spTree>
    <p:extLst>
      <p:ext uri="{BB962C8B-B14F-4D97-AF65-F5344CB8AC3E}">
        <p14:creationId xmlns:p14="http://schemas.microsoft.com/office/powerpoint/2010/main" val="318360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B3FC-5F21-4F07-A6A1-4387C059DB8E}"/>
              </a:ext>
            </a:extLst>
          </p:cNvPr>
          <p:cNvSpPr>
            <a:spLocks noGrp="1"/>
          </p:cNvSpPr>
          <p:nvPr>
            <p:ph type="title"/>
          </p:nvPr>
        </p:nvSpPr>
        <p:spPr/>
        <p:txBody>
          <a:bodyPr/>
          <a:lstStyle/>
          <a:p>
            <a:r>
              <a:rPr lang="en-US" dirty="0"/>
              <a:t>Compile and Execute Kafka Producer</a:t>
            </a:r>
            <a:endParaRPr lang="en-IN" dirty="0"/>
          </a:p>
        </p:txBody>
      </p:sp>
      <p:sp>
        <p:nvSpPr>
          <p:cNvPr id="3" name="Content Placeholder 2">
            <a:extLst>
              <a:ext uri="{FF2B5EF4-FFF2-40B4-BE49-F238E27FC236}">
                <a16:creationId xmlns:a16="http://schemas.microsoft.com/office/drawing/2014/main" id="{139AAD74-B2CD-47B5-AC1A-23AED58FCA2E}"/>
              </a:ext>
            </a:extLst>
          </p:cNvPr>
          <p:cNvSpPr>
            <a:spLocks noGrp="1"/>
          </p:cNvSpPr>
          <p:nvPr>
            <p:ph idx="1"/>
          </p:nvPr>
        </p:nvSpPr>
        <p:spPr/>
        <p:txBody>
          <a:bodyPr/>
          <a:lstStyle/>
          <a:p>
            <a:r>
              <a:rPr lang="en-US" dirty="0"/>
              <a:t>You are now ready to compile our simple producer example. Execute the command as shown below to compile your program</a:t>
            </a:r>
          </a:p>
          <a:p>
            <a:r>
              <a:rPr lang="en-US" dirty="0" err="1"/>
              <a:t>Sbt</a:t>
            </a:r>
            <a:r>
              <a:rPr lang="en-US" dirty="0"/>
              <a:t> compile</a:t>
            </a:r>
          </a:p>
          <a:p>
            <a:r>
              <a:rPr lang="en-US" dirty="0" err="1"/>
              <a:t>Sbt</a:t>
            </a:r>
            <a:r>
              <a:rPr lang="en-US" dirty="0"/>
              <a:t> run</a:t>
            </a:r>
            <a:endParaRPr lang="en-IN" dirty="0"/>
          </a:p>
        </p:txBody>
      </p:sp>
    </p:spTree>
    <p:extLst>
      <p:ext uri="{BB962C8B-B14F-4D97-AF65-F5344CB8AC3E}">
        <p14:creationId xmlns:p14="http://schemas.microsoft.com/office/powerpoint/2010/main" val="1268340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E8CD-2746-439F-B19D-ECE42BF9DD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1FCBE3-722A-46DE-ABD0-0F3534D52D00}"/>
              </a:ext>
            </a:extLst>
          </p:cNvPr>
          <p:cNvSpPr>
            <a:spLocks noGrp="1"/>
          </p:cNvSpPr>
          <p:nvPr>
            <p:ph idx="1"/>
          </p:nvPr>
        </p:nvSpPr>
        <p:spPr/>
        <p:txBody>
          <a:bodyPr/>
          <a:lstStyle/>
          <a:p>
            <a:r>
              <a:rPr lang="en-US" dirty="0"/>
              <a:t>Kafka APIs into two parts.</a:t>
            </a:r>
          </a:p>
          <a:p>
            <a:pPr lvl="1"/>
            <a:r>
              <a:rPr lang="en-US" dirty="0"/>
              <a:t>Producer APIs</a:t>
            </a:r>
          </a:p>
          <a:p>
            <a:pPr lvl="1"/>
            <a:r>
              <a:rPr lang="en-US" dirty="0"/>
              <a:t>Consumer APIs.</a:t>
            </a:r>
          </a:p>
          <a:p>
            <a:r>
              <a:rPr lang="en-US" dirty="0"/>
              <a:t>In this session, we will cover internals of Producer API and also create an example producer. By the end of this session, you will have a sound understanding of Apache Kafka producer API, and you should be able to code your producers. So let's start.</a:t>
            </a:r>
          </a:p>
        </p:txBody>
      </p:sp>
    </p:spTree>
    <p:extLst>
      <p:ext uri="{BB962C8B-B14F-4D97-AF65-F5344CB8AC3E}">
        <p14:creationId xmlns:p14="http://schemas.microsoft.com/office/powerpoint/2010/main" val="2497366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E0797-F011-4A8E-B6A7-F094D5A30FC7}"/>
              </a:ext>
            </a:extLst>
          </p:cNvPr>
          <p:cNvSpPr>
            <a:spLocks noGrp="1"/>
          </p:cNvSpPr>
          <p:nvPr>
            <p:ph type="title"/>
          </p:nvPr>
        </p:nvSpPr>
        <p:spPr/>
        <p:txBody>
          <a:bodyPr/>
          <a:lstStyle/>
          <a:p>
            <a:r>
              <a:rPr lang="en-IN" dirty="0"/>
              <a:t>Asynchronous Communication</a:t>
            </a:r>
            <a:br>
              <a:rPr lang="en-IN" dirty="0"/>
            </a:br>
            <a:endParaRPr lang="en-IN" dirty="0"/>
          </a:p>
        </p:txBody>
      </p:sp>
      <p:sp>
        <p:nvSpPr>
          <p:cNvPr id="3" name="Content Placeholder 2">
            <a:extLst>
              <a:ext uri="{FF2B5EF4-FFF2-40B4-BE49-F238E27FC236}">
                <a16:creationId xmlns:a16="http://schemas.microsoft.com/office/drawing/2014/main" id="{0D3FA9E9-FFC5-4826-9FFE-9EE60044C35D}"/>
              </a:ext>
            </a:extLst>
          </p:cNvPr>
          <p:cNvSpPr>
            <a:spLocks noGrp="1"/>
          </p:cNvSpPr>
          <p:nvPr>
            <p:ph idx="1"/>
          </p:nvPr>
        </p:nvSpPr>
        <p:spPr/>
        <p:txBody>
          <a:bodyPr>
            <a:normAutofit fontScale="77500" lnSpcReduction="20000"/>
          </a:bodyPr>
          <a:lstStyle/>
          <a:p>
            <a:r>
              <a:rPr lang="en-US" dirty="0"/>
              <a:t>you already know that we can use Kafka in several ways. We can use Kafka to solve complex data integration problems. </a:t>
            </a:r>
          </a:p>
          <a:p>
            <a:r>
              <a:rPr lang="en-US" dirty="0"/>
              <a:t>We can use Kafka to create a series of validations, transformations and build complex data pipelines. </a:t>
            </a:r>
          </a:p>
          <a:p>
            <a:r>
              <a:rPr lang="en-US" dirty="0"/>
              <a:t>We can use it to record information for later consumption, for example, recording clickstream. </a:t>
            </a:r>
          </a:p>
          <a:p>
            <a:r>
              <a:rPr lang="en-US" dirty="0"/>
              <a:t>We can use it to log transactions and create applications to respond in real-time. </a:t>
            </a:r>
          </a:p>
          <a:p>
            <a:r>
              <a:rPr lang="en-US" dirty="0"/>
              <a:t>We can also use it to collect data from your mobile phones, smart appliances, and sensors in an IOT application.</a:t>
            </a:r>
            <a:br>
              <a:rPr lang="en-US" dirty="0"/>
            </a:br>
            <a:r>
              <a:rPr lang="en-US" dirty="0"/>
              <a:t>But if you look at any of these use cases, it's all about asynchronous communication among applications. So, whatever we do with Kafka, we must have a producer that will send data to Kafka. You need to create a producer for your application to send data to Kafka. The most common method to create Kafka producer is using Kafka APIs. Since core APIs are available in Java, you must know Java to be able to understand and use them. However, even if you are not in day to day Java coding, you can still understand the concepts and internal working of Kafka during this discussion.</a:t>
            </a:r>
            <a:endParaRPr lang="en-IN" dirty="0"/>
          </a:p>
        </p:txBody>
      </p:sp>
    </p:spTree>
    <p:extLst>
      <p:ext uri="{BB962C8B-B14F-4D97-AF65-F5344CB8AC3E}">
        <p14:creationId xmlns:p14="http://schemas.microsoft.com/office/powerpoint/2010/main" val="340806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4D39E-DB6B-48EA-ADBD-8E62F7CDB44D}"/>
              </a:ext>
            </a:extLst>
          </p:cNvPr>
          <p:cNvSpPr>
            <a:spLocks noGrp="1"/>
          </p:cNvSpPr>
          <p:nvPr>
            <p:ph type="title"/>
          </p:nvPr>
        </p:nvSpPr>
        <p:spPr/>
        <p:txBody>
          <a:bodyPr/>
          <a:lstStyle/>
          <a:p>
            <a:r>
              <a:rPr lang="en-IN" dirty="0"/>
              <a:t>Call-back and ACKS</a:t>
            </a:r>
          </a:p>
        </p:txBody>
      </p:sp>
      <p:sp>
        <p:nvSpPr>
          <p:cNvPr id="3" name="Content Placeholder 2">
            <a:extLst>
              <a:ext uri="{FF2B5EF4-FFF2-40B4-BE49-F238E27FC236}">
                <a16:creationId xmlns:a16="http://schemas.microsoft.com/office/drawing/2014/main" id="{6C58E677-3523-431F-9D83-B57E0FCDA38C}"/>
              </a:ext>
            </a:extLst>
          </p:cNvPr>
          <p:cNvSpPr>
            <a:spLocks noGrp="1"/>
          </p:cNvSpPr>
          <p:nvPr>
            <p:ph idx="1"/>
          </p:nvPr>
        </p:nvSpPr>
        <p:spPr/>
        <p:txBody>
          <a:bodyPr/>
          <a:lstStyle/>
          <a:p>
            <a:r>
              <a:rPr lang="en-IN" dirty="0"/>
              <a:t>Different approaches for implement </a:t>
            </a:r>
            <a:r>
              <a:rPr lang="en-IN" dirty="0" err="1"/>
              <a:t>kafka</a:t>
            </a:r>
            <a:r>
              <a:rPr lang="en-IN" dirty="0"/>
              <a:t> producer</a:t>
            </a:r>
          </a:p>
          <a:p>
            <a:r>
              <a:rPr lang="en-IN" dirty="0"/>
              <a:t>Fire and Forget</a:t>
            </a:r>
          </a:p>
          <a:p>
            <a:r>
              <a:rPr lang="en-IN" dirty="0"/>
              <a:t>Synchronous Producer</a:t>
            </a:r>
          </a:p>
          <a:p>
            <a:r>
              <a:rPr lang="en-IN" dirty="0"/>
              <a:t>Asynchronous producer</a:t>
            </a:r>
          </a:p>
        </p:txBody>
      </p:sp>
    </p:spTree>
    <p:extLst>
      <p:ext uri="{BB962C8B-B14F-4D97-AF65-F5344CB8AC3E}">
        <p14:creationId xmlns:p14="http://schemas.microsoft.com/office/powerpoint/2010/main" val="94670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2DAC-FADB-4802-B3FA-805D65DB062F}"/>
              </a:ext>
            </a:extLst>
          </p:cNvPr>
          <p:cNvSpPr>
            <a:spLocks noGrp="1"/>
          </p:cNvSpPr>
          <p:nvPr>
            <p:ph type="title"/>
          </p:nvPr>
        </p:nvSpPr>
        <p:spPr/>
        <p:txBody>
          <a:bodyPr/>
          <a:lstStyle/>
          <a:p>
            <a:r>
              <a:rPr lang="en-IN" dirty="0"/>
              <a:t>Fire and Forget</a:t>
            </a:r>
          </a:p>
        </p:txBody>
      </p:sp>
      <p:sp>
        <p:nvSpPr>
          <p:cNvPr id="3" name="Content Placeholder 2">
            <a:extLst>
              <a:ext uri="{FF2B5EF4-FFF2-40B4-BE49-F238E27FC236}">
                <a16:creationId xmlns:a16="http://schemas.microsoft.com/office/drawing/2014/main" id="{25423BDA-358C-42EF-ABDE-335CDC9A6DDA}"/>
              </a:ext>
            </a:extLst>
          </p:cNvPr>
          <p:cNvSpPr>
            <a:spLocks noGrp="1"/>
          </p:cNvSpPr>
          <p:nvPr>
            <p:ph idx="1"/>
          </p:nvPr>
        </p:nvSpPr>
        <p:spPr/>
        <p:txBody>
          <a:bodyPr/>
          <a:lstStyle/>
          <a:p>
            <a:r>
              <a:rPr lang="en-IN" dirty="0"/>
              <a:t>We will send message to cluster but don’t bother about if its successfully received or not</a:t>
            </a:r>
          </a:p>
          <a:p>
            <a:r>
              <a:rPr lang="en-IN" dirty="0"/>
              <a:t>Is that right approach?</a:t>
            </a:r>
          </a:p>
          <a:p>
            <a:r>
              <a:rPr lang="en-IN" dirty="0"/>
              <a:t>Kafka distributed architecture</a:t>
            </a:r>
          </a:p>
          <a:p>
            <a:r>
              <a:rPr lang="en-IN" dirty="0"/>
              <a:t>Replication factor (Depends upon cluster n-1)</a:t>
            </a:r>
          </a:p>
          <a:p>
            <a:r>
              <a:rPr lang="en-IN" dirty="0"/>
              <a:t>For each and every partition got one leader and well as 2 replicas</a:t>
            </a:r>
          </a:p>
          <a:p>
            <a:r>
              <a:rPr lang="en-IN" dirty="0"/>
              <a:t>Fault tolerance by default it is avail, leader fails by default(Round robin algorithm) it will elect new leader for partition and it will receive immediately</a:t>
            </a:r>
          </a:p>
          <a:p>
            <a:r>
              <a:rPr lang="en-IN" dirty="0"/>
              <a:t>2 to 3% ex twitter data for analytical purpose</a:t>
            </a:r>
          </a:p>
          <a:p>
            <a:endParaRPr lang="en-IN" dirty="0"/>
          </a:p>
        </p:txBody>
      </p:sp>
    </p:spTree>
    <p:extLst>
      <p:ext uri="{BB962C8B-B14F-4D97-AF65-F5344CB8AC3E}">
        <p14:creationId xmlns:p14="http://schemas.microsoft.com/office/powerpoint/2010/main" val="1911253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2A31-9A6D-40D7-9988-C0C0270B2F42}"/>
              </a:ext>
            </a:extLst>
          </p:cNvPr>
          <p:cNvSpPr>
            <a:spLocks noGrp="1"/>
          </p:cNvSpPr>
          <p:nvPr>
            <p:ph type="title"/>
          </p:nvPr>
        </p:nvSpPr>
        <p:spPr/>
        <p:txBody>
          <a:bodyPr/>
          <a:lstStyle/>
          <a:p>
            <a:r>
              <a:rPr lang="en-IN" dirty="0"/>
              <a:t>Synchronous Producer</a:t>
            </a:r>
          </a:p>
        </p:txBody>
      </p:sp>
      <p:sp>
        <p:nvSpPr>
          <p:cNvPr id="3" name="Content Placeholder 2">
            <a:extLst>
              <a:ext uri="{FF2B5EF4-FFF2-40B4-BE49-F238E27FC236}">
                <a16:creationId xmlns:a16="http://schemas.microsoft.com/office/drawing/2014/main" id="{38A0EE47-73C8-47DE-B637-D247699143FA}"/>
              </a:ext>
            </a:extLst>
          </p:cNvPr>
          <p:cNvSpPr>
            <a:spLocks noGrp="1"/>
          </p:cNvSpPr>
          <p:nvPr>
            <p:ph idx="1"/>
          </p:nvPr>
        </p:nvSpPr>
        <p:spPr/>
        <p:txBody>
          <a:bodyPr/>
          <a:lstStyle/>
          <a:p>
            <a:r>
              <a:rPr lang="en-IN" dirty="0"/>
              <a:t>If we send a message and it will wait until it get a response</a:t>
            </a:r>
          </a:p>
          <a:p>
            <a:r>
              <a:rPr lang="en-IN" dirty="0"/>
              <a:t>Response -&gt; metadata</a:t>
            </a:r>
          </a:p>
          <a:p>
            <a:endParaRPr lang="en-IN" dirty="0"/>
          </a:p>
        </p:txBody>
      </p:sp>
    </p:spTree>
    <p:extLst>
      <p:ext uri="{BB962C8B-B14F-4D97-AF65-F5344CB8AC3E}">
        <p14:creationId xmlns:p14="http://schemas.microsoft.com/office/powerpoint/2010/main" val="1353388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781B-1692-4EB1-9F8B-870337039B7A}"/>
              </a:ext>
            </a:extLst>
          </p:cNvPr>
          <p:cNvSpPr>
            <a:spLocks noGrp="1"/>
          </p:cNvSpPr>
          <p:nvPr>
            <p:ph type="title"/>
          </p:nvPr>
        </p:nvSpPr>
        <p:spPr/>
        <p:txBody>
          <a:bodyPr/>
          <a:lstStyle/>
          <a:p>
            <a:r>
              <a:rPr lang="en-US" dirty="0"/>
              <a:t>Consumer Group?</a:t>
            </a:r>
            <a:br>
              <a:rPr lang="en-US" dirty="0"/>
            </a:br>
            <a:endParaRPr lang="en-IN" dirty="0"/>
          </a:p>
        </p:txBody>
      </p:sp>
      <p:sp>
        <p:nvSpPr>
          <p:cNvPr id="3" name="Content Placeholder 2">
            <a:extLst>
              <a:ext uri="{FF2B5EF4-FFF2-40B4-BE49-F238E27FC236}">
                <a16:creationId xmlns:a16="http://schemas.microsoft.com/office/drawing/2014/main" id="{C2222C14-343D-4894-B4AA-C1BA2B6EC433}"/>
              </a:ext>
            </a:extLst>
          </p:cNvPr>
          <p:cNvSpPr>
            <a:spLocks noGrp="1"/>
          </p:cNvSpPr>
          <p:nvPr>
            <p:ph idx="1"/>
          </p:nvPr>
        </p:nvSpPr>
        <p:spPr/>
        <p:txBody>
          <a:bodyPr>
            <a:normAutofit fontScale="92500" lnSpcReduction="10000"/>
          </a:bodyPr>
          <a:lstStyle/>
          <a:p>
            <a:r>
              <a:rPr lang="en-US" dirty="0"/>
              <a:t>If your producers are pushing data to the topic at a moderate speed, a single consumer may be enough to read and process that data. </a:t>
            </a:r>
          </a:p>
          <a:p>
            <a:r>
              <a:rPr lang="en-US" dirty="0"/>
              <a:t>However, if you want to scale up your system and read data from Kafka in parallel, you need multiple consumers reading your topic in parallel. </a:t>
            </a:r>
          </a:p>
          <a:p>
            <a:r>
              <a:rPr lang="en-US" dirty="0"/>
              <a:t>Many applications may have a clear need for multiple producers pushing data to a topic at one end and multiple consumers reading and processing data on the other end.</a:t>
            </a:r>
          </a:p>
          <a:p>
            <a:r>
              <a:rPr lang="en-US" dirty="0"/>
              <a:t>There is no complexity at the producer side. It is as simple as executing another instance of a producer. There is no coordination or sharing of information is needed among producers.</a:t>
            </a:r>
          </a:p>
          <a:p>
            <a:r>
              <a:rPr lang="en-US" dirty="0"/>
              <a:t>But on the consumer side, we have various considerations. Let's discuss those factors and understand the solution that Kafka provides. Let’s start with the first question.</a:t>
            </a:r>
          </a:p>
        </p:txBody>
      </p:sp>
    </p:spTree>
    <p:extLst>
      <p:ext uri="{BB962C8B-B14F-4D97-AF65-F5344CB8AC3E}">
        <p14:creationId xmlns:p14="http://schemas.microsoft.com/office/powerpoint/2010/main" val="1864682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7CF494E5-43E1-4187-BEF0-14099FD5082E}"/>
              </a:ext>
            </a:extLst>
          </p:cNvPr>
          <p:cNvSpPr/>
          <p:nvPr/>
        </p:nvSpPr>
        <p:spPr>
          <a:xfrm>
            <a:off x="3094182" y="3001818"/>
            <a:ext cx="1514763" cy="24014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324197C-915A-44E0-B95A-B41203A36DEA}"/>
              </a:ext>
            </a:extLst>
          </p:cNvPr>
          <p:cNvSpPr>
            <a:spLocks noGrp="1"/>
          </p:cNvSpPr>
          <p:nvPr>
            <p:ph type="title"/>
          </p:nvPr>
        </p:nvSpPr>
        <p:spPr/>
        <p:txBody>
          <a:bodyPr/>
          <a:lstStyle/>
          <a:p>
            <a:r>
              <a:rPr lang="en-IN" dirty="0"/>
              <a:t>Consumer</a:t>
            </a:r>
          </a:p>
        </p:txBody>
      </p:sp>
      <p:pic>
        <p:nvPicPr>
          <p:cNvPr id="9" name="Content Placeholder 8" descr="Server">
            <a:extLst>
              <a:ext uri="{FF2B5EF4-FFF2-40B4-BE49-F238E27FC236}">
                <a16:creationId xmlns:a16="http://schemas.microsoft.com/office/drawing/2014/main" id="{49D90EE3-9FD1-40EE-A2B5-EAE91DA1B6C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143" y="2954411"/>
            <a:ext cx="1342016" cy="2531990"/>
          </a:xfrm>
        </p:spPr>
      </p:pic>
      <p:sp>
        <p:nvSpPr>
          <p:cNvPr id="10" name="Rectangle 9">
            <a:extLst>
              <a:ext uri="{FF2B5EF4-FFF2-40B4-BE49-F238E27FC236}">
                <a16:creationId xmlns:a16="http://schemas.microsoft.com/office/drawing/2014/main" id="{D243D658-03A2-4C95-A6F6-CF15D45AD144}"/>
              </a:ext>
            </a:extLst>
          </p:cNvPr>
          <p:cNvSpPr/>
          <p:nvPr/>
        </p:nvSpPr>
        <p:spPr>
          <a:xfrm>
            <a:off x="5652654" y="3962397"/>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sp>
        <p:nvSpPr>
          <p:cNvPr id="11" name="Rectangle 10">
            <a:extLst>
              <a:ext uri="{FF2B5EF4-FFF2-40B4-BE49-F238E27FC236}">
                <a16:creationId xmlns:a16="http://schemas.microsoft.com/office/drawing/2014/main" id="{C8312B87-057D-46FB-A45D-70E5F5822CEF}"/>
              </a:ext>
            </a:extLst>
          </p:cNvPr>
          <p:cNvSpPr/>
          <p:nvPr/>
        </p:nvSpPr>
        <p:spPr>
          <a:xfrm>
            <a:off x="3311236" y="3576781"/>
            <a:ext cx="1099128" cy="277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1</a:t>
            </a:r>
          </a:p>
        </p:txBody>
      </p:sp>
      <p:sp>
        <p:nvSpPr>
          <p:cNvPr id="12" name="Rectangle 11">
            <a:extLst>
              <a:ext uri="{FF2B5EF4-FFF2-40B4-BE49-F238E27FC236}">
                <a16:creationId xmlns:a16="http://schemas.microsoft.com/office/drawing/2014/main" id="{518426A7-C75C-4E3F-B4EC-A1085E92E7F8}"/>
              </a:ext>
            </a:extLst>
          </p:cNvPr>
          <p:cNvSpPr/>
          <p:nvPr/>
        </p:nvSpPr>
        <p:spPr>
          <a:xfrm>
            <a:off x="3311236" y="4075545"/>
            <a:ext cx="1099128" cy="277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2</a:t>
            </a:r>
          </a:p>
        </p:txBody>
      </p:sp>
      <p:sp>
        <p:nvSpPr>
          <p:cNvPr id="13" name="Rectangle 12">
            <a:extLst>
              <a:ext uri="{FF2B5EF4-FFF2-40B4-BE49-F238E27FC236}">
                <a16:creationId xmlns:a16="http://schemas.microsoft.com/office/drawing/2014/main" id="{7C5ED577-C213-402A-869B-F67B06F8A9CE}"/>
              </a:ext>
            </a:extLst>
          </p:cNvPr>
          <p:cNvSpPr/>
          <p:nvPr/>
        </p:nvSpPr>
        <p:spPr>
          <a:xfrm>
            <a:off x="3311236" y="4565071"/>
            <a:ext cx="1099128" cy="277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3</a:t>
            </a:r>
          </a:p>
        </p:txBody>
      </p:sp>
      <p:sp>
        <p:nvSpPr>
          <p:cNvPr id="16" name="Rectangle 15">
            <a:extLst>
              <a:ext uri="{FF2B5EF4-FFF2-40B4-BE49-F238E27FC236}">
                <a16:creationId xmlns:a16="http://schemas.microsoft.com/office/drawing/2014/main" id="{0DA56E26-5263-44B5-B09B-9A76F883022C}"/>
              </a:ext>
            </a:extLst>
          </p:cNvPr>
          <p:cNvSpPr/>
          <p:nvPr/>
        </p:nvSpPr>
        <p:spPr>
          <a:xfrm>
            <a:off x="240145" y="3232727"/>
            <a:ext cx="1579419" cy="39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Producer</a:t>
            </a:r>
          </a:p>
        </p:txBody>
      </p:sp>
      <p:sp>
        <p:nvSpPr>
          <p:cNvPr id="17" name="Rectangle 16">
            <a:extLst>
              <a:ext uri="{FF2B5EF4-FFF2-40B4-BE49-F238E27FC236}">
                <a16:creationId xmlns:a16="http://schemas.microsoft.com/office/drawing/2014/main" id="{46C28FA5-E2AE-4544-96D6-9F42EC2CF7AC}"/>
              </a:ext>
            </a:extLst>
          </p:cNvPr>
          <p:cNvSpPr/>
          <p:nvPr/>
        </p:nvSpPr>
        <p:spPr>
          <a:xfrm>
            <a:off x="240145" y="4565071"/>
            <a:ext cx="1579419" cy="39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Producer</a:t>
            </a:r>
          </a:p>
        </p:txBody>
      </p:sp>
      <p:cxnSp>
        <p:nvCxnSpPr>
          <p:cNvPr id="19" name="Straight Arrow Connector 18">
            <a:extLst>
              <a:ext uri="{FF2B5EF4-FFF2-40B4-BE49-F238E27FC236}">
                <a16:creationId xmlns:a16="http://schemas.microsoft.com/office/drawing/2014/main" id="{CCB91E2D-6AEF-4A73-9EFB-FD4C3E2D4E72}"/>
              </a:ext>
            </a:extLst>
          </p:cNvPr>
          <p:cNvCxnSpPr>
            <a:stCxn id="16" idx="3"/>
            <a:endCxn id="15" idx="1"/>
          </p:cNvCxnSpPr>
          <p:nvPr/>
        </p:nvCxnSpPr>
        <p:spPr>
          <a:xfrm>
            <a:off x="1819564" y="3431309"/>
            <a:ext cx="1274618" cy="7712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59E05CBA-4545-4099-9241-8AC0A9F0A8AB}"/>
              </a:ext>
            </a:extLst>
          </p:cNvPr>
          <p:cNvCxnSpPr>
            <a:stCxn id="17" idx="3"/>
          </p:cNvCxnSpPr>
          <p:nvPr/>
        </p:nvCxnSpPr>
        <p:spPr>
          <a:xfrm flipV="1">
            <a:off x="1819564" y="4202546"/>
            <a:ext cx="1200727" cy="5611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4BEF1C95-977D-4C2D-AAC4-546337FFE95C}"/>
              </a:ext>
            </a:extLst>
          </p:cNvPr>
          <p:cNvCxnSpPr>
            <a:stCxn id="15" idx="3"/>
            <a:endCxn id="10" idx="1"/>
          </p:cNvCxnSpPr>
          <p:nvPr/>
        </p:nvCxnSpPr>
        <p:spPr>
          <a:xfrm>
            <a:off x="4608945" y="4202546"/>
            <a:ext cx="1043709" cy="92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E759B874-7C0D-48DE-AE12-40A491E12FB5}"/>
              </a:ext>
            </a:extLst>
          </p:cNvPr>
          <p:cNvCxnSpPr>
            <a:stCxn id="10" idx="3"/>
            <a:endCxn id="9" idx="1"/>
          </p:cNvCxnSpPr>
          <p:nvPr/>
        </p:nvCxnSpPr>
        <p:spPr>
          <a:xfrm>
            <a:off x="7435272" y="4211779"/>
            <a:ext cx="932871" cy="86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TextBox 28">
            <a:extLst>
              <a:ext uri="{FF2B5EF4-FFF2-40B4-BE49-F238E27FC236}">
                <a16:creationId xmlns:a16="http://schemas.microsoft.com/office/drawing/2014/main" id="{2E87738D-B4E6-41A0-A581-CA93B2B261F2}"/>
              </a:ext>
            </a:extLst>
          </p:cNvPr>
          <p:cNvSpPr txBox="1"/>
          <p:nvPr/>
        </p:nvSpPr>
        <p:spPr>
          <a:xfrm>
            <a:off x="3075707" y="2641602"/>
            <a:ext cx="1911927" cy="369332"/>
          </a:xfrm>
          <a:prstGeom prst="rect">
            <a:avLst/>
          </a:prstGeom>
          <a:noFill/>
        </p:spPr>
        <p:txBody>
          <a:bodyPr wrap="square" rtlCol="0">
            <a:spAutoFit/>
          </a:bodyPr>
          <a:lstStyle/>
          <a:p>
            <a:r>
              <a:rPr lang="en-IN" dirty="0"/>
              <a:t>Kafka Cluster</a:t>
            </a:r>
          </a:p>
        </p:txBody>
      </p:sp>
      <p:sp>
        <p:nvSpPr>
          <p:cNvPr id="30" name="TextBox 29">
            <a:extLst>
              <a:ext uri="{FF2B5EF4-FFF2-40B4-BE49-F238E27FC236}">
                <a16:creationId xmlns:a16="http://schemas.microsoft.com/office/drawing/2014/main" id="{C653F698-C5B5-421B-BE04-38E4D718A6D8}"/>
              </a:ext>
            </a:extLst>
          </p:cNvPr>
          <p:cNvSpPr txBox="1"/>
          <p:nvPr/>
        </p:nvSpPr>
        <p:spPr>
          <a:xfrm>
            <a:off x="8285020" y="2880521"/>
            <a:ext cx="1590500" cy="369332"/>
          </a:xfrm>
          <a:prstGeom prst="rect">
            <a:avLst/>
          </a:prstGeom>
          <a:noFill/>
        </p:spPr>
        <p:txBody>
          <a:bodyPr wrap="none" rtlCol="0">
            <a:spAutoFit/>
          </a:bodyPr>
          <a:lstStyle/>
          <a:p>
            <a:r>
              <a:rPr lang="en-IN" dirty="0"/>
              <a:t>Data Centre</a:t>
            </a:r>
          </a:p>
        </p:txBody>
      </p:sp>
    </p:spTree>
    <p:extLst>
      <p:ext uri="{BB962C8B-B14F-4D97-AF65-F5344CB8AC3E}">
        <p14:creationId xmlns:p14="http://schemas.microsoft.com/office/powerpoint/2010/main" val="2916618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64627FC1-C575-46CB-A1C9-2E6E38E76DDB}"/>
              </a:ext>
            </a:extLst>
          </p:cNvPr>
          <p:cNvSpPr/>
          <p:nvPr/>
        </p:nvSpPr>
        <p:spPr>
          <a:xfrm>
            <a:off x="5264727" y="2022764"/>
            <a:ext cx="2678546" cy="4382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1E79704C-C2BF-4BD2-B14D-19D6D82583A6}"/>
              </a:ext>
            </a:extLst>
          </p:cNvPr>
          <p:cNvSpPr>
            <a:spLocks noGrp="1"/>
          </p:cNvSpPr>
          <p:nvPr>
            <p:ph type="title"/>
          </p:nvPr>
        </p:nvSpPr>
        <p:spPr/>
        <p:txBody>
          <a:bodyPr/>
          <a:lstStyle/>
          <a:p>
            <a:r>
              <a:rPr lang="en-IN" dirty="0"/>
              <a:t>Consumer Groups</a:t>
            </a:r>
          </a:p>
        </p:txBody>
      </p:sp>
      <p:sp>
        <p:nvSpPr>
          <p:cNvPr id="16" name="Rectangle: Rounded Corners 15">
            <a:extLst>
              <a:ext uri="{FF2B5EF4-FFF2-40B4-BE49-F238E27FC236}">
                <a16:creationId xmlns:a16="http://schemas.microsoft.com/office/drawing/2014/main" id="{27A9FA11-4AD4-415C-82F6-1083E5900248}"/>
              </a:ext>
            </a:extLst>
          </p:cNvPr>
          <p:cNvSpPr/>
          <p:nvPr/>
        </p:nvSpPr>
        <p:spPr>
          <a:xfrm>
            <a:off x="3094182" y="3001818"/>
            <a:ext cx="1514763" cy="24014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pic>
        <p:nvPicPr>
          <p:cNvPr id="17" name="Content Placeholder 8" descr="Server">
            <a:extLst>
              <a:ext uri="{FF2B5EF4-FFF2-40B4-BE49-F238E27FC236}">
                <a16:creationId xmlns:a16="http://schemas.microsoft.com/office/drawing/2014/main" id="{06991D01-0240-444F-BAB9-98CD3BFFBB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143" y="2954411"/>
            <a:ext cx="1342016" cy="2531990"/>
          </a:xfrm>
          <a:prstGeom prst="rect">
            <a:avLst/>
          </a:prstGeom>
        </p:spPr>
      </p:pic>
      <p:sp>
        <p:nvSpPr>
          <p:cNvPr id="18" name="Rectangle 17">
            <a:extLst>
              <a:ext uri="{FF2B5EF4-FFF2-40B4-BE49-F238E27FC236}">
                <a16:creationId xmlns:a16="http://schemas.microsoft.com/office/drawing/2014/main" id="{1ACF59E6-2B0E-4C6E-A7F9-93EB5731E893}"/>
              </a:ext>
            </a:extLst>
          </p:cNvPr>
          <p:cNvSpPr/>
          <p:nvPr/>
        </p:nvSpPr>
        <p:spPr>
          <a:xfrm>
            <a:off x="5652654" y="4128651"/>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sp>
        <p:nvSpPr>
          <p:cNvPr id="19" name="Rectangle 18">
            <a:extLst>
              <a:ext uri="{FF2B5EF4-FFF2-40B4-BE49-F238E27FC236}">
                <a16:creationId xmlns:a16="http://schemas.microsoft.com/office/drawing/2014/main" id="{F212855B-E601-4F2B-9BDB-60A74F83E868}"/>
              </a:ext>
            </a:extLst>
          </p:cNvPr>
          <p:cNvSpPr/>
          <p:nvPr/>
        </p:nvSpPr>
        <p:spPr>
          <a:xfrm>
            <a:off x="3311236" y="3576781"/>
            <a:ext cx="1099128" cy="277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1</a:t>
            </a:r>
          </a:p>
        </p:txBody>
      </p:sp>
      <p:sp>
        <p:nvSpPr>
          <p:cNvPr id="20" name="Rectangle 19">
            <a:extLst>
              <a:ext uri="{FF2B5EF4-FFF2-40B4-BE49-F238E27FC236}">
                <a16:creationId xmlns:a16="http://schemas.microsoft.com/office/drawing/2014/main" id="{5EA06DEA-9961-45A7-8342-FAED746938B4}"/>
              </a:ext>
            </a:extLst>
          </p:cNvPr>
          <p:cNvSpPr/>
          <p:nvPr/>
        </p:nvSpPr>
        <p:spPr>
          <a:xfrm>
            <a:off x="3311236" y="4075545"/>
            <a:ext cx="1099128" cy="277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2</a:t>
            </a:r>
          </a:p>
        </p:txBody>
      </p:sp>
      <p:sp>
        <p:nvSpPr>
          <p:cNvPr id="21" name="Rectangle 20">
            <a:extLst>
              <a:ext uri="{FF2B5EF4-FFF2-40B4-BE49-F238E27FC236}">
                <a16:creationId xmlns:a16="http://schemas.microsoft.com/office/drawing/2014/main" id="{05CFD1BB-A52E-43BD-81B7-ABB3BBCEB718}"/>
              </a:ext>
            </a:extLst>
          </p:cNvPr>
          <p:cNvSpPr/>
          <p:nvPr/>
        </p:nvSpPr>
        <p:spPr>
          <a:xfrm>
            <a:off x="3311236" y="4565071"/>
            <a:ext cx="1099128" cy="277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Broker 3</a:t>
            </a:r>
          </a:p>
        </p:txBody>
      </p:sp>
      <p:sp>
        <p:nvSpPr>
          <p:cNvPr id="22" name="Rectangle 21">
            <a:extLst>
              <a:ext uri="{FF2B5EF4-FFF2-40B4-BE49-F238E27FC236}">
                <a16:creationId xmlns:a16="http://schemas.microsoft.com/office/drawing/2014/main" id="{FCC758E9-FA26-4AE8-B976-1B118FBD16AB}"/>
              </a:ext>
            </a:extLst>
          </p:cNvPr>
          <p:cNvSpPr/>
          <p:nvPr/>
        </p:nvSpPr>
        <p:spPr>
          <a:xfrm>
            <a:off x="240145" y="2373746"/>
            <a:ext cx="1579419" cy="39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Producer</a:t>
            </a:r>
          </a:p>
        </p:txBody>
      </p:sp>
      <p:sp>
        <p:nvSpPr>
          <p:cNvPr id="23" name="Rectangle 22">
            <a:extLst>
              <a:ext uri="{FF2B5EF4-FFF2-40B4-BE49-F238E27FC236}">
                <a16:creationId xmlns:a16="http://schemas.microsoft.com/office/drawing/2014/main" id="{AB92F703-15BA-4A50-82C5-AB1B0D7B7A5D}"/>
              </a:ext>
            </a:extLst>
          </p:cNvPr>
          <p:cNvSpPr/>
          <p:nvPr/>
        </p:nvSpPr>
        <p:spPr>
          <a:xfrm>
            <a:off x="240145" y="5137722"/>
            <a:ext cx="1579419" cy="39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Producer</a:t>
            </a:r>
          </a:p>
        </p:txBody>
      </p:sp>
      <p:cxnSp>
        <p:nvCxnSpPr>
          <p:cNvPr id="24" name="Straight Arrow Connector 23">
            <a:extLst>
              <a:ext uri="{FF2B5EF4-FFF2-40B4-BE49-F238E27FC236}">
                <a16:creationId xmlns:a16="http://schemas.microsoft.com/office/drawing/2014/main" id="{75E4B528-9DFA-4DF9-A866-4EEFA2BB4468}"/>
              </a:ext>
            </a:extLst>
          </p:cNvPr>
          <p:cNvCxnSpPr>
            <a:stCxn id="22" idx="3"/>
            <a:endCxn id="16" idx="1"/>
          </p:cNvCxnSpPr>
          <p:nvPr/>
        </p:nvCxnSpPr>
        <p:spPr>
          <a:xfrm>
            <a:off x="1819564" y="2572328"/>
            <a:ext cx="1274618" cy="16302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4F6F9D82-4F8C-4A05-9C12-57DF8E381F7C}"/>
              </a:ext>
            </a:extLst>
          </p:cNvPr>
          <p:cNvCxnSpPr>
            <a:cxnSpLocks/>
            <a:stCxn id="23" idx="3"/>
            <a:endCxn id="16" idx="1"/>
          </p:cNvCxnSpPr>
          <p:nvPr/>
        </p:nvCxnSpPr>
        <p:spPr>
          <a:xfrm flipV="1">
            <a:off x="1819564" y="4202546"/>
            <a:ext cx="1274618" cy="11337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F8405500-242A-4DD5-A808-36A6AB0942EA}"/>
              </a:ext>
            </a:extLst>
          </p:cNvPr>
          <p:cNvCxnSpPr>
            <a:stCxn id="16" idx="3"/>
            <a:endCxn id="18" idx="1"/>
          </p:cNvCxnSpPr>
          <p:nvPr/>
        </p:nvCxnSpPr>
        <p:spPr>
          <a:xfrm>
            <a:off x="4608945" y="4202546"/>
            <a:ext cx="1043709" cy="1754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E50C0083-FCCE-4860-9EB2-12B7C82EFECF}"/>
              </a:ext>
            </a:extLst>
          </p:cNvPr>
          <p:cNvCxnSpPr>
            <a:stCxn id="18" idx="3"/>
            <a:endCxn id="17" idx="1"/>
          </p:cNvCxnSpPr>
          <p:nvPr/>
        </p:nvCxnSpPr>
        <p:spPr>
          <a:xfrm flipV="1">
            <a:off x="7435272" y="4220406"/>
            <a:ext cx="932871" cy="1576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E101FBC5-7253-47A6-9852-D0CF44E6E91A}"/>
              </a:ext>
            </a:extLst>
          </p:cNvPr>
          <p:cNvSpPr txBox="1"/>
          <p:nvPr/>
        </p:nvSpPr>
        <p:spPr>
          <a:xfrm>
            <a:off x="3075707" y="2641602"/>
            <a:ext cx="1911927" cy="369332"/>
          </a:xfrm>
          <a:prstGeom prst="rect">
            <a:avLst/>
          </a:prstGeom>
          <a:noFill/>
        </p:spPr>
        <p:txBody>
          <a:bodyPr wrap="square" rtlCol="0">
            <a:spAutoFit/>
          </a:bodyPr>
          <a:lstStyle/>
          <a:p>
            <a:r>
              <a:rPr lang="en-IN" dirty="0"/>
              <a:t>Kafka Cluster</a:t>
            </a:r>
          </a:p>
        </p:txBody>
      </p:sp>
      <p:sp>
        <p:nvSpPr>
          <p:cNvPr id="29" name="TextBox 28">
            <a:extLst>
              <a:ext uri="{FF2B5EF4-FFF2-40B4-BE49-F238E27FC236}">
                <a16:creationId xmlns:a16="http://schemas.microsoft.com/office/drawing/2014/main" id="{2CDD5821-2D02-4478-9A38-845AF95C6AEF}"/>
              </a:ext>
            </a:extLst>
          </p:cNvPr>
          <p:cNvSpPr txBox="1"/>
          <p:nvPr/>
        </p:nvSpPr>
        <p:spPr>
          <a:xfrm>
            <a:off x="8285020" y="2880521"/>
            <a:ext cx="1590500" cy="369332"/>
          </a:xfrm>
          <a:prstGeom prst="rect">
            <a:avLst/>
          </a:prstGeom>
          <a:noFill/>
        </p:spPr>
        <p:txBody>
          <a:bodyPr wrap="none" rtlCol="0">
            <a:spAutoFit/>
          </a:bodyPr>
          <a:lstStyle/>
          <a:p>
            <a:r>
              <a:rPr lang="en-IN" dirty="0"/>
              <a:t>Data </a:t>
            </a:r>
            <a:r>
              <a:rPr lang="en-IN" dirty="0" err="1"/>
              <a:t>Center</a:t>
            </a:r>
            <a:endParaRPr lang="en-IN" dirty="0"/>
          </a:p>
        </p:txBody>
      </p:sp>
      <p:sp>
        <p:nvSpPr>
          <p:cNvPr id="44" name="Content Placeholder 43">
            <a:extLst>
              <a:ext uri="{FF2B5EF4-FFF2-40B4-BE49-F238E27FC236}">
                <a16:creationId xmlns:a16="http://schemas.microsoft.com/office/drawing/2014/main" id="{D4AD5302-E849-461B-9C43-8F98B35BC127}"/>
              </a:ext>
            </a:extLst>
          </p:cNvPr>
          <p:cNvSpPr>
            <a:spLocks noGrp="1"/>
          </p:cNvSpPr>
          <p:nvPr>
            <p:ph idx="1"/>
          </p:nvPr>
        </p:nvSpPr>
        <p:spPr>
          <a:xfrm>
            <a:off x="240144" y="3347118"/>
            <a:ext cx="1579419" cy="361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indent="0" algn="ctr">
              <a:buNone/>
            </a:pPr>
            <a:r>
              <a:rPr lang="en-IN" dirty="0"/>
              <a:t>Producer</a:t>
            </a:r>
          </a:p>
        </p:txBody>
      </p:sp>
      <p:sp>
        <p:nvSpPr>
          <p:cNvPr id="45" name="Content Placeholder 43">
            <a:extLst>
              <a:ext uri="{FF2B5EF4-FFF2-40B4-BE49-F238E27FC236}">
                <a16:creationId xmlns:a16="http://schemas.microsoft.com/office/drawing/2014/main" id="{2A24D43B-EE9D-4FDF-9406-9E99A6571DF6}"/>
              </a:ext>
            </a:extLst>
          </p:cNvPr>
          <p:cNvSpPr txBox="1">
            <a:spLocks/>
          </p:cNvSpPr>
          <p:nvPr/>
        </p:nvSpPr>
        <p:spPr>
          <a:xfrm>
            <a:off x="198583" y="4275349"/>
            <a:ext cx="1579419" cy="361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9pPr>
          </a:lstStyle>
          <a:p>
            <a:pPr marL="0" indent="0" algn="ctr">
              <a:buFont typeface="Wingdings 3" charset="2"/>
              <a:buNone/>
            </a:pPr>
            <a:r>
              <a:rPr lang="en-IN" dirty="0"/>
              <a:t>Producer</a:t>
            </a:r>
          </a:p>
        </p:txBody>
      </p:sp>
      <p:cxnSp>
        <p:nvCxnSpPr>
          <p:cNvPr id="47" name="Straight Arrow Connector 46">
            <a:extLst>
              <a:ext uri="{FF2B5EF4-FFF2-40B4-BE49-F238E27FC236}">
                <a16:creationId xmlns:a16="http://schemas.microsoft.com/office/drawing/2014/main" id="{31799288-AB66-4C84-872C-B3BFCEF978C2}"/>
              </a:ext>
            </a:extLst>
          </p:cNvPr>
          <p:cNvCxnSpPr>
            <a:cxnSpLocks/>
            <a:stCxn id="44" idx="3"/>
            <a:endCxn id="16" idx="1"/>
          </p:cNvCxnSpPr>
          <p:nvPr/>
        </p:nvCxnSpPr>
        <p:spPr>
          <a:xfrm>
            <a:off x="1819563" y="3527764"/>
            <a:ext cx="1274619" cy="6747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D1A10613-517A-4A93-901F-0D27FC3F2400}"/>
              </a:ext>
            </a:extLst>
          </p:cNvPr>
          <p:cNvCxnSpPr>
            <a:cxnSpLocks/>
            <a:stCxn id="45" idx="3"/>
            <a:endCxn id="16" idx="1"/>
          </p:cNvCxnSpPr>
          <p:nvPr/>
        </p:nvCxnSpPr>
        <p:spPr>
          <a:xfrm flipV="1">
            <a:off x="1778002" y="4202546"/>
            <a:ext cx="1316180" cy="2534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7" name="Rectangle 56">
            <a:extLst>
              <a:ext uri="{FF2B5EF4-FFF2-40B4-BE49-F238E27FC236}">
                <a16:creationId xmlns:a16="http://schemas.microsoft.com/office/drawing/2014/main" id="{FC734CA7-B491-4A47-8B6F-007D2CB0FD67}"/>
              </a:ext>
            </a:extLst>
          </p:cNvPr>
          <p:cNvSpPr/>
          <p:nvPr/>
        </p:nvSpPr>
        <p:spPr>
          <a:xfrm>
            <a:off x="5684985" y="4927590"/>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sp>
        <p:nvSpPr>
          <p:cNvPr id="58" name="Rectangle 57">
            <a:extLst>
              <a:ext uri="{FF2B5EF4-FFF2-40B4-BE49-F238E27FC236}">
                <a16:creationId xmlns:a16="http://schemas.microsoft.com/office/drawing/2014/main" id="{05542B39-2120-431B-94E6-B5451216728D}"/>
              </a:ext>
            </a:extLst>
          </p:cNvPr>
          <p:cNvSpPr/>
          <p:nvPr/>
        </p:nvSpPr>
        <p:spPr>
          <a:xfrm>
            <a:off x="5657273" y="2553855"/>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sp>
        <p:nvSpPr>
          <p:cNvPr id="59" name="Rectangle 58">
            <a:extLst>
              <a:ext uri="{FF2B5EF4-FFF2-40B4-BE49-F238E27FC236}">
                <a16:creationId xmlns:a16="http://schemas.microsoft.com/office/drawing/2014/main" id="{637541BF-5312-4C6A-B818-60F6E09CF233}"/>
              </a:ext>
            </a:extLst>
          </p:cNvPr>
          <p:cNvSpPr/>
          <p:nvPr/>
        </p:nvSpPr>
        <p:spPr>
          <a:xfrm>
            <a:off x="5666508" y="3308924"/>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cxnSp>
        <p:nvCxnSpPr>
          <p:cNvPr id="60" name="Straight Arrow Connector 59">
            <a:extLst>
              <a:ext uri="{FF2B5EF4-FFF2-40B4-BE49-F238E27FC236}">
                <a16:creationId xmlns:a16="http://schemas.microsoft.com/office/drawing/2014/main" id="{78FF82F5-F4A1-46B6-ADD0-3382FAAE2F77}"/>
              </a:ext>
            </a:extLst>
          </p:cNvPr>
          <p:cNvCxnSpPr>
            <a:cxnSpLocks/>
            <a:stCxn id="16" idx="3"/>
            <a:endCxn id="59" idx="1"/>
          </p:cNvCxnSpPr>
          <p:nvPr/>
        </p:nvCxnSpPr>
        <p:spPr>
          <a:xfrm flipV="1">
            <a:off x="4608945" y="3558306"/>
            <a:ext cx="1057563" cy="6442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62">
            <a:extLst>
              <a:ext uri="{FF2B5EF4-FFF2-40B4-BE49-F238E27FC236}">
                <a16:creationId xmlns:a16="http://schemas.microsoft.com/office/drawing/2014/main" id="{8BFD2BF4-2779-44FA-A725-751B641D2FDB}"/>
              </a:ext>
            </a:extLst>
          </p:cNvPr>
          <p:cNvCxnSpPr>
            <a:cxnSpLocks/>
            <a:stCxn id="16" idx="3"/>
            <a:endCxn id="58" idx="1"/>
          </p:cNvCxnSpPr>
          <p:nvPr/>
        </p:nvCxnSpPr>
        <p:spPr>
          <a:xfrm flipV="1">
            <a:off x="4608945" y="2803237"/>
            <a:ext cx="1048328" cy="13993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6" name="Straight Arrow Connector 65">
            <a:extLst>
              <a:ext uri="{FF2B5EF4-FFF2-40B4-BE49-F238E27FC236}">
                <a16:creationId xmlns:a16="http://schemas.microsoft.com/office/drawing/2014/main" id="{3AB1B6BF-2381-4CB4-89EE-3B89093C0D3C}"/>
              </a:ext>
            </a:extLst>
          </p:cNvPr>
          <p:cNvCxnSpPr>
            <a:cxnSpLocks/>
            <a:stCxn id="16" idx="3"/>
            <a:endCxn id="57" idx="1"/>
          </p:cNvCxnSpPr>
          <p:nvPr/>
        </p:nvCxnSpPr>
        <p:spPr>
          <a:xfrm>
            <a:off x="4608945" y="4202546"/>
            <a:ext cx="1076040" cy="9744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9" name="Straight Arrow Connector 68">
            <a:extLst>
              <a:ext uri="{FF2B5EF4-FFF2-40B4-BE49-F238E27FC236}">
                <a16:creationId xmlns:a16="http://schemas.microsoft.com/office/drawing/2014/main" id="{6099D5BA-1DF1-48FB-BE5B-C4161E471508}"/>
              </a:ext>
            </a:extLst>
          </p:cNvPr>
          <p:cNvCxnSpPr>
            <a:cxnSpLocks/>
            <a:stCxn id="57" idx="3"/>
            <a:endCxn id="17" idx="1"/>
          </p:cNvCxnSpPr>
          <p:nvPr/>
        </p:nvCxnSpPr>
        <p:spPr>
          <a:xfrm flipV="1">
            <a:off x="7467603" y="4220406"/>
            <a:ext cx="900540" cy="9565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2" name="Straight Arrow Connector 71">
            <a:extLst>
              <a:ext uri="{FF2B5EF4-FFF2-40B4-BE49-F238E27FC236}">
                <a16:creationId xmlns:a16="http://schemas.microsoft.com/office/drawing/2014/main" id="{1EAA09DE-4FCA-44B9-A348-6862E7738386}"/>
              </a:ext>
            </a:extLst>
          </p:cNvPr>
          <p:cNvCxnSpPr>
            <a:cxnSpLocks/>
            <a:stCxn id="59" idx="3"/>
            <a:endCxn id="17" idx="1"/>
          </p:cNvCxnSpPr>
          <p:nvPr/>
        </p:nvCxnSpPr>
        <p:spPr>
          <a:xfrm>
            <a:off x="7449126" y="3558306"/>
            <a:ext cx="919017" cy="6621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Straight Arrow Connector 74">
            <a:extLst>
              <a:ext uri="{FF2B5EF4-FFF2-40B4-BE49-F238E27FC236}">
                <a16:creationId xmlns:a16="http://schemas.microsoft.com/office/drawing/2014/main" id="{84D7F864-DC78-4B84-AA9E-C0A53C73A1D7}"/>
              </a:ext>
            </a:extLst>
          </p:cNvPr>
          <p:cNvCxnSpPr>
            <a:cxnSpLocks/>
            <a:stCxn id="58" idx="3"/>
            <a:endCxn id="17" idx="1"/>
          </p:cNvCxnSpPr>
          <p:nvPr/>
        </p:nvCxnSpPr>
        <p:spPr>
          <a:xfrm>
            <a:off x="7439891" y="2803237"/>
            <a:ext cx="928252" cy="14171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0" name="TextBox 79">
            <a:extLst>
              <a:ext uri="{FF2B5EF4-FFF2-40B4-BE49-F238E27FC236}">
                <a16:creationId xmlns:a16="http://schemas.microsoft.com/office/drawing/2014/main" id="{1D92CFAE-24F9-43D6-9A13-7B78649E1887}"/>
              </a:ext>
            </a:extLst>
          </p:cNvPr>
          <p:cNvSpPr txBox="1"/>
          <p:nvPr/>
        </p:nvSpPr>
        <p:spPr>
          <a:xfrm>
            <a:off x="5523345" y="2050467"/>
            <a:ext cx="2204450" cy="369332"/>
          </a:xfrm>
          <a:prstGeom prst="rect">
            <a:avLst/>
          </a:prstGeom>
          <a:noFill/>
        </p:spPr>
        <p:txBody>
          <a:bodyPr wrap="none" rtlCol="0">
            <a:spAutoFit/>
          </a:bodyPr>
          <a:lstStyle/>
          <a:p>
            <a:r>
              <a:rPr lang="en-IN" dirty="0"/>
              <a:t>Consumer Groups</a:t>
            </a:r>
          </a:p>
        </p:txBody>
      </p:sp>
    </p:spTree>
    <p:extLst>
      <p:ext uri="{BB962C8B-B14F-4D97-AF65-F5344CB8AC3E}">
        <p14:creationId xmlns:p14="http://schemas.microsoft.com/office/powerpoint/2010/main" val="300936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8614-6454-4ED5-B44C-B8D287B2A9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85CD4C-9F4F-4D01-AF99-5B2F6820A6AE}"/>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392506F0-B944-4194-9F6E-13B7517146E1}"/>
              </a:ext>
            </a:extLst>
          </p:cNvPr>
          <p:cNvSpPr/>
          <p:nvPr/>
        </p:nvSpPr>
        <p:spPr>
          <a:xfrm>
            <a:off x="1200727" y="2401455"/>
            <a:ext cx="1413164" cy="1027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Source</a:t>
            </a:r>
          </a:p>
          <a:p>
            <a:pPr algn="ctr"/>
            <a:r>
              <a:rPr lang="en-IN" dirty="0"/>
              <a:t>System</a:t>
            </a:r>
          </a:p>
        </p:txBody>
      </p:sp>
      <p:sp>
        <p:nvSpPr>
          <p:cNvPr id="5" name="Rectangle 4">
            <a:extLst>
              <a:ext uri="{FF2B5EF4-FFF2-40B4-BE49-F238E27FC236}">
                <a16:creationId xmlns:a16="http://schemas.microsoft.com/office/drawing/2014/main" id="{19A8A829-590F-4ACD-A5B4-051439CB0EB1}"/>
              </a:ext>
            </a:extLst>
          </p:cNvPr>
          <p:cNvSpPr/>
          <p:nvPr/>
        </p:nvSpPr>
        <p:spPr>
          <a:xfrm>
            <a:off x="3223491" y="2401455"/>
            <a:ext cx="1413164" cy="1027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Source</a:t>
            </a:r>
          </a:p>
          <a:p>
            <a:pPr algn="ctr"/>
            <a:r>
              <a:rPr lang="en-IN"/>
              <a:t>System</a:t>
            </a:r>
            <a:endParaRPr lang="en-IN" dirty="0"/>
          </a:p>
        </p:txBody>
      </p:sp>
      <p:sp>
        <p:nvSpPr>
          <p:cNvPr id="6" name="Rectangle 5">
            <a:extLst>
              <a:ext uri="{FF2B5EF4-FFF2-40B4-BE49-F238E27FC236}">
                <a16:creationId xmlns:a16="http://schemas.microsoft.com/office/drawing/2014/main" id="{3D677F37-9344-4C4D-9846-6E2ABFF35C52}"/>
              </a:ext>
            </a:extLst>
          </p:cNvPr>
          <p:cNvSpPr/>
          <p:nvPr/>
        </p:nvSpPr>
        <p:spPr>
          <a:xfrm>
            <a:off x="5126182" y="2401455"/>
            <a:ext cx="1597891" cy="1027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Source</a:t>
            </a:r>
          </a:p>
          <a:p>
            <a:pPr algn="ctr"/>
            <a:r>
              <a:rPr lang="en-IN"/>
              <a:t>System</a:t>
            </a:r>
            <a:endParaRPr lang="en-IN" dirty="0"/>
          </a:p>
        </p:txBody>
      </p:sp>
      <p:sp>
        <p:nvSpPr>
          <p:cNvPr id="7" name="Rectangle 6">
            <a:extLst>
              <a:ext uri="{FF2B5EF4-FFF2-40B4-BE49-F238E27FC236}">
                <a16:creationId xmlns:a16="http://schemas.microsoft.com/office/drawing/2014/main" id="{17DF6E22-C66C-4FD7-97D7-3842A2C045B5}"/>
              </a:ext>
            </a:extLst>
          </p:cNvPr>
          <p:cNvSpPr/>
          <p:nvPr/>
        </p:nvSpPr>
        <p:spPr>
          <a:xfrm>
            <a:off x="7148945" y="2401455"/>
            <a:ext cx="1597891" cy="1027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Source</a:t>
            </a:r>
          </a:p>
          <a:p>
            <a:pPr algn="ctr"/>
            <a:r>
              <a:rPr lang="en-IN"/>
              <a:t>System</a:t>
            </a:r>
            <a:endParaRPr lang="en-IN" dirty="0"/>
          </a:p>
        </p:txBody>
      </p:sp>
      <p:sp>
        <p:nvSpPr>
          <p:cNvPr id="8" name="Rectangle 7">
            <a:extLst>
              <a:ext uri="{FF2B5EF4-FFF2-40B4-BE49-F238E27FC236}">
                <a16:creationId xmlns:a16="http://schemas.microsoft.com/office/drawing/2014/main" id="{A76E2648-8F2C-4398-9EDC-E23E27AEA09B}"/>
              </a:ext>
            </a:extLst>
          </p:cNvPr>
          <p:cNvSpPr/>
          <p:nvPr/>
        </p:nvSpPr>
        <p:spPr>
          <a:xfrm>
            <a:off x="9143999" y="2401454"/>
            <a:ext cx="1413165" cy="1027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Source</a:t>
            </a:r>
          </a:p>
          <a:p>
            <a:pPr algn="ctr"/>
            <a:r>
              <a:rPr lang="en-IN"/>
              <a:t>System</a:t>
            </a:r>
            <a:endParaRPr lang="en-IN" dirty="0"/>
          </a:p>
        </p:txBody>
      </p:sp>
      <p:sp>
        <p:nvSpPr>
          <p:cNvPr id="9" name="Rectangle 8">
            <a:extLst>
              <a:ext uri="{FF2B5EF4-FFF2-40B4-BE49-F238E27FC236}">
                <a16:creationId xmlns:a16="http://schemas.microsoft.com/office/drawing/2014/main" id="{C6F46819-0022-4C62-B152-87462166CA32}"/>
              </a:ext>
            </a:extLst>
          </p:cNvPr>
          <p:cNvSpPr/>
          <p:nvPr/>
        </p:nvSpPr>
        <p:spPr>
          <a:xfrm>
            <a:off x="1071418" y="5412509"/>
            <a:ext cx="1542473" cy="764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Target</a:t>
            </a:r>
          </a:p>
          <a:p>
            <a:pPr algn="ctr"/>
            <a:r>
              <a:rPr lang="en-IN" dirty="0"/>
              <a:t>System</a:t>
            </a:r>
          </a:p>
        </p:txBody>
      </p:sp>
      <p:sp>
        <p:nvSpPr>
          <p:cNvPr id="10" name="Rectangle 9">
            <a:extLst>
              <a:ext uri="{FF2B5EF4-FFF2-40B4-BE49-F238E27FC236}">
                <a16:creationId xmlns:a16="http://schemas.microsoft.com/office/drawing/2014/main" id="{DD907725-F3BA-4DA2-90D4-4E1A5542F5A4}"/>
              </a:ext>
            </a:extLst>
          </p:cNvPr>
          <p:cNvSpPr/>
          <p:nvPr/>
        </p:nvSpPr>
        <p:spPr>
          <a:xfrm>
            <a:off x="3223491" y="5412509"/>
            <a:ext cx="1413164" cy="764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Target</a:t>
            </a:r>
          </a:p>
          <a:p>
            <a:pPr algn="ctr"/>
            <a:r>
              <a:rPr lang="en-IN"/>
              <a:t>System</a:t>
            </a:r>
            <a:endParaRPr lang="en-IN" dirty="0"/>
          </a:p>
        </p:txBody>
      </p:sp>
      <p:sp>
        <p:nvSpPr>
          <p:cNvPr id="11" name="Rectangle 10">
            <a:extLst>
              <a:ext uri="{FF2B5EF4-FFF2-40B4-BE49-F238E27FC236}">
                <a16:creationId xmlns:a16="http://schemas.microsoft.com/office/drawing/2014/main" id="{55C2FC0A-64F6-4660-A653-D3178C49399C}"/>
              </a:ext>
            </a:extLst>
          </p:cNvPr>
          <p:cNvSpPr/>
          <p:nvPr/>
        </p:nvSpPr>
        <p:spPr>
          <a:xfrm>
            <a:off x="5246255" y="5412509"/>
            <a:ext cx="1477818" cy="764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Target</a:t>
            </a:r>
          </a:p>
          <a:p>
            <a:pPr algn="ctr"/>
            <a:r>
              <a:rPr lang="en-IN"/>
              <a:t>System</a:t>
            </a:r>
            <a:endParaRPr lang="en-IN" dirty="0"/>
          </a:p>
        </p:txBody>
      </p:sp>
      <p:sp>
        <p:nvSpPr>
          <p:cNvPr id="12" name="Rectangle 11">
            <a:extLst>
              <a:ext uri="{FF2B5EF4-FFF2-40B4-BE49-F238E27FC236}">
                <a16:creationId xmlns:a16="http://schemas.microsoft.com/office/drawing/2014/main" id="{C705F287-68F4-46D5-B392-FE518A81E66C}"/>
              </a:ext>
            </a:extLst>
          </p:cNvPr>
          <p:cNvSpPr/>
          <p:nvPr/>
        </p:nvSpPr>
        <p:spPr>
          <a:xfrm>
            <a:off x="7555347" y="5412509"/>
            <a:ext cx="1191489" cy="764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Target</a:t>
            </a:r>
          </a:p>
          <a:p>
            <a:pPr algn="ctr"/>
            <a:r>
              <a:rPr lang="en-IN"/>
              <a:t>System</a:t>
            </a:r>
            <a:endParaRPr lang="en-IN" dirty="0"/>
          </a:p>
        </p:txBody>
      </p:sp>
      <p:sp>
        <p:nvSpPr>
          <p:cNvPr id="13" name="Rectangle 12">
            <a:extLst>
              <a:ext uri="{FF2B5EF4-FFF2-40B4-BE49-F238E27FC236}">
                <a16:creationId xmlns:a16="http://schemas.microsoft.com/office/drawing/2014/main" id="{483899E3-DC40-4AD2-B8FD-9CB69B569E6C}"/>
              </a:ext>
            </a:extLst>
          </p:cNvPr>
          <p:cNvSpPr/>
          <p:nvPr/>
        </p:nvSpPr>
        <p:spPr>
          <a:xfrm>
            <a:off x="9328727" y="5412509"/>
            <a:ext cx="1256146" cy="764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Target</a:t>
            </a:r>
          </a:p>
          <a:p>
            <a:pPr algn="ctr"/>
            <a:r>
              <a:rPr lang="en-IN"/>
              <a:t>System</a:t>
            </a:r>
            <a:endParaRPr lang="en-IN" dirty="0"/>
          </a:p>
        </p:txBody>
      </p:sp>
      <p:cxnSp>
        <p:nvCxnSpPr>
          <p:cNvPr id="15" name="Straight Arrow Connector 14">
            <a:extLst>
              <a:ext uri="{FF2B5EF4-FFF2-40B4-BE49-F238E27FC236}">
                <a16:creationId xmlns:a16="http://schemas.microsoft.com/office/drawing/2014/main" id="{82C6CCA9-D709-43DA-BE9A-5774AE05B9E2}"/>
              </a:ext>
            </a:extLst>
          </p:cNvPr>
          <p:cNvCxnSpPr>
            <a:cxnSpLocks/>
            <a:endCxn id="9" idx="0"/>
          </p:cNvCxnSpPr>
          <p:nvPr/>
        </p:nvCxnSpPr>
        <p:spPr>
          <a:xfrm>
            <a:off x="1842655" y="3428999"/>
            <a:ext cx="0"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277CDE-020E-4A79-BD9E-BB5F964EA859}"/>
              </a:ext>
            </a:extLst>
          </p:cNvPr>
          <p:cNvCxnSpPr/>
          <p:nvPr/>
        </p:nvCxnSpPr>
        <p:spPr>
          <a:xfrm>
            <a:off x="1842655" y="3428999"/>
            <a:ext cx="2221345" cy="221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4F8194F-CC2A-4322-8130-8D068CC5DF70}"/>
              </a:ext>
            </a:extLst>
          </p:cNvPr>
          <p:cNvCxnSpPr>
            <a:endCxn id="11" idx="0"/>
          </p:cNvCxnSpPr>
          <p:nvPr/>
        </p:nvCxnSpPr>
        <p:spPr>
          <a:xfrm>
            <a:off x="1842655" y="3428999"/>
            <a:ext cx="4142509"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C46B693-F3DF-4B8F-A336-0862BCB24E13}"/>
              </a:ext>
            </a:extLst>
          </p:cNvPr>
          <p:cNvCxnSpPr>
            <a:endCxn id="12" idx="0"/>
          </p:cNvCxnSpPr>
          <p:nvPr/>
        </p:nvCxnSpPr>
        <p:spPr>
          <a:xfrm>
            <a:off x="1842655" y="3428999"/>
            <a:ext cx="6308437"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E919BD-519E-4D2C-9A12-0BA6703E7B2C}"/>
              </a:ext>
            </a:extLst>
          </p:cNvPr>
          <p:cNvCxnSpPr>
            <a:endCxn id="13" idx="0"/>
          </p:cNvCxnSpPr>
          <p:nvPr/>
        </p:nvCxnSpPr>
        <p:spPr>
          <a:xfrm>
            <a:off x="1842655" y="3428999"/>
            <a:ext cx="8114145"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EC088BF-4064-45B0-B5E7-774509DCC7D6}"/>
              </a:ext>
            </a:extLst>
          </p:cNvPr>
          <p:cNvCxnSpPr>
            <a:stCxn id="5" idx="2"/>
          </p:cNvCxnSpPr>
          <p:nvPr/>
        </p:nvCxnSpPr>
        <p:spPr>
          <a:xfrm flipH="1">
            <a:off x="1939636" y="3429000"/>
            <a:ext cx="1990437" cy="198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1CBC127-B18D-4E15-854F-C1E87EF440E8}"/>
              </a:ext>
            </a:extLst>
          </p:cNvPr>
          <p:cNvCxnSpPr>
            <a:endCxn id="10" idx="0"/>
          </p:cNvCxnSpPr>
          <p:nvPr/>
        </p:nvCxnSpPr>
        <p:spPr>
          <a:xfrm>
            <a:off x="3930073" y="3428999"/>
            <a:ext cx="0"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7A51970-2183-464E-B320-5EF1D523CC0B}"/>
              </a:ext>
            </a:extLst>
          </p:cNvPr>
          <p:cNvCxnSpPr>
            <a:endCxn id="11" idx="0"/>
          </p:cNvCxnSpPr>
          <p:nvPr/>
        </p:nvCxnSpPr>
        <p:spPr>
          <a:xfrm>
            <a:off x="3930073" y="3428999"/>
            <a:ext cx="2055091"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ED91D5F-5F59-43AF-874B-7EC6959303A2}"/>
              </a:ext>
            </a:extLst>
          </p:cNvPr>
          <p:cNvCxnSpPr/>
          <p:nvPr/>
        </p:nvCxnSpPr>
        <p:spPr>
          <a:xfrm>
            <a:off x="3930073" y="3428999"/>
            <a:ext cx="4221019"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9DC6124-54BE-41C4-886F-754CB36C3FEA}"/>
              </a:ext>
            </a:extLst>
          </p:cNvPr>
          <p:cNvCxnSpPr/>
          <p:nvPr/>
        </p:nvCxnSpPr>
        <p:spPr>
          <a:xfrm>
            <a:off x="3930073" y="3428999"/>
            <a:ext cx="6026727"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66042A0-68B3-433B-B48A-EDD10939CCD3}"/>
              </a:ext>
            </a:extLst>
          </p:cNvPr>
          <p:cNvCxnSpPr/>
          <p:nvPr/>
        </p:nvCxnSpPr>
        <p:spPr>
          <a:xfrm flipH="1">
            <a:off x="1842655" y="3428999"/>
            <a:ext cx="4077854"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B005956-7BF7-44E4-A01B-159B35326BFF}"/>
              </a:ext>
            </a:extLst>
          </p:cNvPr>
          <p:cNvCxnSpPr>
            <a:endCxn id="10" idx="0"/>
          </p:cNvCxnSpPr>
          <p:nvPr/>
        </p:nvCxnSpPr>
        <p:spPr>
          <a:xfrm flipH="1">
            <a:off x="3930073" y="3428999"/>
            <a:ext cx="2055091"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E7EAC92-14ED-42B2-AB70-3D936F398905}"/>
              </a:ext>
            </a:extLst>
          </p:cNvPr>
          <p:cNvCxnSpPr/>
          <p:nvPr/>
        </p:nvCxnSpPr>
        <p:spPr>
          <a:xfrm>
            <a:off x="5985164" y="3509818"/>
            <a:ext cx="0" cy="1902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311E205-8DC3-4F79-849B-C79F5A151D4F}"/>
              </a:ext>
            </a:extLst>
          </p:cNvPr>
          <p:cNvCxnSpPr>
            <a:endCxn id="12" idx="0"/>
          </p:cNvCxnSpPr>
          <p:nvPr/>
        </p:nvCxnSpPr>
        <p:spPr>
          <a:xfrm>
            <a:off x="5985164" y="3592945"/>
            <a:ext cx="2165928" cy="181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77D527D-AB69-437B-BCFA-B273E963A33F}"/>
              </a:ext>
            </a:extLst>
          </p:cNvPr>
          <p:cNvCxnSpPr/>
          <p:nvPr/>
        </p:nvCxnSpPr>
        <p:spPr>
          <a:xfrm>
            <a:off x="5920509" y="3509818"/>
            <a:ext cx="4036291" cy="1902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C3F5432-2C0C-4DD7-9248-56CC905998B9}"/>
              </a:ext>
            </a:extLst>
          </p:cNvPr>
          <p:cNvCxnSpPr>
            <a:endCxn id="11" idx="0"/>
          </p:cNvCxnSpPr>
          <p:nvPr/>
        </p:nvCxnSpPr>
        <p:spPr>
          <a:xfrm flipH="1">
            <a:off x="5985164" y="3428999"/>
            <a:ext cx="1985818"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E9FF90A-BCE0-4FC9-B664-D4F091E6E180}"/>
              </a:ext>
            </a:extLst>
          </p:cNvPr>
          <p:cNvCxnSpPr>
            <a:stCxn id="7" idx="2"/>
            <a:endCxn id="9" idx="0"/>
          </p:cNvCxnSpPr>
          <p:nvPr/>
        </p:nvCxnSpPr>
        <p:spPr>
          <a:xfrm flipH="1">
            <a:off x="1842655" y="3429000"/>
            <a:ext cx="6105236" cy="198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9D7FD68-072D-4933-A76A-42103E64D5C7}"/>
              </a:ext>
            </a:extLst>
          </p:cNvPr>
          <p:cNvCxnSpPr>
            <a:stCxn id="7" idx="2"/>
            <a:endCxn id="12" idx="0"/>
          </p:cNvCxnSpPr>
          <p:nvPr/>
        </p:nvCxnSpPr>
        <p:spPr>
          <a:xfrm>
            <a:off x="7947891" y="3429000"/>
            <a:ext cx="203201" cy="198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F89C687-F26B-481F-9E87-E35B3BB2C406}"/>
              </a:ext>
            </a:extLst>
          </p:cNvPr>
          <p:cNvCxnSpPr>
            <a:endCxn id="13" idx="0"/>
          </p:cNvCxnSpPr>
          <p:nvPr/>
        </p:nvCxnSpPr>
        <p:spPr>
          <a:xfrm>
            <a:off x="7970982" y="3428999"/>
            <a:ext cx="1985818"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202581B-4F3A-4548-B230-BDB6E7686826}"/>
              </a:ext>
            </a:extLst>
          </p:cNvPr>
          <p:cNvCxnSpPr/>
          <p:nvPr/>
        </p:nvCxnSpPr>
        <p:spPr>
          <a:xfrm flipH="1">
            <a:off x="1764145" y="3428999"/>
            <a:ext cx="8192655"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96FE3C1-6FE0-41D4-BCD7-13CB2DDC0314}"/>
              </a:ext>
            </a:extLst>
          </p:cNvPr>
          <p:cNvCxnSpPr>
            <a:endCxn id="10" idx="0"/>
          </p:cNvCxnSpPr>
          <p:nvPr/>
        </p:nvCxnSpPr>
        <p:spPr>
          <a:xfrm flipH="1">
            <a:off x="3930073" y="3592945"/>
            <a:ext cx="6091382" cy="181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82E7893-5D72-4014-9E75-012410FB6557}"/>
              </a:ext>
            </a:extLst>
          </p:cNvPr>
          <p:cNvCxnSpPr>
            <a:endCxn id="11" idx="0"/>
          </p:cNvCxnSpPr>
          <p:nvPr/>
        </p:nvCxnSpPr>
        <p:spPr>
          <a:xfrm flipH="1">
            <a:off x="5985164" y="3428999"/>
            <a:ext cx="3971636"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59DD0B0-7498-421B-9B30-0BECA98BA0F7}"/>
              </a:ext>
            </a:extLst>
          </p:cNvPr>
          <p:cNvCxnSpPr/>
          <p:nvPr/>
        </p:nvCxnSpPr>
        <p:spPr>
          <a:xfrm flipH="1">
            <a:off x="8151092" y="3428999"/>
            <a:ext cx="1870363" cy="198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B0EFB3-5544-4A08-95E4-F58E0E43DC6B}"/>
              </a:ext>
            </a:extLst>
          </p:cNvPr>
          <p:cNvCxnSpPr>
            <a:endCxn id="13" idx="0"/>
          </p:cNvCxnSpPr>
          <p:nvPr/>
        </p:nvCxnSpPr>
        <p:spPr>
          <a:xfrm>
            <a:off x="9956800" y="3509818"/>
            <a:ext cx="0" cy="1902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550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0E43-6024-4A70-8388-06427A6AF4FE}"/>
              </a:ext>
            </a:extLst>
          </p:cNvPr>
          <p:cNvSpPr>
            <a:spLocks noGrp="1"/>
          </p:cNvSpPr>
          <p:nvPr>
            <p:ph type="title"/>
          </p:nvPr>
        </p:nvSpPr>
        <p:spPr/>
        <p:txBody>
          <a:bodyPr/>
          <a:lstStyle/>
          <a:p>
            <a:r>
              <a:rPr lang="en-US" dirty="0"/>
              <a:t>Kafka Consumer Group?</a:t>
            </a:r>
            <a:br>
              <a:rPr lang="en-US" dirty="0"/>
            </a:br>
            <a:endParaRPr lang="en-IN" dirty="0"/>
          </a:p>
        </p:txBody>
      </p:sp>
      <p:sp>
        <p:nvSpPr>
          <p:cNvPr id="3" name="Content Placeholder 2">
            <a:extLst>
              <a:ext uri="{FF2B5EF4-FFF2-40B4-BE49-F238E27FC236}">
                <a16:creationId xmlns:a16="http://schemas.microsoft.com/office/drawing/2014/main" id="{38F29D3A-08AE-4D84-B42F-85207F05E8E5}"/>
              </a:ext>
            </a:extLst>
          </p:cNvPr>
          <p:cNvSpPr>
            <a:spLocks noGrp="1"/>
          </p:cNvSpPr>
          <p:nvPr>
            <p:ph idx="1"/>
          </p:nvPr>
        </p:nvSpPr>
        <p:spPr/>
        <p:txBody>
          <a:bodyPr>
            <a:normAutofit fontScale="92500" lnSpcReduction="20000"/>
          </a:bodyPr>
          <a:lstStyle/>
          <a:p>
            <a:r>
              <a:rPr lang="en-US" dirty="0"/>
              <a:t>We have one topic, and there are four partitions. So, if we have only one consumer in a group, it reads from all four partitions. If you have two, each of them reads two partitions. </a:t>
            </a:r>
          </a:p>
          <a:p>
            <a:r>
              <a:rPr lang="en-US" dirty="0"/>
              <a:t>If you have three, the arrangement may be something like a single consumer reading two partitions and others own a single partition each. So, the fundamental concept is that the consumers do not share a partition. There is no way we can read the same message more than once.</a:t>
            </a:r>
          </a:p>
          <a:p>
            <a:r>
              <a:rPr lang="en-US" dirty="0"/>
              <a:t>However, this solution also brings a limitation. The number of partitions on a topic is the upper limit of consumers you can have in a group. So, in our example, if you have five consumers, one of them reads nothing. Kafka won't complain that you have four partitions, but you are starting five consumers. Simply, the fifth consumer will have nothing to read.</a:t>
            </a:r>
            <a:br>
              <a:rPr lang="en-US" dirty="0"/>
            </a:br>
            <a:r>
              <a:rPr lang="en-US" dirty="0"/>
              <a:t>So far so good. I have four partitions and four consumer processes. All reading in parallel and no one is reading each other's data. So, no duplicate reads. However, I have another doubt.</a:t>
            </a:r>
          </a:p>
        </p:txBody>
      </p:sp>
    </p:spTree>
    <p:extLst>
      <p:ext uri="{BB962C8B-B14F-4D97-AF65-F5344CB8AC3E}">
        <p14:creationId xmlns:p14="http://schemas.microsoft.com/office/powerpoint/2010/main" val="2792942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F9DB-344A-4B78-AC03-D25F2F726D6B}"/>
              </a:ext>
            </a:extLst>
          </p:cNvPr>
          <p:cNvSpPr>
            <a:spLocks noGrp="1"/>
          </p:cNvSpPr>
          <p:nvPr>
            <p:ph type="title"/>
          </p:nvPr>
        </p:nvSpPr>
        <p:spPr/>
        <p:txBody>
          <a:bodyPr/>
          <a:lstStyle/>
          <a:p>
            <a:r>
              <a:rPr lang="en-US" dirty="0"/>
              <a:t>Kafka Consumer Group?</a:t>
            </a:r>
            <a:br>
              <a:rPr lang="en-US" dirty="0"/>
            </a:br>
            <a:endParaRPr lang="en-IN" dirty="0"/>
          </a:p>
        </p:txBody>
      </p:sp>
      <p:sp>
        <p:nvSpPr>
          <p:cNvPr id="3" name="Content Placeholder 2">
            <a:extLst>
              <a:ext uri="{FF2B5EF4-FFF2-40B4-BE49-F238E27FC236}">
                <a16:creationId xmlns:a16="http://schemas.microsoft.com/office/drawing/2014/main" id="{D3AD32F7-44B2-49D8-84BE-F4BF3C560D43}"/>
              </a:ext>
            </a:extLst>
          </p:cNvPr>
          <p:cNvSpPr>
            <a:spLocks noGrp="1"/>
          </p:cNvSpPr>
          <p:nvPr>
            <p:ph idx="1"/>
          </p:nvPr>
        </p:nvSpPr>
        <p:spPr/>
        <p:txBody>
          <a:bodyPr>
            <a:normAutofit fontScale="92500" lnSpcReduction="20000"/>
          </a:bodyPr>
          <a:lstStyle/>
          <a:p>
            <a:r>
              <a:rPr lang="en-US" dirty="0"/>
              <a:t>When I talk about parallel reading, I am speaking about one single application consuming data in parallel. It is not about multiple applications reading same Kafka topic in parallel.</a:t>
            </a:r>
            <a:br>
              <a:rPr lang="en-US" dirty="0"/>
            </a:br>
            <a:r>
              <a:rPr lang="en-US" dirty="0"/>
              <a:t>So, the question is, how to implement parallel reads in a single application.</a:t>
            </a:r>
          </a:p>
          <a:p>
            <a:r>
              <a:rPr lang="en-US" dirty="0"/>
              <a:t>We can do that by creating a group and starting multiple consumers in the same group. That part is simple. We will see some code examples for creating multiple consumers in the same group. But that part is straight forward.</a:t>
            </a:r>
          </a:p>
          <a:p>
            <a:r>
              <a:rPr lang="en-US" dirty="0"/>
              <a:t>However, there is a concern for duplicate reads. If we have multiple consumers reading data in parallel from the same topic, don't you think that all of them can read the same message?</a:t>
            </a:r>
          </a:p>
          <a:p>
            <a:r>
              <a:rPr lang="en-US" dirty="0"/>
              <a:t>The answer is no. Kafka provides a very simple solution for this problem. Only one consumer owns a partition at any point in time. What does that mean? Let's take an example to understand this.</a:t>
            </a:r>
            <a:br>
              <a:rPr lang="en-US" dirty="0"/>
            </a:br>
            <a:endParaRPr lang="en-IN" dirty="0"/>
          </a:p>
        </p:txBody>
      </p:sp>
    </p:spTree>
    <p:extLst>
      <p:ext uri="{BB962C8B-B14F-4D97-AF65-F5344CB8AC3E}">
        <p14:creationId xmlns:p14="http://schemas.microsoft.com/office/powerpoint/2010/main" val="1022084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8008-E02C-4E28-87B3-1325B3B817D2}"/>
              </a:ext>
            </a:extLst>
          </p:cNvPr>
          <p:cNvSpPr>
            <a:spLocks noGrp="1"/>
          </p:cNvSpPr>
          <p:nvPr>
            <p:ph type="title"/>
          </p:nvPr>
        </p:nvSpPr>
        <p:spPr/>
        <p:txBody>
          <a:bodyPr/>
          <a:lstStyle/>
          <a:p>
            <a:r>
              <a:rPr lang="en-US" dirty="0"/>
              <a:t>How does a consumer enter and exit into a group?</a:t>
            </a:r>
            <a:endParaRPr lang="en-IN" dirty="0"/>
          </a:p>
        </p:txBody>
      </p:sp>
      <p:sp>
        <p:nvSpPr>
          <p:cNvPr id="3" name="Content Placeholder 2">
            <a:extLst>
              <a:ext uri="{FF2B5EF4-FFF2-40B4-BE49-F238E27FC236}">
                <a16:creationId xmlns:a16="http://schemas.microsoft.com/office/drawing/2014/main" id="{468BC7C8-07E4-4885-9C54-A84660CD18ED}"/>
              </a:ext>
            </a:extLst>
          </p:cNvPr>
          <p:cNvSpPr>
            <a:spLocks noGrp="1"/>
          </p:cNvSpPr>
          <p:nvPr>
            <p:ph idx="1"/>
          </p:nvPr>
        </p:nvSpPr>
        <p:spPr/>
        <p:txBody>
          <a:bodyPr>
            <a:normAutofit fontScale="92500" lnSpcReduction="10000"/>
          </a:bodyPr>
          <a:lstStyle/>
          <a:p>
            <a:r>
              <a:rPr lang="en-US" dirty="0"/>
              <a:t>This question is obvious. Isn't it? You started with one Consumer and wanted to scale up, so you added one more. Now you have two of them. Which partition should this new consumer read? Who should pull some partitions from the first consumer and assign them to the second consumer? Somebody should be there to manage this.</a:t>
            </a:r>
            <a:br>
              <a:rPr lang="en-US" dirty="0"/>
            </a:br>
            <a:r>
              <a:rPr lang="en-US" dirty="0"/>
              <a:t>This reassignment problem does not end there. Assume you have four consumers, but one crashed, so you are left with three. What should happen to that partition? Who should read it now?</a:t>
            </a:r>
            <a:br>
              <a:rPr lang="en-US" dirty="0"/>
            </a:br>
            <a:r>
              <a:rPr lang="en-US" dirty="0"/>
              <a:t>After some time, the collapsed consumer has recovered, so again you have four of them. Now, a reassignment will be required once again.</a:t>
            </a:r>
            <a:br>
              <a:rPr lang="en-US" dirty="0"/>
            </a:br>
            <a:r>
              <a:rPr lang="en-US" dirty="0"/>
              <a:t>In a real distributed application, consumers keep joining and exiting. We do not have control over that. My question is, how Kafka handles it? When a consumer joins a group, how is a partition assigned to it? Moreover, what happens to the partition when a consumer leaves the group? Who manages all of this?</a:t>
            </a:r>
            <a:endParaRPr lang="en-IN" dirty="0"/>
          </a:p>
        </p:txBody>
      </p:sp>
    </p:spTree>
    <p:extLst>
      <p:ext uri="{BB962C8B-B14F-4D97-AF65-F5344CB8AC3E}">
        <p14:creationId xmlns:p14="http://schemas.microsoft.com/office/powerpoint/2010/main" val="1646605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5005D84-9058-4D04-9D02-1816F183D300}"/>
              </a:ext>
            </a:extLst>
          </p:cNvPr>
          <p:cNvSpPr/>
          <p:nvPr/>
        </p:nvSpPr>
        <p:spPr>
          <a:xfrm>
            <a:off x="7070435" y="2752306"/>
            <a:ext cx="2489201" cy="31682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1DA61F11-3683-44A1-AFB1-DE3F3226AC5D}"/>
              </a:ext>
            </a:extLst>
          </p:cNvPr>
          <p:cNvSpPr/>
          <p:nvPr/>
        </p:nvSpPr>
        <p:spPr>
          <a:xfrm>
            <a:off x="1625600" y="2752306"/>
            <a:ext cx="2204450" cy="31682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892D559-288E-4EDF-895F-A56C66CCBEE4}"/>
              </a:ext>
            </a:extLst>
          </p:cNvPr>
          <p:cNvSpPr>
            <a:spLocks noGrp="1"/>
          </p:cNvSpPr>
          <p:nvPr>
            <p:ph type="title"/>
          </p:nvPr>
        </p:nvSpPr>
        <p:spPr/>
        <p:txBody>
          <a:bodyPr/>
          <a:lstStyle/>
          <a:p>
            <a:endParaRPr lang="en-IN" dirty="0"/>
          </a:p>
        </p:txBody>
      </p:sp>
      <p:sp>
        <p:nvSpPr>
          <p:cNvPr id="4" name="Rectangle: Rounded Corners 3">
            <a:extLst>
              <a:ext uri="{FF2B5EF4-FFF2-40B4-BE49-F238E27FC236}">
                <a16:creationId xmlns:a16="http://schemas.microsoft.com/office/drawing/2014/main" id="{FCF82974-15BF-4A18-84E2-9A034B6B27CD}"/>
              </a:ext>
            </a:extLst>
          </p:cNvPr>
          <p:cNvSpPr/>
          <p:nvPr/>
        </p:nvSpPr>
        <p:spPr>
          <a:xfrm>
            <a:off x="4710544" y="3334325"/>
            <a:ext cx="1514763" cy="24014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F7CD4B95-6C3C-4057-8A29-C9534AEFC0FE}"/>
              </a:ext>
            </a:extLst>
          </p:cNvPr>
          <p:cNvSpPr/>
          <p:nvPr/>
        </p:nvSpPr>
        <p:spPr>
          <a:xfrm>
            <a:off x="7269016" y="4405741"/>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sp>
        <p:nvSpPr>
          <p:cNvPr id="6" name="Rectangle 5">
            <a:extLst>
              <a:ext uri="{FF2B5EF4-FFF2-40B4-BE49-F238E27FC236}">
                <a16:creationId xmlns:a16="http://schemas.microsoft.com/office/drawing/2014/main" id="{AF746497-7CAB-418E-82E5-AA49E1CA9C34}"/>
              </a:ext>
            </a:extLst>
          </p:cNvPr>
          <p:cNvSpPr/>
          <p:nvPr/>
        </p:nvSpPr>
        <p:spPr>
          <a:xfrm>
            <a:off x="4927598" y="4389579"/>
            <a:ext cx="1099128" cy="277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Topic1</a:t>
            </a:r>
          </a:p>
        </p:txBody>
      </p:sp>
      <p:sp>
        <p:nvSpPr>
          <p:cNvPr id="9" name="Rectangle 8">
            <a:extLst>
              <a:ext uri="{FF2B5EF4-FFF2-40B4-BE49-F238E27FC236}">
                <a16:creationId xmlns:a16="http://schemas.microsoft.com/office/drawing/2014/main" id="{A216272E-2F1A-4E08-9E72-CA56AF5B01AB}"/>
              </a:ext>
            </a:extLst>
          </p:cNvPr>
          <p:cNvSpPr/>
          <p:nvPr/>
        </p:nvSpPr>
        <p:spPr>
          <a:xfrm>
            <a:off x="1856507" y="3011049"/>
            <a:ext cx="1579419" cy="39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Producer</a:t>
            </a:r>
          </a:p>
        </p:txBody>
      </p:sp>
      <p:sp>
        <p:nvSpPr>
          <p:cNvPr id="10" name="Rectangle 9">
            <a:extLst>
              <a:ext uri="{FF2B5EF4-FFF2-40B4-BE49-F238E27FC236}">
                <a16:creationId xmlns:a16="http://schemas.microsoft.com/office/drawing/2014/main" id="{CE8DD0DD-3A2A-419C-A304-288ED3A73E12}"/>
              </a:ext>
            </a:extLst>
          </p:cNvPr>
          <p:cNvSpPr/>
          <p:nvPr/>
        </p:nvSpPr>
        <p:spPr>
          <a:xfrm>
            <a:off x="1856507" y="5073066"/>
            <a:ext cx="1579419" cy="39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Producer</a:t>
            </a:r>
          </a:p>
        </p:txBody>
      </p:sp>
      <p:cxnSp>
        <p:nvCxnSpPr>
          <p:cNvPr id="11" name="Straight Arrow Connector 10">
            <a:extLst>
              <a:ext uri="{FF2B5EF4-FFF2-40B4-BE49-F238E27FC236}">
                <a16:creationId xmlns:a16="http://schemas.microsoft.com/office/drawing/2014/main" id="{F647EF27-E992-470D-A18F-39FB475DA5F5}"/>
              </a:ext>
            </a:extLst>
          </p:cNvPr>
          <p:cNvCxnSpPr>
            <a:stCxn id="9" idx="3"/>
            <a:endCxn id="4" idx="1"/>
          </p:cNvCxnSpPr>
          <p:nvPr/>
        </p:nvCxnSpPr>
        <p:spPr>
          <a:xfrm>
            <a:off x="3435926" y="3209631"/>
            <a:ext cx="1274618" cy="13254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35673979-A768-41CD-863C-B1DDE3E1A17F}"/>
              </a:ext>
            </a:extLst>
          </p:cNvPr>
          <p:cNvCxnSpPr>
            <a:cxnSpLocks/>
            <a:stCxn id="10" idx="3"/>
            <a:endCxn id="4" idx="1"/>
          </p:cNvCxnSpPr>
          <p:nvPr/>
        </p:nvCxnSpPr>
        <p:spPr>
          <a:xfrm flipV="1">
            <a:off x="3435926" y="4535053"/>
            <a:ext cx="1274618" cy="7365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5042BF56-1920-4758-AA79-3D46CFC33BD0}"/>
              </a:ext>
            </a:extLst>
          </p:cNvPr>
          <p:cNvCxnSpPr>
            <a:stCxn id="4" idx="3"/>
            <a:endCxn id="5" idx="1"/>
          </p:cNvCxnSpPr>
          <p:nvPr/>
        </p:nvCxnSpPr>
        <p:spPr>
          <a:xfrm>
            <a:off x="6225307" y="4535053"/>
            <a:ext cx="1043709" cy="1200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54757AD9-83C8-475C-9188-05B242440AF6}"/>
              </a:ext>
            </a:extLst>
          </p:cNvPr>
          <p:cNvSpPr txBox="1"/>
          <p:nvPr/>
        </p:nvSpPr>
        <p:spPr>
          <a:xfrm>
            <a:off x="4692069" y="2974109"/>
            <a:ext cx="1911927" cy="369332"/>
          </a:xfrm>
          <a:prstGeom prst="rect">
            <a:avLst/>
          </a:prstGeom>
          <a:noFill/>
        </p:spPr>
        <p:txBody>
          <a:bodyPr wrap="square" rtlCol="0">
            <a:spAutoFit/>
          </a:bodyPr>
          <a:lstStyle/>
          <a:p>
            <a:r>
              <a:rPr lang="en-IN" dirty="0"/>
              <a:t>Kafka Cluster</a:t>
            </a:r>
          </a:p>
        </p:txBody>
      </p:sp>
      <p:sp>
        <p:nvSpPr>
          <p:cNvPr id="15" name="Content Placeholder 43">
            <a:extLst>
              <a:ext uri="{FF2B5EF4-FFF2-40B4-BE49-F238E27FC236}">
                <a16:creationId xmlns:a16="http://schemas.microsoft.com/office/drawing/2014/main" id="{6E948CFF-4425-49CC-B286-D07642CEB414}"/>
              </a:ext>
            </a:extLst>
          </p:cNvPr>
          <p:cNvSpPr txBox="1">
            <a:spLocks/>
          </p:cNvSpPr>
          <p:nvPr/>
        </p:nvSpPr>
        <p:spPr>
          <a:xfrm>
            <a:off x="1856506" y="3679625"/>
            <a:ext cx="1579419" cy="361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9pPr>
          </a:lstStyle>
          <a:p>
            <a:pPr marL="0" indent="0" algn="ctr">
              <a:buFont typeface="Wingdings 3" charset="2"/>
              <a:buNone/>
            </a:pPr>
            <a:r>
              <a:rPr lang="en-IN"/>
              <a:t>Producer</a:t>
            </a:r>
            <a:endParaRPr lang="en-IN" dirty="0"/>
          </a:p>
        </p:txBody>
      </p:sp>
      <p:sp>
        <p:nvSpPr>
          <p:cNvPr id="16" name="Content Placeholder 43">
            <a:extLst>
              <a:ext uri="{FF2B5EF4-FFF2-40B4-BE49-F238E27FC236}">
                <a16:creationId xmlns:a16="http://schemas.microsoft.com/office/drawing/2014/main" id="{771E5491-CAD3-4447-ADF3-64FD86A81295}"/>
              </a:ext>
            </a:extLst>
          </p:cNvPr>
          <p:cNvSpPr txBox="1">
            <a:spLocks/>
          </p:cNvSpPr>
          <p:nvPr/>
        </p:nvSpPr>
        <p:spPr>
          <a:xfrm>
            <a:off x="1814945" y="4321532"/>
            <a:ext cx="1579419" cy="361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9pPr>
          </a:lstStyle>
          <a:p>
            <a:pPr marL="0" indent="0" algn="ctr">
              <a:buFont typeface="Wingdings 3" charset="2"/>
              <a:buNone/>
            </a:pPr>
            <a:r>
              <a:rPr lang="en-IN" dirty="0"/>
              <a:t>Producer</a:t>
            </a:r>
          </a:p>
        </p:txBody>
      </p:sp>
      <p:cxnSp>
        <p:nvCxnSpPr>
          <p:cNvPr id="17" name="Straight Arrow Connector 16">
            <a:extLst>
              <a:ext uri="{FF2B5EF4-FFF2-40B4-BE49-F238E27FC236}">
                <a16:creationId xmlns:a16="http://schemas.microsoft.com/office/drawing/2014/main" id="{6A70EAAF-A2C1-4E30-8A0A-F3547ED2E6B6}"/>
              </a:ext>
            </a:extLst>
          </p:cNvPr>
          <p:cNvCxnSpPr>
            <a:cxnSpLocks/>
            <a:stCxn id="15" idx="3"/>
            <a:endCxn id="4" idx="1"/>
          </p:cNvCxnSpPr>
          <p:nvPr/>
        </p:nvCxnSpPr>
        <p:spPr>
          <a:xfrm>
            <a:off x="3435925" y="3860271"/>
            <a:ext cx="1274619" cy="6747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73A1BBBF-BF40-4174-A293-BE6A42AC751D}"/>
              </a:ext>
            </a:extLst>
          </p:cNvPr>
          <p:cNvCxnSpPr>
            <a:cxnSpLocks/>
            <a:stCxn id="16" idx="3"/>
            <a:endCxn id="4" idx="1"/>
          </p:cNvCxnSpPr>
          <p:nvPr/>
        </p:nvCxnSpPr>
        <p:spPr>
          <a:xfrm>
            <a:off x="3394364" y="4502178"/>
            <a:ext cx="1316180" cy="328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Rectangle 18">
            <a:extLst>
              <a:ext uri="{FF2B5EF4-FFF2-40B4-BE49-F238E27FC236}">
                <a16:creationId xmlns:a16="http://schemas.microsoft.com/office/drawing/2014/main" id="{69D5AC53-2FE7-47B2-9983-0A215B80540A}"/>
              </a:ext>
            </a:extLst>
          </p:cNvPr>
          <p:cNvSpPr/>
          <p:nvPr/>
        </p:nvSpPr>
        <p:spPr>
          <a:xfrm>
            <a:off x="7301347" y="5112316"/>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sp>
        <p:nvSpPr>
          <p:cNvPr id="20" name="Rectangle 19">
            <a:extLst>
              <a:ext uri="{FF2B5EF4-FFF2-40B4-BE49-F238E27FC236}">
                <a16:creationId xmlns:a16="http://schemas.microsoft.com/office/drawing/2014/main" id="{826541D6-45EF-4933-89EA-E9B2631171C6}"/>
              </a:ext>
            </a:extLst>
          </p:cNvPr>
          <p:cNvSpPr/>
          <p:nvPr/>
        </p:nvSpPr>
        <p:spPr>
          <a:xfrm>
            <a:off x="7273635" y="2951015"/>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sp>
        <p:nvSpPr>
          <p:cNvPr id="21" name="Rectangle 20">
            <a:extLst>
              <a:ext uri="{FF2B5EF4-FFF2-40B4-BE49-F238E27FC236}">
                <a16:creationId xmlns:a16="http://schemas.microsoft.com/office/drawing/2014/main" id="{19B79183-391B-459C-9548-F76EE9E4E1B3}"/>
              </a:ext>
            </a:extLst>
          </p:cNvPr>
          <p:cNvSpPr/>
          <p:nvPr/>
        </p:nvSpPr>
        <p:spPr>
          <a:xfrm>
            <a:off x="7282870" y="3641431"/>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cxnSp>
        <p:nvCxnSpPr>
          <p:cNvPr id="22" name="Straight Arrow Connector 21">
            <a:extLst>
              <a:ext uri="{FF2B5EF4-FFF2-40B4-BE49-F238E27FC236}">
                <a16:creationId xmlns:a16="http://schemas.microsoft.com/office/drawing/2014/main" id="{A48744ED-CDEE-44F8-B3AC-D5AB36224A04}"/>
              </a:ext>
            </a:extLst>
          </p:cNvPr>
          <p:cNvCxnSpPr>
            <a:cxnSpLocks/>
            <a:stCxn id="4" idx="3"/>
            <a:endCxn id="21" idx="1"/>
          </p:cNvCxnSpPr>
          <p:nvPr/>
        </p:nvCxnSpPr>
        <p:spPr>
          <a:xfrm flipV="1">
            <a:off x="6225307" y="3890813"/>
            <a:ext cx="1057563" cy="6442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89A95424-9D3A-49D9-8064-2E8A47E0EAA6}"/>
              </a:ext>
            </a:extLst>
          </p:cNvPr>
          <p:cNvCxnSpPr>
            <a:cxnSpLocks/>
            <a:stCxn id="4" idx="3"/>
            <a:endCxn id="20" idx="1"/>
          </p:cNvCxnSpPr>
          <p:nvPr/>
        </p:nvCxnSpPr>
        <p:spPr>
          <a:xfrm flipV="1">
            <a:off x="6225307" y="3200397"/>
            <a:ext cx="1048328" cy="13346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2E64BB41-B9CE-4C45-B975-EDC5F4B46EB2}"/>
              </a:ext>
            </a:extLst>
          </p:cNvPr>
          <p:cNvCxnSpPr>
            <a:cxnSpLocks/>
            <a:stCxn id="4" idx="3"/>
            <a:endCxn id="19" idx="1"/>
          </p:cNvCxnSpPr>
          <p:nvPr/>
        </p:nvCxnSpPr>
        <p:spPr>
          <a:xfrm>
            <a:off x="6225307" y="4535053"/>
            <a:ext cx="1076040" cy="8266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7B561219-9216-48CE-8BDC-7D1665A7AF80}"/>
              </a:ext>
            </a:extLst>
          </p:cNvPr>
          <p:cNvSpPr txBox="1"/>
          <p:nvPr/>
        </p:nvSpPr>
        <p:spPr>
          <a:xfrm>
            <a:off x="7139707" y="2382974"/>
            <a:ext cx="1678665" cy="369332"/>
          </a:xfrm>
          <a:prstGeom prst="rect">
            <a:avLst/>
          </a:prstGeom>
          <a:noFill/>
        </p:spPr>
        <p:txBody>
          <a:bodyPr wrap="none" rtlCol="0">
            <a:spAutoFit/>
          </a:bodyPr>
          <a:lstStyle/>
          <a:p>
            <a:r>
              <a:rPr lang="en-IN" dirty="0"/>
              <a:t>Application 2</a:t>
            </a:r>
          </a:p>
        </p:txBody>
      </p:sp>
      <p:sp>
        <p:nvSpPr>
          <p:cNvPr id="30" name="Content Placeholder 29">
            <a:extLst>
              <a:ext uri="{FF2B5EF4-FFF2-40B4-BE49-F238E27FC236}">
                <a16:creationId xmlns:a16="http://schemas.microsoft.com/office/drawing/2014/main" id="{948FFAA3-011D-43FB-9007-54B058ADF305}"/>
              </a:ext>
            </a:extLst>
          </p:cNvPr>
          <p:cNvSpPr txBox="1">
            <a:spLocks noGrp="1"/>
          </p:cNvSpPr>
          <p:nvPr>
            <p:ph idx="1"/>
          </p:nvPr>
        </p:nvSpPr>
        <p:spPr>
          <a:xfrm>
            <a:off x="1482001" y="2357435"/>
            <a:ext cx="1843774" cy="400110"/>
          </a:xfrm>
          <a:prstGeom prst="rect">
            <a:avLst/>
          </a:prstGeom>
          <a:noFill/>
        </p:spPr>
        <p:txBody>
          <a:bodyPr wrap="none" rtlCol="0">
            <a:spAutoFit/>
          </a:bodyPr>
          <a:lstStyle/>
          <a:p>
            <a:pPr marL="0" indent="0">
              <a:buNone/>
            </a:pPr>
            <a:r>
              <a:rPr lang="en-IN" dirty="0"/>
              <a:t>Application 1</a:t>
            </a:r>
          </a:p>
        </p:txBody>
      </p:sp>
    </p:spTree>
    <p:extLst>
      <p:ext uri="{BB962C8B-B14F-4D97-AF65-F5344CB8AC3E}">
        <p14:creationId xmlns:p14="http://schemas.microsoft.com/office/powerpoint/2010/main" val="734772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4CDA-9B47-41AB-B4FF-F502913238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A2EB9E-593A-4DF2-A1C9-96C44430EA07}"/>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0DD5C365-23ED-4311-A464-5544101980CA}"/>
              </a:ext>
            </a:extLst>
          </p:cNvPr>
          <p:cNvSpPr/>
          <p:nvPr/>
        </p:nvSpPr>
        <p:spPr>
          <a:xfrm>
            <a:off x="5426363" y="2752306"/>
            <a:ext cx="2489201" cy="31682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AE9D14D8-E162-426B-891B-02BE6B45F967}"/>
              </a:ext>
            </a:extLst>
          </p:cNvPr>
          <p:cNvSpPr/>
          <p:nvPr/>
        </p:nvSpPr>
        <p:spPr>
          <a:xfrm>
            <a:off x="3066472" y="3334325"/>
            <a:ext cx="1514763" cy="24014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1ED8F0CA-D6A3-4713-B355-B98D787566A3}"/>
              </a:ext>
            </a:extLst>
          </p:cNvPr>
          <p:cNvSpPr/>
          <p:nvPr/>
        </p:nvSpPr>
        <p:spPr>
          <a:xfrm>
            <a:off x="5624944" y="4405741"/>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sp>
        <p:nvSpPr>
          <p:cNvPr id="7" name="Rectangle 6">
            <a:extLst>
              <a:ext uri="{FF2B5EF4-FFF2-40B4-BE49-F238E27FC236}">
                <a16:creationId xmlns:a16="http://schemas.microsoft.com/office/drawing/2014/main" id="{C00BBE63-2E52-44FC-A22D-BDCA1BCCD407}"/>
              </a:ext>
            </a:extLst>
          </p:cNvPr>
          <p:cNvSpPr/>
          <p:nvPr/>
        </p:nvSpPr>
        <p:spPr>
          <a:xfrm>
            <a:off x="3283526" y="4389579"/>
            <a:ext cx="1099128" cy="277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Topic1</a:t>
            </a:r>
          </a:p>
        </p:txBody>
      </p:sp>
      <p:cxnSp>
        <p:nvCxnSpPr>
          <p:cNvPr id="8" name="Straight Arrow Connector 7">
            <a:extLst>
              <a:ext uri="{FF2B5EF4-FFF2-40B4-BE49-F238E27FC236}">
                <a16:creationId xmlns:a16="http://schemas.microsoft.com/office/drawing/2014/main" id="{AF41A4B1-8FC2-43DD-9BFC-2A289246FC4E}"/>
              </a:ext>
            </a:extLst>
          </p:cNvPr>
          <p:cNvCxnSpPr>
            <a:stCxn id="5" idx="3"/>
            <a:endCxn id="6" idx="1"/>
          </p:cNvCxnSpPr>
          <p:nvPr/>
        </p:nvCxnSpPr>
        <p:spPr>
          <a:xfrm>
            <a:off x="4581235" y="4535053"/>
            <a:ext cx="1043709" cy="1200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24822505-DEAF-4AAD-BA1C-77B12C7FC484}"/>
              </a:ext>
            </a:extLst>
          </p:cNvPr>
          <p:cNvSpPr txBox="1"/>
          <p:nvPr/>
        </p:nvSpPr>
        <p:spPr>
          <a:xfrm>
            <a:off x="3047997" y="2974109"/>
            <a:ext cx="1911927" cy="369332"/>
          </a:xfrm>
          <a:prstGeom prst="rect">
            <a:avLst/>
          </a:prstGeom>
          <a:noFill/>
        </p:spPr>
        <p:txBody>
          <a:bodyPr wrap="square" rtlCol="0">
            <a:spAutoFit/>
          </a:bodyPr>
          <a:lstStyle/>
          <a:p>
            <a:r>
              <a:rPr lang="en-IN" dirty="0"/>
              <a:t>Kafka Cluster</a:t>
            </a:r>
          </a:p>
        </p:txBody>
      </p:sp>
      <p:sp>
        <p:nvSpPr>
          <p:cNvPr id="10" name="Rectangle 9">
            <a:extLst>
              <a:ext uri="{FF2B5EF4-FFF2-40B4-BE49-F238E27FC236}">
                <a16:creationId xmlns:a16="http://schemas.microsoft.com/office/drawing/2014/main" id="{4017FCF0-6664-49C4-A8D0-6F891D8B5CEC}"/>
              </a:ext>
            </a:extLst>
          </p:cNvPr>
          <p:cNvSpPr/>
          <p:nvPr/>
        </p:nvSpPr>
        <p:spPr>
          <a:xfrm>
            <a:off x="5657275" y="5112316"/>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sp>
        <p:nvSpPr>
          <p:cNvPr id="11" name="Rectangle 10">
            <a:extLst>
              <a:ext uri="{FF2B5EF4-FFF2-40B4-BE49-F238E27FC236}">
                <a16:creationId xmlns:a16="http://schemas.microsoft.com/office/drawing/2014/main" id="{8F814AF0-926A-434C-9AD6-5194B46B3EA2}"/>
              </a:ext>
            </a:extLst>
          </p:cNvPr>
          <p:cNvSpPr/>
          <p:nvPr/>
        </p:nvSpPr>
        <p:spPr>
          <a:xfrm>
            <a:off x="5629563" y="2951015"/>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sp>
        <p:nvSpPr>
          <p:cNvPr id="12" name="Rectangle 11">
            <a:extLst>
              <a:ext uri="{FF2B5EF4-FFF2-40B4-BE49-F238E27FC236}">
                <a16:creationId xmlns:a16="http://schemas.microsoft.com/office/drawing/2014/main" id="{FB50AC52-A65A-4497-BC06-9D282D9B4DDC}"/>
              </a:ext>
            </a:extLst>
          </p:cNvPr>
          <p:cNvSpPr/>
          <p:nvPr/>
        </p:nvSpPr>
        <p:spPr>
          <a:xfrm>
            <a:off x="5638798" y="3641431"/>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cxnSp>
        <p:nvCxnSpPr>
          <p:cNvPr id="13" name="Straight Arrow Connector 12">
            <a:extLst>
              <a:ext uri="{FF2B5EF4-FFF2-40B4-BE49-F238E27FC236}">
                <a16:creationId xmlns:a16="http://schemas.microsoft.com/office/drawing/2014/main" id="{A0ECF663-D884-41A8-8B41-CE86DA881017}"/>
              </a:ext>
            </a:extLst>
          </p:cNvPr>
          <p:cNvCxnSpPr>
            <a:cxnSpLocks/>
            <a:stCxn id="5" idx="3"/>
            <a:endCxn id="12" idx="1"/>
          </p:cNvCxnSpPr>
          <p:nvPr/>
        </p:nvCxnSpPr>
        <p:spPr>
          <a:xfrm flipV="1">
            <a:off x="4581235" y="3890813"/>
            <a:ext cx="1057563" cy="6442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F78320A3-1428-49A9-AFC4-3B88101DDACD}"/>
              </a:ext>
            </a:extLst>
          </p:cNvPr>
          <p:cNvCxnSpPr>
            <a:cxnSpLocks/>
            <a:stCxn id="5" idx="3"/>
            <a:endCxn id="11" idx="1"/>
          </p:cNvCxnSpPr>
          <p:nvPr/>
        </p:nvCxnSpPr>
        <p:spPr>
          <a:xfrm flipV="1">
            <a:off x="4581235" y="3200397"/>
            <a:ext cx="1048328" cy="13346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D3B1331F-E87C-4962-885C-B72E45F9DD39}"/>
              </a:ext>
            </a:extLst>
          </p:cNvPr>
          <p:cNvCxnSpPr>
            <a:cxnSpLocks/>
            <a:stCxn id="5" idx="3"/>
            <a:endCxn id="10" idx="1"/>
          </p:cNvCxnSpPr>
          <p:nvPr/>
        </p:nvCxnSpPr>
        <p:spPr>
          <a:xfrm>
            <a:off x="4581235" y="4535053"/>
            <a:ext cx="1076040" cy="8266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D0AAAD9E-354B-4CD8-B416-1573123C3BDE}"/>
              </a:ext>
            </a:extLst>
          </p:cNvPr>
          <p:cNvSpPr txBox="1"/>
          <p:nvPr/>
        </p:nvSpPr>
        <p:spPr>
          <a:xfrm>
            <a:off x="5495635" y="2382974"/>
            <a:ext cx="2114681" cy="369332"/>
          </a:xfrm>
          <a:prstGeom prst="rect">
            <a:avLst/>
          </a:prstGeom>
          <a:noFill/>
        </p:spPr>
        <p:txBody>
          <a:bodyPr wrap="none" rtlCol="0">
            <a:spAutoFit/>
          </a:bodyPr>
          <a:lstStyle/>
          <a:p>
            <a:r>
              <a:rPr lang="en-IN" dirty="0"/>
              <a:t>Consumer Group</a:t>
            </a:r>
          </a:p>
        </p:txBody>
      </p:sp>
    </p:spTree>
    <p:extLst>
      <p:ext uri="{BB962C8B-B14F-4D97-AF65-F5344CB8AC3E}">
        <p14:creationId xmlns:p14="http://schemas.microsoft.com/office/powerpoint/2010/main" val="1386173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86FF-F27D-451F-ACCC-3714DDA8F1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727C82-B6EF-477A-8764-E3A2616F2779}"/>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C280F2D0-E1E9-4ADF-B369-BE3F0AF7DCF2}"/>
              </a:ext>
            </a:extLst>
          </p:cNvPr>
          <p:cNvSpPr/>
          <p:nvPr/>
        </p:nvSpPr>
        <p:spPr>
          <a:xfrm>
            <a:off x="5454071" y="2752306"/>
            <a:ext cx="2489201" cy="31682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D1D6658-756B-4429-8126-860B96C65FA2}"/>
              </a:ext>
            </a:extLst>
          </p:cNvPr>
          <p:cNvSpPr/>
          <p:nvPr/>
        </p:nvSpPr>
        <p:spPr>
          <a:xfrm>
            <a:off x="3094180" y="3334325"/>
            <a:ext cx="1514763" cy="24014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5CDA33F0-47E7-4226-9619-73409F47CA3B}"/>
              </a:ext>
            </a:extLst>
          </p:cNvPr>
          <p:cNvSpPr/>
          <p:nvPr/>
        </p:nvSpPr>
        <p:spPr>
          <a:xfrm>
            <a:off x="3205021" y="4130964"/>
            <a:ext cx="1316182" cy="26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Partition 2</a:t>
            </a:r>
          </a:p>
        </p:txBody>
      </p:sp>
      <p:sp>
        <p:nvSpPr>
          <p:cNvPr id="9" name="TextBox 8">
            <a:extLst>
              <a:ext uri="{FF2B5EF4-FFF2-40B4-BE49-F238E27FC236}">
                <a16:creationId xmlns:a16="http://schemas.microsoft.com/office/drawing/2014/main" id="{2DE6CFB7-A456-4EA4-A802-5B4540521883}"/>
              </a:ext>
            </a:extLst>
          </p:cNvPr>
          <p:cNvSpPr txBox="1"/>
          <p:nvPr/>
        </p:nvSpPr>
        <p:spPr>
          <a:xfrm>
            <a:off x="3075705" y="2974109"/>
            <a:ext cx="1911927" cy="369332"/>
          </a:xfrm>
          <a:prstGeom prst="rect">
            <a:avLst/>
          </a:prstGeom>
          <a:noFill/>
        </p:spPr>
        <p:txBody>
          <a:bodyPr wrap="square" rtlCol="0">
            <a:spAutoFit/>
          </a:bodyPr>
          <a:lstStyle/>
          <a:p>
            <a:r>
              <a:rPr lang="en-IN" dirty="0"/>
              <a:t>Kafka Cluster</a:t>
            </a:r>
          </a:p>
        </p:txBody>
      </p:sp>
      <p:sp>
        <p:nvSpPr>
          <p:cNvPr id="10" name="Rectangle 9">
            <a:extLst>
              <a:ext uri="{FF2B5EF4-FFF2-40B4-BE49-F238E27FC236}">
                <a16:creationId xmlns:a16="http://schemas.microsoft.com/office/drawing/2014/main" id="{13DBEEC6-A895-4F41-AC1E-74E7D5FC1194}"/>
              </a:ext>
            </a:extLst>
          </p:cNvPr>
          <p:cNvSpPr/>
          <p:nvPr/>
        </p:nvSpPr>
        <p:spPr>
          <a:xfrm>
            <a:off x="5832762" y="4271805"/>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cxnSp>
        <p:nvCxnSpPr>
          <p:cNvPr id="15" name="Straight Arrow Connector 14">
            <a:extLst>
              <a:ext uri="{FF2B5EF4-FFF2-40B4-BE49-F238E27FC236}">
                <a16:creationId xmlns:a16="http://schemas.microsoft.com/office/drawing/2014/main" id="{0AC0F928-4796-47E1-A022-97D204EC4DDE}"/>
              </a:ext>
            </a:extLst>
          </p:cNvPr>
          <p:cNvCxnSpPr>
            <a:cxnSpLocks/>
            <a:stCxn id="5" idx="3"/>
            <a:endCxn id="10" idx="1"/>
          </p:cNvCxnSpPr>
          <p:nvPr/>
        </p:nvCxnSpPr>
        <p:spPr>
          <a:xfrm flipV="1">
            <a:off x="4608943" y="4521187"/>
            <a:ext cx="1223819" cy="138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0D9169D1-96F3-471E-B4BA-3C249E7CA838}"/>
              </a:ext>
            </a:extLst>
          </p:cNvPr>
          <p:cNvSpPr txBox="1"/>
          <p:nvPr/>
        </p:nvSpPr>
        <p:spPr>
          <a:xfrm>
            <a:off x="5523343" y="2382974"/>
            <a:ext cx="2114681" cy="369332"/>
          </a:xfrm>
          <a:prstGeom prst="rect">
            <a:avLst/>
          </a:prstGeom>
          <a:noFill/>
        </p:spPr>
        <p:txBody>
          <a:bodyPr wrap="none" rtlCol="0">
            <a:spAutoFit/>
          </a:bodyPr>
          <a:lstStyle/>
          <a:p>
            <a:r>
              <a:rPr lang="en-IN" dirty="0"/>
              <a:t>Consumer Group</a:t>
            </a:r>
          </a:p>
        </p:txBody>
      </p:sp>
      <p:sp>
        <p:nvSpPr>
          <p:cNvPr id="17" name="Rectangle 16">
            <a:extLst>
              <a:ext uri="{FF2B5EF4-FFF2-40B4-BE49-F238E27FC236}">
                <a16:creationId xmlns:a16="http://schemas.microsoft.com/office/drawing/2014/main" id="{C81323D3-CE38-4FFD-95DE-170A83E929BA}"/>
              </a:ext>
            </a:extLst>
          </p:cNvPr>
          <p:cNvSpPr/>
          <p:nvPr/>
        </p:nvSpPr>
        <p:spPr>
          <a:xfrm>
            <a:off x="3181931" y="4680523"/>
            <a:ext cx="1316182" cy="26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Partition 3</a:t>
            </a:r>
          </a:p>
        </p:txBody>
      </p:sp>
      <p:sp>
        <p:nvSpPr>
          <p:cNvPr id="18" name="Rectangle 17">
            <a:extLst>
              <a:ext uri="{FF2B5EF4-FFF2-40B4-BE49-F238E27FC236}">
                <a16:creationId xmlns:a16="http://schemas.microsoft.com/office/drawing/2014/main" id="{03507427-2154-4A47-87B3-233CD1E69990}"/>
              </a:ext>
            </a:extLst>
          </p:cNvPr>
          <p:cNvSpPr/>
          <p:nvPr/>
        </p:nvSpPr>
        <p:spPr>
          <a:xfrm>
            <a:off x="3186549" y="3604490"/>
            <a:ext cx="1316182" cy="26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Partition 1</a:t>
            </a:r>
          </a:p>
        </p:txBody>
      </p:sp>
      <p:sp>
        <p:nvSpPr>
          <p:cNvPr id="19" name="Rectangle 18">
            <a:extLst>
              <a:ext uri="{FF2B5EF4-FFF2-40B4-BE49-F238E27FC236}">
                <a16:creationId xmlns:a16="http://schemas.microsoft.com/office/drawing/2014/main" id="{1A8F2C2F-D1FC-4500-A0A9-02F37D33E7E5}"/>
              </a:ext>
            </a:extLst>
          </p:cNvPr>
          <p:cNvSpPr/>
          <p:nvPr/>
        </p:nvSpPr>
        <p:spPr>
          <a:xfrm>
            <a:off x="3181932" y="5206996"/>
            <a:ext cx="1316182" cy="26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Partition 4</a:t>
            </a:r>
          </a:p>
        </p:txBody>
      </p:sp>
    </p:spTree>
    <p:extLst>
      <p:ext uri="{BB962C8B-B14F-4D97-AF65-F5344CB8AC3E}">
        <p14:creationId xmlns:p14="http://schemas.microsoft.com/office/powerpoint/2010/main" val="2408607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86FF-F27D-451F-ACCC-3714DDA8F1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727C82-B6EF-477A-8764-E3A2616F2779}"/>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C280F2D0-E1E9-4ADF-B369-BE3F0AF7DCF2}"/>
              </a:ext>
            </a:extLst>
          </p:cNvPr>
          <p:cNvSpPr/>
          <p:nvPr/>
        </p:nvSpPr>
        <p:spPr>
          <a:xfrm>
            <a:off x="5454071" y="2752306"/>
            <a:ext cx="2489201" cy="31682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D1D6658-756B-4429-8126-860B96C65FA2}"/>
              </a:ext>
            </a:extLst>
          </p:cNvPr>
          <p:cNvSpPr/>
          <p:nvPr/>
        </p:nvSpPr>
        <p:spPr>
          <a:xfrm>
            <a:off x="3094180" y="3334325"/>
            <a:ext cx="1514763" cy="24014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5CDA33F0-47E7-4226-9619-73409F47CA3B}"/>
              </a:ext>
            </a:extLst>
          </p:cNvPr>
          <p:cNvSpPr/>
          <p:nvPr/>
        </p:nvSpPr>
        <p:spPr>
          <a:xfrm>
            <a:off x="3205021" y="4130964"/>
            <a:ext cx="1316182" cy="26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Partition 2</a:t>
            </a:r>
          </a:p>
        </p:txBody>
      </p:sp>
      <p:sp>
        <p:nvSpPr>
          <p:cNvPr id="9" name="TextBox 8">
            <a:extLst>
              <a:ext uri="{FF2B5EF4-FFF2-40B4-BE49-F238E27FC236}">
                <a16:creationId xmlns:a16="http://schemas.microsoft.com/office/drawing/2014/main" id="{2DE6CFB7-A456-4EA4-A802-5B4540521883}"/>
              </a:ext>
            </a:extLst>
          </p:cNvPr>
          <p:cNvSpPr txBox="1"/>
          <p:nvPr/>
        </p:nvSpPr>
        <p:spPr>
          <a:xfrm>
            <a:off x="3075705" y="2974109"/>
            <a:ext cx="1911927" cy="369332"/>
          </a:xfrm>
          <a:prstGeom prst="rect">
            <a:avLst/>
          </a:prstGeom>
          <a:noFill/>
        </p:spPr>
        <p:txBody>
          <a:bodyPr wrap="square" rtlCol="0">
            <a:spAutoFit/>
          </a:bodyPr>
          <a:lstStyle/>
          <a:p>
            <a:r>
              <a:rPr lang="en-IN" dirty="0"/>
              <a:t>Kafka Cluster</a:t>
            </a:r>
          </a:p>
        </p:txBody>
      </p:sp>
      <p:sp>
        <p:nvSpPr>
          <p:cNvPr id="10" name="Rectangle 9">
            <a:extLst>
              <a:ext uri="{FF2B5EF4-FFF2-40B4-BE49-F238E27FC236}">
                <a16:creationId xmlns:a16="http://schemas.microsoft.com/office/drawing/2014/main" id="{13DBEEC6-A895-4F41-AC1E-74E7D5FC1194}"/>
              </a:ext>
            </a:extLst>
          </p:cNvPr>
          <p:cNvSpPr/>
          <p:nvPr/>
        </p:nvSpPr>
        <p:spPr>
          <a:xfrm>
            <a:off x="5832762" y="4373406"/>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cxnSp>
        <p:nvCxnSpPr>
          <p:cNvPr id="15" name="Straight Arrow Connector 14">
            <a:extLst>
              <a:ext uri="{FF2B5EF4-FFF2-40B4-BE49-F238E27FC236}">
                <a16:creationId xmlns:a16="http://schemas.microsoft.com/office/drawing/2014/main" id="{0AC0F928-4796-47E1-A022-97D204EC4DDE}"/>
              </a:ext>
            </a:extLst>
          </p:cNvPr>
          <p:cNvCxnSpPr>
            <a:cxnSpLocks/>
            <a:stCxn id="5" idx="3"/>
            <a:endCxn id="10" idx="1"/>
          </p:cNvCxnSpPr>
          <p:nvPr/>
        </p:nvCxnSpPr>
        <p:spPr>
          <a:xfrm>
            <a:off x="4608943" y="4535053"/>
            <a:ext cx="1223819" cy="877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0D9169D1-96F3-471E-B4BA-3C249E7CA838}"/>
              </a:ext>
            </a:extLst>
          </p:cNvPr>
          <p:cNvSpPr txBox="1"/>
          <p:nvPr/>
        </p:nvSpPr>
        <p:spPr>
          <a:xfrm>
            <a:off x="5523343" y="2382974"/>
            <a:ext cx="2114681" cy="369332"/>
          </a:xfrm>
          <a:prstGeom prst="rect">
            <a:avLst/>
          </a:prstGeom>
          <a:noFill/>
        </p:spPr>
        <p:txBody>
          <a:bodyPr wrap="none" rtlCol="0">
            <a:spAutoFit/>
          </a:bodyPr>
          <a:lstStyle/>
          <a:p>
            <a:r>
              <a:rPr lang="en-IN" dirty="0"/>
              <a:t>Consumer Group</a:t>
            </a:r>
          </a:p>
        </p:txBody>
      </p:sp>
      <p:sp>
        <p:nvSpPr>
          <p:cNvPr id="17" name="Rectangle 16">
            <a:extLst>
              <a:ext uri="{FF2B5EF4-FFF2-40B4-BE49-F238E27FC236}">
                <a16:creationId xmlns:a16="http://schemas.microsoft.com/office/drawing/2014/main" id="{C81323D3-CE38-4FFD-95DE-170A83E929BA}"/>
              </a:ext>
            </a:extLst>
          </p:cNvPr>
          <p:cNvSpPr/>
          <p:nvPr/>
        </p:nvSpPr>
        <p:spPr>
          <a:xfrm>
            <a:off x="3181931" y="4680523"/>
            <a:ext cx="1316182" cy="26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Partition 3</a:t>
            </a:r>
          </a:p>
        </p:txBody>
      </p:sp>
      <p:sp>
        <p:nvSpPr>
          <p:cNvPr id="18" name="Rectangle 17">
            <a:extLst>
              <a:ext uri="{FF2B5EF4-FFF2-40B4-BE49-F238E27FC236}">
                <a16:creationId xmlns:a16="http://schemas.microsoft.com/office/drawing/2014/main" id="{03507427-2154-4A47-87B3-233CD1E69990}"/>
              </a:ext>
            </a:extLst>
          </p:cNvPr>
          <p:cNvSpPr/>
          <p:nvPr/>
        </p:nvSpPr>
        <p:spPr>
          <a:xfrm>
            <a:off x="3186549" y="3604490"/>
            <a:ext cx="1316182" cy="26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Partition 1</a:t>
            </a:r>
          </a:p>
        </p:txBody>
      </p:sp>
      <p:sp>
        <p:nvSpPr>
          <p:cNvPr id="19" name="Rectangle 18">
            <a:extLst>
              <a:ext uri="{FF2B5EF4-FFF2-40B4-BE49-F238E27FC236}">
                <a16:creationId xmlns:a16="http://schemas.microsoft.com/office/drawing/2014/main" id="{1A8F2C2F-D1FC-4500-A0A9-02F37D33E7E5}"/>
              </a:ext>
            </a:extLst>
          </p:cNvPr>
          <p:cNvSpPr/>
          <p:nvPr/>
        </p:nvSpPr>
        <p:spPr>
          <a:xfrm>
            <a:off x="3181932" y="5206996"/>
            <a:ext cx="1316182" cy="26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Partition 4</a:t>
            </a:r>
          </a:p>
        </p:txBody>
      </p:sp>
      <p:sp>
        <p:nvSpPr>
          <p:cNvPr id="14" name="Rectangle 13">
            <a:extLst>
              <a:ext uri="{FF2B5EF4-FFF2-40B4-BE49-F238E27FC236}">
                <a16:creationId xmlns:a16="http://schemas.microsoft.com/office/drawing/2014/main" id="{9F036EAF-E6B2-4B8A-B1BE-BD1F93DF5371}"/>
              </a:ext>
            </a:extLst>
          </p:cNvPr>
          <p:cNvSpPr/>
          <p:nvPr/>
        </p:nvSpPr>
        <p:spPr>
          <a:xfrm>
            <a:off x="5818910" y="3583698"/>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sp>
        <p:nvSpPr>
          <p:cNvPr id="20" name="Rectangle 19">
            <a:extLst>
              <a:ext uri="{FF2B5EF4-FFF2-40B4-BE49-F238E27FC236}">
                <a16:creationId xmlns:a16="http://schemas.microsoft.com/office/drawing/2014/main" id="{059C9342-A25E-441E-876F-12A7D98FE0AC}"/>
              </a:ext>
            </a:extLst>
          </p:cNvPr>
          <p:cNvSpPr/>
          <p:nvPr/>
        </p:nvSpPr>
        <p:spPr>
          <a:xfrm>
            <a:off x="5805055" y="2932537"/>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sp>
        <p:nvSpPr>
          <p:cNvPr id="21" name="Rectangle 20">
            <a:extLst>
              <a:ext uri="{FF2B5EF4-FFF2-40B4-BE49-F238E27FC236}">
                <a16:creationId xmlns:a16="http://schemas.microsoft.com/office/drawing/2014/main" id="{8CBB82DC-498F-46DC-8D3B-E0EBB9198F65}"/>
              </a:ext>
            </a:extLst>
          </p:cNvPr>
          <p:cNvSpPr/>
          <p:nvPr/>
        </p:nvSpPr>
        <p:spPr>
          <a:xfrm>
            <a:off x="5809671" y="5116929"/>
            <a:ext cx="1782618" cy="49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Consumer</a:t>
            </a:r>
          </a:p>
        </p:txBody>
      </p:sp>
      <p:cxnSp>
        <p:nvCxnSpPr>
          <p:cNvPr id="22" name="Straight Arrow Connector 21">
            <a:extLst>
              <a:ext uri="{FF2B5EF4-FFF2-40B4-BE49-F238E27FC236}">
                <a16:creationId xmlns:a16="http://schemas.microsoft.com/office/drawing/2014/main" id="{B5288F54-6528-4A59-9CB4-C002D652430D}"/>
              </a:ext>
            </a:extLst>
          </p:cNvPr>
          <p:cNvCxnSpPr>
            <a:cxnSpLocks/>
            <a:stCxn id="5" idx="3"/>
            <a:endCxn id="14" idx="1"/>
          </p:cNvCxnSpPr>
          <p:nvPr/>
        </p:nvCxnSpPr>
        <p:spPr>
          <a:xfrm flipV="1">
            <a:off x="4608943" y="3833080"/>
            <a:ext cx="1209967" cy="7019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C050F1B6-0153-4027-8EAE-EEC56D23AB01}"/>
              </a:ext>
            </a:extLst>
          </p:cNvPr>
          <p:cNvCxnSpPr>
            <a:cxnSpLocks/>
            <a:endCxn id="20" idx="1"/>
          </p:cNvCxnSpPr>
          <p:nvPr/>
        </p:nvCxnSpPr>
        <p:spPr>
          <a:xfrm flipV="1">
            <a:off x="4608943" y="3181919"/>
            <a:ext cx="1196112" cy="13531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5E820C8C-3FA9-4778-A0D4-0EC77CC31AC9}"/>
              </a:ext>
            </a:extLst>
          </p:cNvPr>
          <p:cNvCxnSpPr>
            <a:cxnSpLocks/>
            <a:stCxn id="5" idx="3"/>
            <a:endCxn id="21" idx="1"/>
          </p:cNvCxnSpPr>
          <p:nvPr/>
        </p:nvCxnSpPr>
        <p:spPr>
          <a:xfrm>
            <a:off x="4608943" y="4535053"/>
            <a:ext cx="1200728" cy="8312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7760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8849-C6D0-4CF8-B686-8B0A71C83780}"/>
              </a:ext>
            </a:extLst>
          </p:cNvPr>
          <p:cNvSpPr>
            <a:spLocks noGrp="1"/>
          </p:cNvSpPr>
          <p:nvPr>
            <p:ph type="title"/>
          </p:nvPr>
        </p:nvSpPr>
        <p:spPr/>
        <p:txBody>
          <a:bodyPr/>
          <a:lstStyle/>
          <a:p>
            <a:r>
              <a:rPr lang="en-IN" dirty="0"/>
              <a:t>Kafka Group Coordinator</a:t>
            </a:r>
          </a:p>
        </p:txBody>
      </p:sp>
      <p:sp>
        <p:nvSpPr>
          <p:cNvPr id="3" name="Content Placeholder 2">
            <a:extLst>
              <a:ext uri="{FF2B5EF4-FFF2-40B4-BE49-F238E27FC236}">
                <a16:creationId xmlns:a16="http://schemas.microsoft.com/office/drawing/2014/main" id="{EF0C3DA8-45B2-4F5E-BBEC-491D89027E73}"/>
              </a:ext>
            </a:extLst>
          </p:cNvPr>
          <p:cNvSpPr>
            <a:spLocks noGrp="1"/>
          </p:cNvSpPr>
          <p:nvPr>
            <p:ph idx="1"/>
          </p:nvPr>
        </p:nvSpPr>
        <p:spPr/>
        <p:txBody>
          <a:bodyPr>
            <a:normAutofit fontScale="92500" lnSpcReduction="10000"/>
          </a:bodyPr>
          <a:lstStyle/>
          <a:p>
            <a:r>
              <a:rPr lang="en-US" dirty="0"/>
              <a:t>The answer is simple. A group coordinator oversees all of this. So, one of the Kafka broker gets elected as a Group Coordinator. When a consumer wants to join a group, it sends a request to the coordinator. The first consumer to participate in a group becomes a leader. All other consumers joining later becomes the members of the group.</a:t>
            </a:r>
            <a:br>
              <a:rPr lang="en-US" dirty="0"/>
            </a:br>
            <a:r>
              <a:rPr lang="en-US" dirty="0"/>
              <a:t>So, we have two actors, A coordinator, and a group leader. The coordinator is responsible for managing a list of group members. So, every time a new member joins the group, or an existing member leaves the group, the coordinator modifies the list.</a:t>
            </a:r>
            <a:br>
              <a:rPr lang="en-US" dirty="0"/>
            </a:br>
            <a:r>
              <a:rPr lang="en-US" dirty="0"/>
              <a:t>On an event of membership change, the coordinator realizes that it is time to rebalance the partition assignment. Because you may have a new member, and you need to assign it some partitions, or a member left, and you need to reassign those partitions to someone else, So, every time the list is modified, the coordinator initiates a rebalance activity.</a:t>
            </a:r>
            <a:endParaRPr lang="en-IN" dirty="0"/>
          </a:p>
        </p:txBody>
      </p:sp>
    </p:spTree>
    <p:extLst>
      <p:ext uri="{BB962C8B-B14F-4D97-AF65-F5344CB8AC3E}">
        <p14:creationId xmlns:p14="http://schemas.microsoft.com/office/powerpoint/2010/main" val="2961019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22CB-7530-462F-9797-A0F51D9D4274}"/>
              </a:ext>
            </a:extLst>
          </p:cNvPr>
          <p:cNvSpPr>
            <a:spLocks noGrp="1"/>
          </p:cNvSpPr>
          <p:nvPr>
            <p:ph type="title"/>
          </p:nvPr>
        </p:nvSpPr>
        <p:spPr/>
        <p:txBody>
          <a:bodyPr/>
          <a:lstStyle/>
          <a:p>
            <a:r>
              <a:rPr lang="en-IN" dirty="0"/>
              <a:t>Kafka Group Leader</a:t>
            </a:r>
            <a:br>
              <a:rPr lang="en-IN" dirty="0"/>
            </a:br>
            <a:endParaRPr lang="en-IN" dirty="0"/>
          </a:p>
        </p:txBody>
      </p:sp>
      <p:sp>
        <p:nvSpPr>
          <p:cNvPr id="3" name="Content Placeholder 2">
            <a:extLst>
              <a:ext uri="{FF2B5EF4-FFF2-40B4-BE49-F238E27FC236}">
                <a16:creationId xmlns:a16="http://schemas.microsoft.com/office/drawing/2014/main" id="{D52B61BC-1F34-494A-AF31-0E06F60F115A}"/>
              </a:ext>
            </a:extLst>
          </p:cNvPr>
          <p:cNvSpPr>
            <a:spLocks noGrp="1"/>
          </p:cNvSpPr>
          <p:nvPr>
            <p:ph idx="1"/>
          </p:nvPr>
        </p:nvSpPr>
        <p:spPr/>
        <p:txBody>
          <a:bodyPr/>
          <a:lstStyle/>
          <a:p>
            <a:r>
              <a:rPr lang="en-US" dirty="0"/>
              <a:t>The group leader is responsible for executing rebalance activity. The group leader will take a list of current members, assign partitions to them and send it back to the coordinator. The Coordinator then communicates back to the members about their new partitions. The important thing to note here is, during the rebalance activity, none of the consumers are allowed to read any message.</a:t>
            </a:r>
            <a:endParaRPr lang="en-IN" dirty="0"/>
          </a:p>
        </p:txBody>
      </p:sp>
    </p:spTree>
    <p:extLst>
      <p:ext uri="{BB962C8B-B14F-4D97-AF65-F5344CB8AC3E}">
        <p14:creationId xmlns:p14="http://schemas.microsoft.com/office/powerpoint/2010/main" val="1027346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352C-57D6-4EFA-93CE-5F527B2EF081}"/>
              </a:ext>
            </a:extLst>
          </p:cNvPr>
          <p:cNvSpPr>
            <a:spLocks noGrp="1"/>
          </p:cNvSpPr>
          <p:nvPr>
            <p:ph type="title"/>
          </p:nvPr>
        </p:nvSpPr>
        <p:spPr/>
        <p:txBody>
          <a:bodyPr/>
          <a:lstStyle/>
          <a:p>
            <a:r>
              <a:rPr lang="en-US" dirty="0"/>
              <a:t>Summary</a:t>
            </a:r>
            <a:br>
              <a:rPr lang="en-US" dirty="0"/>
            </a:br>
            <a:endParaRPr lang="en-IN" dirty="0"/>
          </a:p>
        </p:txBody>
      </p:sp>
      <p:sp>
        <p:nvSpPr>
          <p:cNvPr id="3" name="Content Placeholder 2">
            <a:extLst>
              <a:ext uri="{FF2B5EF4-FFF2-40B4-BE49-F238E27FC236}">
                <a16:creationId xmlns:a16="http://schemas.microsoft.com/office/drawing/2014/main" id="{478B830B-C993-47EF-A250-25AFA457048B}"/>
              </a:ext>
            </a:extLst>
          </p:cNvPr>
          <p:cNvSpPr>
            <a:spLocks noGrp="1"/>
          </p:cNvSpPr>
          <p:nvPr>
            <p:ph idx="1"/>
          </p:nvPr>
        </p:nvSpPr>
        <p:spPr/>
        <p:txBody>
          <a:bodyPr>
            <a:normAutofit lnSpcReduction="10000"/>
          </a:bodyPr>
          <a:lstStyle/>
          <a:p>
            <a:r>
              <a:rPr lang="en-US" dirty="0"/>
              <a:t>Consumer Groups –They are used to read and process data in parallel.</a:t>
            </a:r>
          </a:p>
          <a:p>
            <a:r>
              <a:rPr lang="en-US" dirty="0"/>
              <a:t>Partitions are not shared - To protect duplicate reads in a group, Kafka does not allow more than one Consumers to read data from a single partition at the same time.</a:t>
            </a:r>
          </a:p>
          <a:p>
            <a:r>
              <a:rPr lang="en-US" dirty="0"/>
              <a:t>A Group Coordinator - A broker is designated as a group coordinator and it maintains a list of active consumers.</a:t>
            </a:r>
          </a:p>
          <a:p>
            <a:r>
              <a:rPr lang="en-US" dirty="0"/>
              <a:t>Rebalance - Every time the list of active consumers is modified, the coordinator orders a rebalance activity to the group leader.</a:t>
            </a:r>
          </a:p>
          <a:p>
            <a:r>
              <a:rPr lang="en-US" dirty="0"/>
              <a:t>The Group leader - executes a rebalance activity.</a:t>
            </a:r>
          </a:p>
          <a:p>
            <a:r>
              <a:rPr lang="en-US" dirty="0"/>
              <a:t>Rebalance activity is nothing but assigning partitions to individual consumers.</a:t>
            </a:r>
            <a:endParaRPr lang="en-IN" dirty="0"/>
          </a:p>
        </p:txBody>
      </p:sp>
    </p:spTree>
    <p:extLst>
      <p:ext uri="{BB962C8B-B14F-4D97-AF65-F5344CB8AC3E}">
        <p14:creationId xmlns:p14="http://schemas.microsoft.com/office/powerpoint/2010/main" val="78249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6EDC-35EB-4BDA-8FBD-B630C8403CA6}"/>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90C4862-4885-42F3-88F8-A394F99FBC29}"/>
              </a:ext>
            </a:extLst>
          </p:cNvPr>
          <p:cNvSpPr>
            <a:spLocks noGrp="1"/>
          </p:cNvSpPr>
          <p:nvPr>
            <p:ph idx="1"/>
          </p:nvPr>
        </p:nvSpPr>
        <p:spPr>
          <a:xfrm>
            <a:off x="646111" y="2052638"/>
            <a:ext cx="1354137" cy="764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IN" sz="1200" dirty="0"/>
              <a:t>Website Events</a:t>
            </a:r>
          </a:p>
        </p:txBody>
      </p:sp>
      <p:sp>
        <p:nvSpPr>
          <p:cNvPr id="5" name="Content Placeholder 3">
            <a:extLst>
              <a:ext uri="{FF2B5EF4-FFF2-40B4-BE49-F238E27FC236}">
                <a16:creationId xmlns:a16="http://schemas.microsoft.com/office/drawing/2014/main" id="{5DEF625D-0920-497E-ABA6-DBBAF0A70DF4}"/>
              </a:ext>
            </a:extLst>
          </p:cNvPr>
          <p:cNvSpPr txBox="1">
            <a:spLocks/>
          </p:cNvSpPr>
          <p:nvPr/>
        </p:nvSpPr>
        <p:spPr>
          <a:xfrm>
            <a:off x="3317267" y="2052637"/>
            <a:ext cx="1354137" cy="764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9pPr>
          </a:lstStyle>
          <a:p>
            <a:pPr marL="0" indent="0" algn="ctr">
              <a:buFont typeface="Wingdings 3" charset="2"/>
              <a:buNone/>
            </a:pPr>
            <a:r>
              <a:rPr lang="en-IN" sz="1200" dirty="0"/>
              <a:t>Financial Data</a:t>
            </a:r>
          </a:p>
        </p:txBody>
      </p:sp>
      <p:sp>
        <p:nvSpPr>
          <p:cNvPr id="6" name="Content Placeholder 3">
            <a:extLst>
              <a:ext uri="{FF2B5EF4-FFF2-40B4-BE49-F238E27FC236}">
                <a16:creationId xmlns:a16="http://schemas.microsoft.com/office/drawing/2014/main" id="{B4045CBC-8011-4DFE-AB3A-82C50BC857B2}"/>
              </a:ext>
            </a:extLst>
          </p:cNvPr>
          <p:cNvSpPr txBox="1">
            <a:spLocks/>
          </p:cNvSpPr>
          <p:nvPr/>
        </p:nvSpPr>
        <p:spPr>
          <a:xfrm>
            <a:off x="6166461" y="2052637"/>
            <a:ext cx="1354137" cy="764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9pPr>
          </a:lstStyle>
          <a:p>
            <a:pPr marL="0" indent="0" algn="ctr">
              <a:buFont typeface="Wingdings 3" charset="2"/>
              <a:buNone/>
            </a:pPr>
            <a:r>
              <a:rPr lang="en-IN" sz="1200" dirty="0"/>
              <a:t>Financial Transactions</a:t>
            </a:r>
          </a:p>
        </p:txBody>
      </p:sp>
      <p:sp>
        <p:nvSpPr>
          <p:cNvPr id="7" name="Content Placeholder 3">
            <a:extLst>
              <a:ext uri="{FF2B5EF4-FFF2-40B4-BE49-F238E27FC236}">
                <a16:creationId xmlns:a16="http://schemas.microsoft.com/office/drawing/2014/main" id="{560707D0-B4F2-494A-A3E7-D921DC535238}"/>
              </a:ext>
            </a:extLst>
          </p:cNvPr>
          <p:cNvSpPr txBox="1">
            <a:spLocks/>
          </p:cNvSpPr>
          <p:nvPr/>
        </p:nvSpPr>
        <p:spPr>
          <a:xfrm>
            <a:off x="8696697" y="2052637"/>
            <a:ext cx="1354137" cy="764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9pPr>
          </a:lstStyle>
          <a:p>
            <a:pPr marL="0" indent="0" algn="ctr">
              <a:buFont typeface="Wingdings 3" charset="2"/>
              <a:buNone/>
            </a:pPr>
            <a:r>
              <a:rPr lang="en-IN" sz="1200" dirty="0"/>
              <a:t>User Transactions</a:t>
            </a:r>
          </a:p>
        </p:txBody>
      </p:sp>
      <p:sp>
        <p:nvSpPr>
          <p:cNvPr id="8" name="Content Placeholder 3">
            <a:extLst>
              <a:ext uri="{FF2B5EF4-FFF2-40B4-BE49-F238E27FC236}">
                <a16:creationId xmlns:a16="http://schemas.microsoft.com/office/drawing/2014/main" id="{2EC010A7-03C7-4A82-AAA2-570988D57F1E}"/>
              </a:ext>
            </a:extLst>
          </p:cNvPr>
          <p:cNvSpPr txBox="1">
            <a:spLocks/>
          </p:cNvSpPr>
          <p:nvPr/>
        </p:nvSpPr>
        <p:spPr>
          <a:xfrm>
            <a:off x="646111" y="5299303"/>
            <a:ext cx="1354137" cy="764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9pPr>
          </a:lstStyle>
          <a:p>
            <a:pPr marL="0" indent="0" algn="ctr">
              <a:buFont typeface="Wingdings 3" charset="2"/>
              <a:buNone/>
            </a:pPr>
            <a:r>
              <a:rPr lang="en-IN" sz="1200" dirty="0"/>
              <a:t>Database</a:t>
            </a:r>
          </a:p>
        </p:txBody>
      </p:sp>
      <p:sp>
        <p:nvSpPr>
          <p:cNvPr id="9" name="Content Placeholder 3">
            <a:extLst>
              <a:ext uri="{FF2B5EF4-FFF2-40B4-BE49-F238E27FC236}">
                <a16:creationId xmlns:a16="http://schemas.microsoft.com/office/drawing/2014/main" id="{F35E74C2-7352-4B07-BCCB-7EB14E44449C}"/>
              </a:ext>
            </a:extLst>
          </p:cNvPr>
          <p:cNvSpPr txBox="1">
            <a:spLocks/>
          </p:cNvSpPr>
          <p:nvPr/>
        </p:nvSpPr>
        <p:spPr>
          <a:xfrm>
            <a:off x="3317267" y="5299302"/>
            <a:ext cx="1354137" cy="764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9pPr>
          </a:lstStyle>
          <a:p>
            <a:pPr marL="0" indent="0" algn="ctr">
              <a:buFont typeface="Wingdings 3" charset="2"/>
              <a:buNone/>
            </a:pPr>
            <a:r>
              <a:rPr lang="en-IN" sz="1200" dirty="0"/>
              <a:t>Analytics</a:t>
            </a:r>
          </a:p>
        </p:txBody>
      </p:sp>
      <p:sp>
        <p:nvSpPr>
          <p:cNvPr id="10" name="Content Placeholder 3">
            <a:extLst>
              <a:ext uri="{FF2B5EF4-FFF2-40B4-BE49-F238E27FC236}">
                <a16:creationId xmlns:a16="http://schemas.microsoft.com/office/drawing/2014/main" id="{A9D9304E-08AB-46B7-A53D-C44001F4E317}"/>
              </a:ext>
            </a:extLst>
          </p:cNvPr>
          <p:cNvSpPr txBox="1">
            <a:spLocks/>
          </p:cNvSpPr>
          <p:nvPr/>
        </p:nvSpPr>
        <p:spPr>
          <a:xfrm>
            <a:off x="6166461" y="5299302"/>
            <a:ext cx="1354137" cy="764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9pPr>
          </a:lstStyle>
          <a:p>
            <a:pPr marL="0" indent="0" algn="ctr">
              <a:buFont typeface="Wingdings 3" charset="2"/>
              <a:buNone/>
            </a:pPr>
            <a:r>
              <a:rPr lang="en-IN" sz="1200" dirty="0"/>
              <a:t>Email System</a:t>
            </a:r>
          </a:p>
        </p:txBody>
      </p:sp>
      <p:sp>
        <p:nvSpPr>
          <p:cNvPr id="11" name="Content Placeholder 3">
            <a:extLst>
              <a:ext uri="{FF2B5EF4-FFF2-40B4-BE49-F238E27FC236}">
                <a16:creationId xmlns:a16="http://schemas.microsoft.com/office/drawing/2014/main" id="{2562E1F7-60B1-485F-9D08-D39A3997C75D}"/>
              </a:ext>
            </a:extLst>
          </p:cNvPr>
          <p:cNvSpPr txBox="1">
            <a:spLocks/>
          </p:cNvSpPr>
          <p:nvPr/>
        </p:nvSpPr>
        <p:spPr>
          <a:xfrm>
            <a:off x="8696697" y="5299302"/>
            <a:ext cx="1354137" cy="764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9pPr>
          </a:lstStyle>
          <a:p>
            <a:pPr marL="0" indent="0" algn="ctr">
              <a:buFont typeface="Wingdings 3" charset="2"/>
              <a:buNone/>
            </a:pPr>
            <a:r>
              <a:rPr lang="en-IN" sz="1200" dirty="0"/>
              <a:t>Audits</a:t>
            </a:r>
          </a:p>
        </p:txBody>
      </p:sp>
      <p:sp>
        <p:nvSpPr>
          <p:cNvPr id="12" name="Content Placeholder 3">
            <a:extLst>
              <a:ext uri="{FF2B5EF4-FFF2-40B4-BE49-F238E27FC236}">
                <a16:creationId xmlns:a16="http://schemas.microsoft.com/office/drawing/2014/main" id="{45DE3332-0406-4B5A-A8F1-6C9257D25D1C}"/>
              </a:ext>
            </a:extLst>
          </p:cNvPr>
          <p:cNvSpPr txBox="1">
            <a:spLocks/>
          </p:cNvSpPr>
          <p:nvPr/>
        </p:nvSpPr>
        <p:spPr>
          <a:xfrm>
            <a:off x="646111" y="3581991"/>
            <a:ext cx="9404723" cy="45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lt1"/>
                </a:solidFill>
                <a:latin typeface="+mn-lt"/>
                <a:ea typeface="+mn-ea"/>
                <a:cs typeface="+mn-cs"/>
              </a:defRPr>
            </a:lvl9pPr>
          </a:lstStyle>
          <a:p>
            <a:pPr marL="0" indent="0" algn="ctr">
              <a:buFont typeface="Wingdings 3" charset="2"/>
              <a:buNone/>
            </a:pPr>
            <a:r>
              <a:rPr lang="en-IN" sz="1200" dirty="0"/>
              <a:t>Apache Kafka</a:t>
            </a:r>
          </a:p>
        </p:txBody>
      </p:sp>
      <p:cxnSp>
        <p:nvCxnSpPr>
          <p:cNvPr id="14" name="Straight Arrow Connector 13">
            <a:extLst>
              <a:ext uri="{FF2B5EF4-FFF2-40B4-BE49-F238E27FC236}">
                <a16:creationId xmlns:a16="http://schemas.microsoft.com/office/drawing/2014/main" id="{3F95AE25-8BFC-4786-B454-8A0CD09BDC41}"/>
              </a:ext>
            </a:extLst>
          </p:cNvPr>
          <p:cNvCxnSpPr>
            <a:stCxn id="4" idx="2"/>
            <a:endCxn id="12" idx="0"/>
          </p:cNvCxnSpPr>
          <p:nvPr/>
        </p:nvCxnSpPr>
        <p:spPr>
          <a:xfrm>
            <a:off x="1323180" y="2816679"/>
            <a:ext cx="4025293" cy="765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19F85DD-545D-4337-A83F-B1F0AABBE195}"/>
              </a:ext>
            </a:extLst>
          </p:cNvPr>
          <p:cNvCxnSpPr>
            <a:stCxn id="5" idx="2"/>
            <a:endCxn id="12" idx="0"/>
          </p:cNvCxnSpPr>
          <p:nvPr/>
        </p:nvCxnSpPr>
        <p:spPr>
          <a:xfrm>
            <a:off x="3994336" y="2816678"/>
            <a:ext cx="1354137" cy="76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BBBDCF-A531-40B0-BE31-597D4CC1B71D}"/>
              </a:ext>
            </a:extLst>
          </p:cNvPr>
          <p:cNvCxnSpPr>
            <a:stCxn id="6" idx="2"/>
            <a:endCxn id="12" idx="0"/>
          </p:cNvCxnSpPr>
          <p:nvPr/>
        </p:nvCxnSpPr>
        <p:spPr>
          <a:xfrm flipH="1">
            <a:off x="5348473" y="2816678"/>
            <a:ext cx="1495057" cy="76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D521E0-A7F1-497D-ADAB-2B5F5452809E}"/>
              </a:ext>
            </a:extLst>
          </p:cNvPr>
          <p:cNvCxnSpPr>
            <a:stCxn id="7" idx="2"/>
            <a:endCxn id="12" idx="0"/>
          </p:cNvCxnSpPr>
          <p:nvPr/>
        </p:nvCxnSpPr>
        <p:spPr>
          <a:xfrm flipH="1">
            <a:off x="5348473" y="2816678"/>
            <a:ext cx="4025293" cy="76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980D947-DF24-4045-B669-EDD0645E7AF7}"/>
              </a:ext>
            </a:extLst>
          </p:cNvPr>
          <p:cNvCxnSpPr>
            <a:stCxn id="8" idx="0"/>
            <a:endCxn id="12" idx="2"/>
          </p:cNvCxnSpPr>
          <p:nvPr/>
        </p:nvCxnSpPr>
        <p:spPr>
          <a:xfrm flipV="1">
            <a:off x="1323180" y="4041322"/>
            <a:ext cx="4025293" cy="1257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6A873BA-C9B0-4A56-AA80-3ED83058D4FA}"/>
              </a:ext>
            </a:extLst>
          </p:cNvPr>
          <p:cNvCxnSpPr>
            <a:stCxn id="9" idx="0"/>
            <a:endCxn id="12" idx="2"/>
          </p:cNvCxnSpPr>
          <p:nvPr/>
        </p:nvCxnSpPr>
        <p:spPr>
          <a:xfrm flipV="1">
            <a:off x="3994336" y="4041322"/>
            <a:ext cx="1354137" cy="125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FA0B9AF-E296-480C-A6E8-240DEE1C06F3}"/>
              </a:ext>
            </a:extLst>
          </p:cNvPr>
          <p:cNvCxnSpPr>
            <a:stCxn id="10" idx="0"/>
            <a:endCxn id="12" idx="2"/>
          </p:cNvCxnSpPr>
          <p:nvPr/>
        </p:nvCxnSpPr>
        <p:spPr>
          <a:xfrm flipH="1" flipV="1">
            <a:off x="5348473" y="4041322"/>
            <a:ext cx="1495057" cy="125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B1ADE0D-09CE-4AC0-8F48-5E462B5C1453}"/>
              </a:ext>
            </a:extLst>
          </p:cNvPr>
          <p:cNvCxnSpPr>
            <a:stCxn id="11" idx="0"/>
            <a:endCxn id="12" idx="2"/>
          </p:cNvCxnSpPr>
          <p:nvPr/>
        </p:nvCxnSpPr>
        <p:spPr>
          <a:xfrm flipH="1" flipV="1">
            <a:off x="5348473" y="4041322"/>
            <a:ext cx="4025293" cy="125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816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2E5C-1F38-4954-99D4-9CEDC5773601}"/>
              </a:ext>
            </a:extLst>
          </p:cNvPr>
          <p:cNvSpPr>
            <a:spLocks noGrp="1"/>
          </p:cNvSpPr>
          <p:nvPr>
            <p:ph type="title"/>
          </p:nvPr>
        </p:nvSpPr>
        <p:spPr/>
        <p:txBody>
          <a:bodyPr/>
          <a:lstStyle/>
          <a:p>
            <a:r>
              <a:rPr lang="en-IN" dirty="0"/>
              <a:t>Offset Management</a:t>
            </a:r>
          </a:p>
        </p:txBody>
      </p:sp>
      <p:sp>
        <p:nvSpPr>
          <p:cNvPr id="3" name="Content Placeholder 2">
            <a:extLst>
              <a:ext uri="{FF2B5EF4-FFF2-40B4-BE49-F238E27FC236}">
                <a16:creationId xmlns:a16="http://schemas.microsoft.com/office/drawing/2014/main" id="{AD6C95AE-5A45-4668-8376-96ED8041ADE2}"/>
              </a:ext>
            </a:extLst>
          </p:cNvPr>
          <p:cNvSpPr>
            <a:spLocks noGrp="1"/>
          </p:cNvSpPr>
          <p:nvPr>
            <p:ph idx="1"/>
          </p:nvPr>
        </p:nvSpPr>
        <p:spPr/>
        <p:txBody>
          <a:bodyPr/>
          <a:lstStyle/>
          <a:p>
            <a:r>
              <a:rPr lang="en-IN" dirty="0"/>
              <a:t>In this Kafka session, we will cover some internals of offset management in Apache Kafka. I will explain current offset and committed offset. I will also include an example to show synchronous and asynchronous commit.</a:t>
            </a:r>
            <a:br>
              <a:rPr lang="en-IN" dirty="0"/>
            </a:br>
            <a:r>
              <a:rPr lang="en-IN" dirty="0"/>
              <a:t>Let me first define the offset. The offset is a position within a partition for the next message to be sent to a consumer. Kafka maintains two types of offsets.</a:t>
            </a:r>
          </a:p>
          <a:p>
            <a:pPr lvl="0"/>
            <a:r>
              <a:rPr lang="en-IN" dirty="0"/>
              <a:t>Current offset</a:t>
            </a:r>
          </a:p>
          <a:p>
            <a:pPr lvl="0"/>
            <a:r>
              <a:rPr lang="en-IN" dirty="0"/>
              <a:t>Committed offset</a:t>
            </a:r>
          </a:p>
        </p:txBody>
      </p:sp>
    </p:spTree>
    <p:extLst>
      <p:ext uri="{BB962C8B-B14F-4D97-AF65-F5344CB8AC3E}">
        <p14:creationId xmlns:p14="http://schemas.microsoft.com/office/powerpoint/2010/main" val="2075416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D8D4-A7C5-4EB2-854D-29B142E70511}"/>
              </a:ext>
            </a:extLst>
          </p:cNvPr>
          <p:cNvSpPr>
            <a:spLocks noGrp="1"/>
          </p:cNvSpPr>
          <p:nvPr>
            <p:ph type="title"/>
          </p:nvPr>
        </p:nvSpPr>
        <p:spPr/>
        <p:txBody>
          <a:bodyPr/>
          <a:lstStyle/>
          <a:p>
            <a:r>
              <a:rPr lang="en-IN" dirty="0"/>
              <a:t>Current Offset</a:t>
            </a:r>
            <a:br>
              <a:rPr lang="en-IN" dirty="0"/>
            </a:br>
            <a:endParaRPr lang="en-IN" dirty="0"/>
          </a:p>
        </p:txBody>
      </p:sp>
      <p:sp>
        <p:nvSpPr>
          <p:cNvPr id="3" name="Content Placeholder 2">
            <a:extLst>
              <a:ext uri="{FF2B5EF4-FFF2-40B4-BE49-F238E27FC236}">
                <a16:creationId xmlns:a16="http://schemas.microsoft.com/office/drawing/2014/main" id="{08AF246E-D78C-451E-AAE3-31BAADA3E08E}"/>
              </a:ext>
            </a:extLst>
          </p:cNvPr>
          <p:cNvSpPr>
            <a:spLocks noGrp="1"/>
          </p:cNvSpPr>
          <p:nvPr>
            <p:ph idx="1"/>
          </p:nvPr>
        </p:nvSpPr>
        <p:spPr/>
        <p:txBody>
          <a:bodyPr/>
          <a:lstStyle/>
          <a:p>
            <a:r>
              <a:rPr lang="en-IN" dirty="0"/>
              <a:t>When we call a poll method, Kafka sends some messages to us. Let us assume we have 100 records in the partition. The initial position of the current offset is 0. We made our first call and received 20 messages. Now Kafka will move the current offset to 20. When we make our next request, it will send some more messages starting from 20 and again move the current offset forward. </a:t>
            </a:r>
          </a:p>
          <a:p>
            <a:r>
              <a:rPr lang="en-IN" dirty="0"/>
              <a:t>The offset is a simple integer number that is used by Kafka to maintain the current position of a consumer. That's it. The current offset is a pointer to the last record that Kafka has already sent to a consumer in the most recent poll. So, the consumer doesn't get the same record twice because of the current offset.</a:t>
            </a:r>
          </a:p>
          <a:p>
            <a:endParaRPr lang="en-IN" dirty="0"/>
          </a:p>
        </p:txBody>
      </p:sp>
    </p:spTree>
    <p:extLst>
      <p:ext uri="{BB962C8B-B14F-4D97-AF65-F5344CB8AC3E}">
        <p14:creationId xmlns:p14="http://schemas.microsoft.com/office/powerpoint/2010/main" val="2107930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40C4-ECAC-4464-A9CB-A251DF8999B1}"/>
              </a:ext>
            </a:extLst>
          </p:cNvPr>
          <p:cNvSpPr>
            <a:spLocks noGrp="1"/>
          </p:cNvSpPr>
          <p:nvPr>
            <p:ph type="title"/>
          </p:nvPr>
        </p:nvSpPr>
        <p:spPr/>
        <p:txBody>
          <a:bodyPr/>
          <a:lstStyle/>
          <a:p>
            <a:r>
              <a:rPr lang="en-IN" dirty="0"/>
              <a:t>Committed Offset</a:t>
            </a:r>
            <a:br>
              <a:rPr lang="en-IN" dirty="0"/>
            </a:br>
            <a:endParaRPr lang="en-IN" dirty="0"/>
          </a:p>
        </p:txBody>
      </p:sp>
      <p:sp>
        <p:nvSpPr>
          <p:cNvPr id="3" name="Content Placeholder 2">
            <a:extLst>
              <a:ext uri="{FF2B5EF4-FFF2-40B4-BE49-F238E27FC236}">
                <a16:creationId xmlns:a16="http://schemas.microsoft.com/office/drawing/2014/main" id="{0D1D6D7D-233C-4E54-93EA-A4F41A1A86EF}"/>
              </a:ext>
            </a:extLst>
          </p:cNvPr>
          <p:cNvSpPr>
            <a:spLocks noGrp="1"/>
          </p:cNvSpPr>
          <p:nvPr>
            <p:ph idx="1"/>
          </p:nvPr>
        </p:nvSpPr>
        <p:spPr/>
        <p:txBody>
          <a:bodyPr>
            <a:normAutofit fontScale="85000" lnSpcReduction="20000"/>
          </a:bodyPr>
          <a:lstStyle/>
          <a:p>
            <a:r>
              <a:rPr lang="en-IN" dirty="0"/>
              <a:t>This offset is the position that a consumer has confirmed about processing. What does that mean? After receiving a list of messages, we want to process it. Right? This processing may be just storing them into HDFS. Once we are sure that we have successfully processed the record, we may want to commit the offset. So, the committed offset is a pointer to the last record that a consumer has successfully processed. For example, the consumer received 20 records. It is processing them one by one, and after processing each record, it is committing the offset. We will see a code example of this in a while.</a:t>
            </a:r>
            <a:br>
              <a:rPr lang="en-IN" dirty="0"/>
            </a:br>
            <a:r>
              <a:rPr lang="en-IN" dirty="0"/>
              <a:t>So, in summary.</a:t>
            </a:r>
          </a:p>
          <a:p>
            <a:pPr lvl="0"/>
            <a:r>
              <a:rPr lang="en-IN" dirty="0"/>
              <a:t>Current offset -&gt; Sent Records -&gt; This is used to avoid resending same records again to the same consumer.</a:t>
            </a:r>
          </a:p>
          <a:p>
            <a:pPr lvl="0"/>
            <a:r>
              <a:rPr lang="en-IN" dirty="0"/>
              <a:t>Committed offset -&gt; Processed Records -&gt; It is used to avoid resending same records to a new consumer in the event of partition rebalance.</a:t>
            </a:r>
          </a:p>
          <a:p>
            <a:r>
              <a:rPr lang="en-IN" dirty="0"/>
              <a:t>The committed offset is critical in the case of partition rebalance.</a:t>
            </a:r>
            <a:br>
              <a:rPr lang="en-IN" dirty="0"/>
            </a:br>
            <a:r>
              <a:rPr lang="en-IN" dirty="0"/>
              <a:t>In the event of rebalancing. When a new consumer is assigned a new partition, it should ask a question. Where to start? What is already processed by the previous owner? The answer to the question is the committed offset.</a:t>
            </a:r>
          </a:p>
          <a:p>
            <a:endParaRPr lang="en-IN" dirty="0"/>
          </a:p>
        </p:txBody>
      </p:sp>
    </p:spTree>
    <p:extLst>
      <p:ext uri="{BB962C8B-B14F-4D97-AF65-F5344CB8AC3E}">
        <p14:creationId xmlns:p14="http://schemas.microsoft.com/office/powerpoint/2010/main" val="2868434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D023-4F03-4D6D-92ED-60E26C8EAA5B}"/>
              </a:ext>
            </a:extLst>
          </p:cNvPr>
          <p:cNvSpPr>
            <a:spLocks noGrp="1"/>
          </p:cNvSpPr>
          <p:nvPr>
            <p:ph type="title"/>
          </p:nvPr>
        </p:nvSpPr>
        <p:spPr/>
        <p:txBody>
          <a:bodyPr/>
          <a:lstStyle/>
          <a:p>
            <a:r>
              <a:rPr lang="en-IN" dirty="0"/>
              <a:t>How to commit an offset?</a:t>
            </a:r>
            <a:br>
              <a:rPr lang="en-IN" dirty="0"/>
            </a:br>
            <a:endParaRPr lang="en-IN" dirty="0"/>
          </a:p>
        </p:txBody>
      </p:sp>
      <p:sp>
        <p:nvSpPr>
          <p:cNvPr id="3" name="Content Placeholder 2">
            <a:extLst>
              <a:ext uri="{FF2B5EF4-FFF2-40B4-BE49-F238E27FC236}">
                <a16:creationId xmlns:a16="http://schemas.microsoft.com/office/drawing/2014/main" id="{588B3803-4F86-4850-BFB1-36430C937070}"/>
              </a:ext>
            </a:extLst>
          </p:cNvPr>
          <p:cNvSpPr>
            <a:spLocks noGrp="1"/>
          </p:cNvSpPr>
          <p:nvPr>
            <p:ph idx="1"/>
          </p:nvPr>
        </p:nvSpPr>
        <p:spPr/>
        <p:txBody>
          <a:bodyPr/>
          <a:lstStyle/>
          <a:p>
            <a:r>
              <a:rPr lang="en-IN" dirty="0"/>
              <a:t>Now, since we understand both the offsets maintained by Kafka, the next question is, how to commit an offset?</a:t>
            </a:r>
            <a:br>
              <a:rPr lang="en-IN" dirty="0"/>
            </a:br>
            <a:r>
              <a:rPr lang="en-IN" dirty="0"/>
              <a:t>There are two ways to do it.</a:t>
            </a:r>
          </a:p>
          <a:p>
            <a:pPr lvl="0"/>
            <a:r>
              <a:rPr lang="en-IN" dirty="0"/>
              <a:t>Auto commit</a:t>
            </a:r>
          </a:p>
          <a:p>
            <a:pPr lvl="0"/>
            <a:r>
              <a:rPr lang="en-IN" dirty="0"/>
              <a:t>Manual-commit</a:t>
            </a:r>
          </a:p>
          <a:p>
            <a:r>
              <a:rPr lang="en-IN" dirty="0"/>
              <a:t>The commit has a significant impact on the client application, so we need to choose an appropriate method based on our use case. Let us look at the auto-commit approach.</a:t>
            </a:r>
          </a:p>
          <a:p>
            <a:endParaRPr lang="en-IN" dirty="0"/>
          </a:p>
        </p:txBody>
      </p:sp>
    </p:spTree>
    <p:extLst>
      <p:ext uri="{BB962C8B-B14F-4D97-AF65-F5344CB8AC3E}">
        <p14:creationId xmlns:p14="http://schemas.microsoft.com/office/powerpoint/2010/main" val="1678622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26F4-BE09-4C83-ABF1-00BD921A6D2F}"/>
              </a:ext>
            </a:extLst>
          </p:cNvPr>
          <p:cNvSpPr>
            <a:spLocks noGrp="1"/>
          </p:cNvSpPr>
          <p:nvPr>
            <p:ph type="title"/>
          </p:nvPr>
        </p:nvSpPr>
        <p:spPr/>
        <p:txBody>
          <a:bodyPr/>
          <a:lstStyle/>
          <a:p>
            <a:r>
              <a:rPr lang="en-IN" dirty="0"/>
              <a:t>Auto Commit</a:t>
            </a:r>
            <a:br>
              <a:rPr lang="en-IN" dirty="0"/>
            </a:br>
            <a:endParaRPr lang="en-IN" dirty="0"/>
          </a:p>
        </p:txBody>
      </p:sp>
      <p:sp>
        <p:nvSpPr>
          <p:cNvPr id="3" name="Content Placeholder 2">
            <a:extLst>
              <a:ext uri="{FF2B5EF4-FFF2-40B4-BE49-F238E27FC236}">
                <a16:creationId xmlns:a16="http://schemas.microsoft.com/office/drawing/2014/main" id="{F3CAD537-014D-4DD4-A82C-AD70BDDA05F9}"/>
              </a:ext>
            </a:extLst>
          </p:cNvPr>
          <p:cNvSpPr>
            <a:spLocks noGrp="1"/>
          </p:cNvSpPr>
          <p:nvPr>
            <p:ph idx="1"/>
          </p:nvPr>
        </p:nvSpPr>
        <p:spPr/>
        <p:txBody>
          <a:bodyPr>
            <a:normAutofit/>
          </a:bodyPr>
          <a:lstStyle/>
          <a:p>
            <a:r>
              <a:rPr lang="en-IN" dirty="0"/>
              <a:t>Auto-commit is the easiest method. You can control this feature by setting two properties.</a:t>
            </a:r>
          </a:p>
          <a:p>
            <a:pPr lvl="0"/>
            <a:r>
              <a:rPr lang="en-IN" dirty="0" err="1"/>
              <a:t>enable.auto.commit</a:t>
            </a:r>
            <a:endParaRPr lang="en-IN" dirty="0"/>
          </a:p>
          <a:p>
            <a:pPr lvl="0"/>
            <a:r>
              <a:rPr lang="en-IN" dirty="0"/>
              <a:t>auto.commit.interval.ms</a:t>
            </a:r>
          </a:p>
          <a:p>
            <a:r>
              <a:rPr lang="en-IN" dirty="0"/>
              <a:t>The first property is by default </a:t>
            </a:r>
            <a:r>
              <a:rPr lang="en-IN" i="1" dirty="0"/>
              <a:t>true.</a:t>
            </a:r>
            <a:r>
              <a:rPr lang="en-IN" dirty="0"/>
              <a:t> So auto-commit is enabled by default. You can turn it off by setting </a:t>
            </a:r>
            <a:r>
              <a:rPr lang="en-IN" i="1" dirty="0" err="1"/>
              <a:t>enable.auto.commit</a:t>
            </a:r>
            <a:r>
              <a:rPr lang="en-IN" dirty="0"/>
              <a:t> to false. The second property defines the interval of auto-commit. The default value for this property is five seconds. So, in a default configuration, when you make a call to the poll method, it will check if it is time to commit. If you have passed five seconds since the previous call, the consumer will commit the last offset. So, Kafka will commit your current offset every five seconds.</a:t>
            </a:r>
          </a:p>
        </p:txBody>
      </p:sp>
    </p:spTree>
    <p:extLst>
      <p:ext uri="{BB962C8B-B14F-4D97-AF65-F5344CB8AC3E}">
        <p14:creationId xmlns:p14="http://schemas.microsoft.com/office/powerpoint/2010/main" val="1068271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2CCE-9CC2-4445-9618-7F7D3D24D886}"/>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B080854-CCEC-438F-A3E7-F2B28BAB155F}"/>
              </a:ext>
            </a:extLst>
          </p:cNvPr>
          <p:cNvSpPr>
            <a:spLocks noGrp="1"/>
          </p:cNvSpPr>
          <p:nvPr>
            <p:ph idx="1"/>
          </p:nvPr>
        </p:nvSpPr>
        <p:spPr/>
        <p:txBody>
          <a:bodyPr>
            <a:normAutofit fontScale="85000" lnSpcReduction="20000"/>
          </a:bodyPr>
          <a:lstStyle/>
          <a:p>
            <a:r>
              <a:rPr lang="en-IN" dirty="0"/>
              <a:t>The auto-commit is a convenient option, but it may cause second processing of records. Let us understand it with an example.</a:t>
            </a:r>
          </a:p>
          <a:p>
            <a:r>
              <a:rPr lang="en-IN" dirty="0"/>
              <a:t>You have some messages in the partition, and you made your first poll request. You received 10 messages hence the consumer increases the current offset to 10. </a:t>
            </a:r>
          </a:p>
          <a:p>
            <a:r>
              <a:rPr lang="en-IN" dirty="0"/>
              <a:t>You take four seconds to process these ten messages and make a new call. Since you haven't passed five seconds, the consumer will not commit the offset. </a:t>
            </a:r>
          </a:p>
          <a:p>
            <a:r>
              <a:rPr lang="en-IN" dirty="0"/>
              <a:t>You received another set of records, and for some reason rebalance is triggered at this moment. First ten records are already processed, but nothing is committed yet. Right? </a:t>
            </a:r>
          </a:p>
          <a:p>
            <a:r>
              <a:rPr lang="en-IN" dirty="0"/>
              <a:t>The rebalance is triggered. So, the partition goes to a different consumer. Since we don't have a committed offset, the new owner of partition should start reading from the beginning and process first ten records again.</a:t>
            </a:r>
          </a:p>
          <a:p>
            <a:r>
              <a:rPr lang="en-IN" dirty="0"/>
              <a:t>You might be thinking that let's reduce the commit frequency to four seconds. You can lower the incidence of commit by setting the auto-commit interval to a lower value, but you can't guarantee to eliminate repeat processing.</a:t>
            </a:r>
          </a:p>
        </p:txBody>
      </p:sp>
    </p:spTree>
    <p:extLst>
      <p:ext uri="{BB962C8B-B14F-4D97-AF65-F5344CB8AC3E}">
        <p14:creationId xmlns:p14="http://schemas.microsoft.com/office/powerpoint/2010/main" val="68377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C942-8C57-494C-BD3D-A9AB138483F2}"/>
              </a:ext>
            </a:extLst>
          </p:cNvPr>
          <p:cNvSpPr>
            <a:spLocks noGrp="1"/>
          </p:cNvSpPr>
          <p:nvPr>
            <p:ph type="title"/>
          </p:nvPr>
        </p:nvSpPr>
        <p:spPr/>
        <p:txBody>
          <a:bodyPr/>
          <a:lstStyle/>
          <a:p>
            <a:r>
              <a:rPr lang="en-IN" dirty="0"/>
              <a:t>Manual Commit</a:t>
            </a:r>
            <a:br>
              <a:rPr lang="en-IN" dirty="0"/>
            </a:br>
            <a:endParaRPr lang="en-IN" dirty="0"/>
          </a:p>
        </p:txBody>
      </p:sp>
      <p:sp>
        <p:nvSpPr>
          <p:cNvPr id="3" name="Content Placeholder 2">
            <a:extLst>
              <a:ext uri="{FF2B5EF4-FFF2-40B4-BE49-F238E27FC236}">
                <a16:creationId xmlns:a16="http://schemas.microsoft.com/office/drawing/2014/main" id="{46853FFD-C87C-40D5-A1C1-761F79C54126}"/>
              </a:ext>
            </a:extLst>
          </p:cNvPr>
          <p:cNvSpPr>
            <a:spLocks noGrp="1"/>
          </p:cNvSpPr>
          <p:nvPr>
            <p:ph idx="1"/>
          </p:nvPr>
        </p:nvSpPr>
        <p:spPr/>
        <p:txBody>
          <a:bodyPr>
            <a:normAutofit/>
          </a:bodyPr>
          <a:lstStyle/>
          <a:p>
            <a:r>
              <a:rPr lang="en-IN" dirty="0"/>
              <a:t>The solution to this particular problem is a manual commit. So, we can configure the auto-commit off and manually commit after processing the records. There are two approaches to manual commit.</a:t>
            </a:r>
          </a:p>
          <a:p>
            <a:pPr lvl="0"/>
            <a:r>
              <a:rPr lang="en-IN" dirty="0"/>
              <a:t>Commit Sync</a:t>
            </a:r>
          </a:p>
          <a:p>
            <a:pPr lvl="0"/>
            <a:r>
              <a:rPr lang="en-IN" dirty="0"/>
              <a:t>Commit async</a:t>
            </a:r>
          </a:p>
          <a:p>
            <a:r>
              <a:rPr lang="en-IN" dirty="0"/>
              <a:t>I hope you already understand the difference between synchronous and asynchronous. Synchronous commit is a straightforward and reliable method, but it is a blocking method. It will block your call for completing a commit operation, and it will also retry if there are recoverable errors.</a:t>
            </a:r>
          </a:p>
        </p:txBody>
      </p:sp>
    </p:spTree>
    <p:extLst>
      <p:ext uri="{BB962C8B-B14F-4D97-AF65-F5344CB8AC3E}">
        <p14:creationId xmlns:p14="http://schemas.microsoft.com/office/powerpoint/2010/main" val="169819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70EC-C6CB-4159-9FDA-22C510BEAD4F}"/>
              </a:ext>
            </a:extLst>
          </p:cNvPr>
          <p:cNvSpPr>
            <a:spLocks noGrp="1"/>
          </p:cNvSpPr>
          <p:nvPr>
            <p:ph type="title"/>
          </p:nvPr>
        </p:nvSpPr>
        <p:spPr/>
        <p:txBody>
          <a:bodyPr/>
          <a:lstStyle/>
          <a:p>
            <a:r>
              <a:rPr lang="en-IN" dirty="0"/>
              <a:t>Manual Commit</a:t>
            </a:r>
            <a:br>
              <a:rPr lang="en-IN" dirty="0"/>
            </a:br>
            <a:endParaRPr lang="en-IN" dirty="0"/>
          </a:p>
        </p:txBody>
      </p:sp>
      <p:sp>
        <p:nvSpPr>
          <p:cNvPr id="3" name="Content Placeholder 2">
            <a:extLst>
              <a:ext uri="{FF2B5EF4-FFF2-40B4-BE49-F238E27FC236}">
                <a16:creationId xmlns:a16="http://schemas.microsoft.com/office/drawing/2014/main" id="{BF563E62-5548-4C51-967E-91A9CAA927A5}"/>
              </a:ext>
            </a:extLst>
          </p:cNvPr>
          <p:cNvSpPr>
            <a:spLocks noGrp="1"/>
          </p:cNvSpPr>
          <p:nvPr>
            <p:ph idx="1"/>
          </p:nvPr>
        </p:nvSpPr>
        <p:spPr/>
        <p:txBody>
          <a:bodyPr>
            <a:normAutofit fontScale="92500" lnSpcReduction="20000"/>
          </a:bodyPr>
          <a:lstStyle/>
          <a:p>
            <a:r>
              <a:rPr lang="en-IN" dirty="0"/>
              <a:t>Asynchronous commit will send the request and continue. The drawback is that </a:t>
            </a:r>
            <a:r>
              <a:rPr lang="en-IN" i="1" dirty="0" err="1"/>
              <a:t>commitAsync</a:t>
            </a:r>
            <a:r>
              <a:rPr lang="en-IN" dirty="0"/>
              <a:t> will not retry. But there is a valid reason for such behaviour. Let's understand it with an example.</a:t>
            </a:r>
            <a:br>
              <a:rPr lang="en-IN" dirty="0"/>
            </a:br>
            <a:r>
              <a:rPr lang="en-IN" dirty="0"/>
              <a:t>Let us assume that you are trying to commit an offset as seventy-five. It failed for some recoverable reason, and you want to retry it after few seconds. </a:t>
            </a:r>
          </a:p>
          <a:p>
            <a:r>
              <a:rPr lang="en-IN" dirty="0"/>
              <a:t>Since this was an asynchronous call, so without knowing that your previous commit is waiting, you initiated another commit. This time it is to </a:t>
            </a:r>
            <a:r>
              <a:rPr lang="en-IN" i="1" dirty="0"/>
              <a:t>commit-100</a:t>
            </a:r>
            <a:r>
              <a:rPr lang="en-IN" dirty="0"/>
              <a:t> Your commit 100 is successful while </a:t>
            </a:r>
            <a:r>
              <a:rPr lang="en-IN" i="1" dirty="0"/>
              <a:t>commit-75</a:t>
            </a:r>
            <a:r>
              <a:rPr lang="en-IN" dirty="0"/>
              <a:t> waits for a retry. What do you want to do? Obviously, you don't want to commit 75 after commit 100. </a:t>
            </a:r>
          </a:p>
          <a:p>
            <a:r>
              <a:rPr lang="en-IN" dirty="0"/>
              <a:t>That may cause problems. So, they designed asynchronous commit to not to retry. However, this behaviour is not an issue because you know that if one commit fails for a recoverable reason, the next higher order commit will succeed.</a:t>
            </a:r>
          </a:p>
        </p:txBody>
      </p:sp>
    </p:spTree>
    <p:extLst>
      <p:ext uri="{BB962C8B-B14F-4D97-AF65-F5344CB8AC3E}">
        <p14:creationId xmlns:p14="http://schemas.microsoft.com/office/powerpoint/2010/main" val="214057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983E-A5B5-4E1E-84D9-6A7784D310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8757D8-C8FB-4A86-AAA6-0EB6A74B5162}"/>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44B7C328-866E-4D96-846D-9499E32618A8}"/>
              </a:ext>
            </a:extLst>
          </p:cNvPr>
          <p:cNvSpPr/>
          <p:nvPr/>
        </p:nvSpPr>
        <p:spPr>
          <a:xfrm>
            <a:off x="4590473" y="2290618"/>
            <a:ext cx="1884218" cy="69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Offset Commit</a:t>
            </a:r>
          </a:p>
        </p:txBody>
      </p:sp>
      <p:sp>
        <p:nvSpPr>
          <p:cNvPr id="5" name="Rectangle 4">
            <a:extLst>
              <a:ext uri="{FF2B5EF4-FFF2-40B4-BE49-F238E27FC236}">
                <a16:creationId xmlns:a16="http://schemas.microsoft.com/office/drawing/2014/main" id="{7755BF42-1A0A-46FA-AD71-D57324CCED0E}"/>
              </a:ext>
            </a:extLst>
          </p:cNvPr>
          <p:cNvSpPr/>
          <p:nvPr/>
        </p:nvSpPr>
        <p:spPr>
          <a:xfrm>
            <a:off x="2244436" y="3429000"/>
            <a:ext cx="1967346"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Auto Commit</a:t>
            </a:r>
          </a:p>
        </p:txBody>
      </p:sp>
      <p:sp>
        <p:nvSpPr>
          <p:cNvPr id="6" name="Rectangle 5">
            <a:extLst>
              <a:ext uri="{FF2B5EF4-FFF2-40B4-BE49-F238E27FC236}">
                <a16:creationId xmlns:a16="http://schemas.microsoft.com/office/drawing/2014/main" id="{BECB9DE7-A023-4FFC-8A97-D7E2773869E0}"/>
              </a:ext>
            </a:extLst>
          </p:cNvPr>
          <p:cNvSpPr/>
          <p:nvPr/>
        </p:nvSpPr>
        <p:spPr>
          <a:xfrm>
            <a:off x="6669344" y="3454399"/>
            <a:ext cx="2087418"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Manual Commit</a:t>
            </a:r>
          </a:p>
        </p:txBody>
      </p:sp>
      <p:sp>
        <p:nvSpPr>
          <p:cNvPr id="7" name="Rectangle 6">
            <a:extLst>
              <a:ext uri="{FF2B5EF4-FFF2-40B4-BE49-F238E27FC236}">
                <a16:creationId xmlns:a16="http://schemas.microsoft.com/office/drawing/2014/main" id="{CAFEEF33-1B8A-484D-8EA0-5D091BCBBDC7}"/>
              </a:ext>
            </a:extLst>
          </p:cNvPr>
          <p:cNvSpPr/>
          <p:nvPr/>
        </p:nvSpPr>
        <p:spPr>
          <a:xfrm>
            <a:off x="5338618" y="5467927"/>
            <a:ext cx="1985818" cy="78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Commit</a:t>
            </a:r>
          </a:p>
          <a:p>
            <a:pPr algn="ctr"/>
            <a:r>
              <a:rPr lang="en-IN" dirty="0"/>
              <a:t>Sync</a:t>
            </a:r>
          </a:p>
        </p:txBody>
      </p:sp>
      <p:sp>
        <p:nvSpPr>
          <p:cNvPr id="8" name="Rectangle 7">
            <a:extLst>
              <a:ext uri="{FF2B5EF4-FFF2-40B4-BE49-F238E27FC236}">
                <a16:creationId xmlns:a16="http://schemas.microsoft.com/office/drawing/2014/main" id="{6B6054AD-1FDE-445F-84C7-88F92C567B01}"/>
              </a:ext>
            </a:extLst>
          </p:cNvPr>
          <p:cNvSpPr/>
          <p:nvPr/>
        </p:nvSpPr>
        <p:spPr>
          <a:xfrm>
            <a:off x="8064035" y="5463308"/>
            <a:ext cx="1985818" cy="785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Commit Async</a:t>
            </a:r>
          </a:p>
        </p:txBody>
      </p:sp>
      <p:cxnSp>
        <p:nvCxnSpPr>
          <p:cNvPr id="10" name="Connector: Elbow 9">
            <a:extLst>
              <a:ext uri="{FF2B5EF4-FFF2-40B4-BE49-F238E27FC236}">
                <a16:creationId xmlns:a16="http://schemas.microsoft.com/office/drawing/2014/main" id="{95E412E5-A3FA-4348-A595-6585AB889323}"/>
              </a:ext>
            </a:extLst>
          </p:cNvPr>
          <p:cNvCxnSpPr>
            <a:stCxn id="4" idx="2"/>
          </p:cNvCxnSpPr>
          <p:nvPr/>
        </p:nvCxnSpPr>
        <p:spPr>
          <a:xfrm rot="16200000" flipH="1">
            <a:off x="5638799" y="2877127"/>
            <a:ext cx="942110" cy="1154545"/>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a:extLst>
              <a:ext uri="{FF2B5EF4-FFF2-40B4-BE49-F238E27FC236}">
                <a16:creationId xmlns:a16="http://schemas.microsoft.com/office/drawing/2014/main" id="{EAD2151E-FB2F-4B0D-B185-5C1784CA3752}"/>
              </a:ext>
            </a:extLst>
          </p:cNvPr>
          <p:cNvCxnSpPr>
            <a:stCxn id="4" idx="2"/>
          </p:cNvCxnSpPr>
          <p:nvPr/>
        </p:nvCxnSpPr>
        <p:spPr>
          <a:xfrm rot="5400000">
            <a:off x="4391891" y="2803236"/>
            <a:ext cx="960582" cy="132080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210EBD1C-E8A2-4565-BD26-81E44A7259FC}"/>
              </a:ext>
            </a:extLst>
          </p:cNvPr>
          <p:cNvCxnSpPr/>
          <p:nvPr/>
        </p:nvCxnSpPr>
        <p:spPr>
          <a:xfrm rot="16200000" flipH="1">
            <a:off x="8085972" y="4492335"/>
            <a:ext cx="1641763" cy="300182"/>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Connector: Elbow 21">
            <a:extLst>
              <a:ext uri="{FF2B5EF4-FFF2-40B4-BE49-F238E27FC236}">
                <a16:creationId xmlns:a16="http://schemas.microsoft.com/office/drawing/2014/main" id="{15DDDB44-FBB4-4282-ADE4-334C3258BB67}"/>
              </a:ext>
            </a:extLst>
          </p:cNvPr>
          <p:cNvCxnSpPr>
            <a:stCxn id="6" idx="1"/>
          </p:cNvCxnSpPr>
          <p:nvPr/>
        </p:nvCxnSpPr>
        <p:spPr>
          <a:xfrm rot="10800000" flipV="1">
            <a:off x="6179128" y="3846944"/>
            <a:ext cx="490216" cy="161636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61242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D3EC-43B1-4D6C-8550-5C8EEE906D23}"/>
              </a:ext>
            </a:extLst>
          </p:cNvPr>
          <p:cNvSpPr>
            <a:spLocks noGrp="1"/>
          </p:cNvSpPr>
          <p:nvPr>
            <p:ph type="title"/>
          </p:nvPr>
        </p:nvSpPr>
        <p:spPr/>
        <p:txBody>
          <a:bodyPr/>
          <a:lstStyle/>
          <a:p>
            <a:endParaRPr lang="en-IN" dirty="0"/>
          </a:p>
        </p:txBody>
      </p:sp>
      <p:pic>
        <p:nvPicPr>
          <p:cNvPr id="15" name="Content Placeholder 14" descr="Gears">
            <a:extLst>
              <a:ext uri="{FF2B5EF4-FFF2-40B4-BE49-F238E27FC236}">
                <a16:creationId xmlns:a16="http://schemas.microsoft.com/office/drawing/2014/main" id="{8E3FD1AB-D20F-499F-B895-3FD169D7ADF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39807" y="3118423"/>
            <a:ext cx="1850738" cy="1850738"/>
          </a:xfrm>
        </p:spPr>
      </p:pic>
      <p:sp>
        <p:nvSpPr>
          <p:cNvPr id="4" name="Rectangle 3">
            <a:extLst>
              <a:ext uri="{FF2B5EF4-FFF2-40B4-BE49-F238E27FC236}">
                <a16:creationId xmlns:a16="http://schemas.microsoft.com/office/drawing/2014/main" id="{CAB78387-5E76-44EE-9478-4930D68833DF}"/>
              </a:ext>
            </a:extLst>
          </p:cNvPr>
          <p:cNvSpPr/>
          <p:nvPr/>
        </p:nvSpPr>
        <p:spPr>
          <a:xfrm>
            <a:off x="1533236" y="3029527"/>
            <a:ext cx="1662546" cy="2327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Kafka</a:t>
            </a:r>
          </a:p>
          <a:p>
            <a:pPr algn="ctr"/>
            <a:r>
              <a:rPr lang="en-IN" dirty="0"/>
              <a:t>Broker</a:t>
            </a:r>
          </a:p>
        </p:txBody>
      </p:sp>
      <p:sp>
        <p:nvSpPr>
          <p:cNvPr id="5" name="Rectangle 4">
            <a:extLst>
              <a:ext uri="{FF2B5EF4-FFF2-40B4-BE49-F238E27FC236}">
                <a16:creationId xmlns:a16="http://schemas.microsoft.com/office/drawing/2014/main" id="{95BD949A-3416-4ACD-BEE4-09F2031C9761}"/>
              </a:ext>
            </a:extLst>
          </p:cNvPr>
          <p:cNvSpPr/>
          <p:nvPr/>
        </p:nvSpPr>
        <p:spPr>
          <a:xfrm>
            <a:off x="4581236" y="3632198"/>
            <a:ext cx="2244437" cy="68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Consumer</a:t>
            </a:r>
          </a:p>
        </p:txBody>
      </p:sp>
      <p:cxnSp>
        <p:nvCxnSpPr>
          <p:cNvPr id="7" name="Connector: Elbow 6">
            <a:extLst>
              <a:ext uri="{FF2B5EF4-FFF2-40B4-BE49-F238E27FC236}">
                <a16:creationId xmlns:a16="http://schemas.microsoft.com/office/drawing/2014/main" id="{5A709395-3164-4AE6-AA8A-0E5720EBD0A1}"/>
              </a:ext>
            </a:extLst>
          </p:cNvPr>
          <p:cNvCxnSpPr>
            <a:cxnSpLocks/>
            <a:endCxn id="5" idx="1"/>
          </p:cNvCxnSpPr>
          <p:nvPr/>
        </p:nvCxnSpPr>
        <p:spPr>
          <a:xfrm>
            <a:off x="3195782" y="3278909"/>
            <a:ext cx="1385454" cy="6938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C77031D-696D-474D-8623-E3991D2BD83F}"/>
              </a:ext>
            </a:extLst>
          </p:cNvPr>
          <p:cNvCxnSpPr/>
          <p:nvPr/>
        </p:nvCxnSpPr>
        <p:spPr>
          <a:xfrm flipV="1">
            <a:off x="3195782" y="3972789"/>
            <a:ext cx="1385454" cy="6938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9858ED4-2512-4FFC-8439-945B67567147}"/>
              </a:ext>
            </a:extLst>
          </p:cNvPr>
          <p:cNvSpPr txBox="1"/>
          <p:nvPr/>
        </p:nvSpPr>
        <p:spPr>
          <a:xfrm>
            <a:off x="3509818" y="4666669"/>
            <a:ext cx="1792478" cy="369332"/>
          </a:xfrm>
          <a:prstGeom prst="rect">
            <a:avLst/>
          </a:prstGeom>
          <a:noFill/>
        </p:spPr>
        <p:txBody>
          <a:bodyPr wrap="none" rtlCol="0">
            <a:spAutoFit/>
          </a:bodyPr>
          <a:lstStyle/>
          <a:p>
            <a:r>
              <a:rPr lang="en-IN" dirty="0"/>
              <a:t>1. Poll Request</a:t>
            </a:r>
          </a:p>
        </p:txBody>
      </p:sp>
      <p:sp>
        <p:nvSpPr>
          <p:cNvPr id="13" name="TextBox 12">
            <a:extLst>
              <a:ext uri="{FF2B5EF4-FFF2-40B4-BE49-F238E27FC236}">
                <a16:creationId xmlns:a16="http://schemas.microsoft.com/office/drawing/2014/main" id="{67C08441-B345-4B82-A726-9CE3D8F275EA}"/>
              </a:ext>
            </a:extLst>
          </p:cNvPr>
          <p:cNvSpPr txBox="1"/>
          <p:nvPr/>
        </p:nvSpPr>
        <p:spPr>
          <a:xfrm>
            <a:off x="3569854" y="2768600"/>
            <a:ext cx="1005403" cy="369332"/>
          </a:xfrm>
          <a:prstGeom prst="rect">
            <a:avLst/>
          </a:prstGeom>
          <a:noFill/>
        </p:spPr>
        <p:txBody>
          <a:bodyPr wrap="none" rtlCol="0">
            <a:spAutoFit/>
          </a:bodyPr>
          <a:lstStyle/>
          <a:p>
            <a:r>
              <a:rPr lang="en-IN" dirty="0"/>
              <a:t>2. Data</a:t>
            </a:r>
          </a:p>
        </p:txBody>
      </p:sp>
      <p:cxnSp>
        <p:nvCxnSpPr>
          <p:cNvPr id="17" name="Straight Arrow Connector 16">
            <a:extLst>
              <a:ext uri="{FF2B5EF4-FFF2-40B4-BE49-F238E27FC236}">
                <a16:creationId xmlns:a16="http://schemas.microsoft.com/office/drawing/2014/main" id="{141C3F56-455F-4D4D-80E8-D1B5AC03326A}"/>
              </a:ext>
            </a:extLst>
          </p:cNvPr>
          <p:cNvCxnSpPr>
            <a:cxnSpLocks/>
            <a:stCxn id="5" idx="3"/>
          </p:cNvCxnSpPr>
          <p:nvPr/>
        </p:nvCxnSpPr>
        <p:spPr>
          <a:xfrm>
            <a:off x="6825673" y="3972789"/>
            <a:ext cx="173643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3DA09540-DF66-4A58-9AFD-09DB8E661D3F}"/>
              </a:ext>
            </a:extLst>
          </p:cNvPr>
          <p:cNvSpPr txBox="1"/>
          <p:nvPr/>
        </p:nvSpPr>
        <p:spPr>
          <a:xfrm>
            <a:off x="8097177" y="2660195"/>
            <a:ext cx="1276311" cy="369332"/>
          </a:xfrm>
          <a:prstGeom prst="rect">
            <a:avLst/>
          </a:prstGeom>
          <a:noFill/>
        </p:spPr>
        <p:txBody>
          <a:bodyPr wrap="none" rtlCol="0">
            <a:spAutoFit/>
          </a:bodyPr>
          <a:lstStyle/>
          <a:p>
            <a:r>
              <a:rPr lang="en-IN" dirty="0"/>
              <a:t>3. Process</a:t>
            </a:r>
          </a:p>
        </p:txBody>
      </p:sp>
      <p:sp>
        <p:nvSpPr>
          <p:cNvPr id="20" name="TextBox 19">
            <a:extLst>
              <a:ext uri="{FF2B5EF4-FFF2-40B4-BE49-F238E27FC236}">
                <a16:creationId xmlns:a16="http://schemas.microsoft.com/office/drawing/2014/main" id="{F8B77AF4-0D77-43BB-9CDB-479E80A41EBD}"/>
              </a:ext>
            </a:extLst>
          </p:cNvPr>
          <p:cNvSpPr txBox="1"/>
          <p:nvPr/>
        </p:nvSpPr>
        <p:spPr>
          <a:xfrm>
            <a:off x="9726202" y="3118423"/>
            <a:ext cx="1834156" cy="923330"/>
          </a:xfrm>
          <a:prstGeom prst="rect">
            <a:avLst/>
          </a:prstGeom>
          <a:noFill/>
        </p:spPr>
        <p:txBody>
          <a:bodyPr wrap="none" rtlCol="0">
            <a:spAutoFit/>
          </a:bodyPr>
          <a:lstStyle/>
          <a:p>
            <a:r>
              <a:rPr lang="en-IN" dirty="0"/>
              <a:t>Process all</a:t>
            </a:r>
          </a:p>
          <a:p>
            <a:r>
              <a:rPr lang="en-IN" dirty="0"/>
              <a:t>Before you Poll</a:t>
            </a:r>
          </a:p>
          <a:p>
            <a:r>
              <a:rPr lang="en-IN" dirty="0"/>
              <a:t>Again</a:t>
            </a:r>
          </a:p>
        </p:txBody>
      </p:sp>
    </p:spTree>
    <p:extLst>
      <p:ext uri="{BB962C8B-B14F-4D97-AF65-F5344CB8AC3E}">
        <p14:creationId xmlns:p14="http://schemas.microsoft.com/office/powerpoint/2010/main" val="367634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6C3B-0FA8-47E6-8248-EF97AECC5514}"/>
              </a:ext>
            </a:extLst>
          </p:cNvPr>
          <p:cNvSpPr>
            <a:spLocks noGrp="1"/>
          </p:cNvSpPr>
          <p:nvPr>
            <p:ph type="title"/>
          </p:nvPr>
        </p:nvSpPr>
        <p:spPr/>
        <p:txBody>
          <a:bodyPr/>
          <a:lstStyle/>
          <a:p>
            <a:r>
              <a:rPr lang="en-IN" dirty="0"/>
              <a:t>Kafka Ecosystem</a:t>
            </a:r>
            <a:br>
              <a:rPr lang="en-IN" dirty="0"/>
            </a:br>
            <a:r>
              <a:rPr lang="en-IN" dirty="0"/>
              <a:t>Kafka Core</a:t>
            </a:r>
          </a:p>
        </p:txBody>
      </p:sp>
      <p:sp>
        <p:nvSpPr>
          <p:cNvPr id="3" name="Content Placeholder 2">
            <a:extLst>
              <a:ext uri="{FF2B5EF4-FFF2-40B4-BE49-F238E27FC236}">
                <a16:creationId xmlns:a16="http://schemas.microsoft.com/office/drawing/2014/main" id="{6E4FF120-6E1C-41CF-84BA-47CDAC795925}"/>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994B8C5A-9DC1-49A9-981C-15F9DCBCA781}"/>
              </a:ext>
            </a:extLst>
          </p:cNvPr>
          <p:cNvSpPr/>
          <p:nvPr/>
        </p:nvSpPr>
        <p:spPr>
          <a:xfrm>
            <a:off x="838200" y="3038764"/>
            <a:ext cx="1452418" cy="849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Source Systems</a:t>
            </a:r>
          </a:p>
        </p:txBody>
      </p:sp>
      <p:sp>
        <p:nvSpPr>
          <p:cNvPr id="5" name="Rectangle 4">
            <a:extLst>
              <a:ext uri="{FF2B5EF4-FFF2-40B4-BE49-F238E27FC236}">
                <a16:creationId xmlns:a16="http://schemas.microsoft.com/office/drawing/2014/main" id="{B935CF31-5744-4174-A47D-AD43B95117F5}"/>
              </a:ext>
            </a:extLst>
          </p:cNvPr>
          <p:cNvSpPr/>
          <p:nvPr/>
        </p:nvSpPr>
        <p:spPr>
          <a:xfrm>
            <a:off x="2669309" y="3038764"/>
            <a:ext cx="1302327" cy="849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Producers</a:t>
            </a:r>
          </a:p>
        </p:txBody>
      </p:sp>
      <p:sp>
        <p:nvSpPr>
          <p:cNvPr id="6" name="Rectangle 5">
            <a:extLst>
              <a:ext uri="{FF2B5EF4-FFF2-40B4-BE49-F238E27FC236}">
                <a16:creationId xmlns:a16="http://schemas.microsoft.com/office/drawing/2014/main" id="{28906808-5BD5-447A-B458-2F43D0325C5D}"/>
              </a:ext>
            </a:extLst>
          </p:cNvPr>
          <p:cNvSpPr/>
          <p:nvPr/>
        </p:nvSpPr>
        <p:spPr>
          <a:xfrm>
            <a:off x="4604328" y="3038763"/>
            <a:ext cx="1524000" cy="849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Kafka</a:t>
            </a:r>
          </a:p>
        </p:txBody>
      </p:sp>
      <p:sp>
        <p:nvSpPr>
          <p:cNvPr id="7" name="Rectangle 6">
            <a:extLst>
              <a:ext uri="{FF2B5EF4-FFF2-40B4-BE49-F238E27FC236}">
                <a16:creationId xmlns:a16="http://schemas.microsoft.com/office/drawing/2014/main" id="{F56FC7EF-E112-4027-95B3-49B8ADEE4A77}"/>
              </a:ext>
            </a:extLst>
          </p:cNvPr>
          <p:cNvSpPr/>
          <p:nvPr/>
        </p:nvSpPr>
        <p:spPr>
          <a:xfrm>
            <a:off x="6825673" y="3038764"/>
            <a:ext cx="1385454" cy="849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Consumers</a:t>
            </a:r>
          </a:p>
        </p:txBody>
      </p:sp>
      <p:sp>
        <p:nvSpPr>
          <p:cNvPr id="8" name="Rectangle 7">
            <a:extLst>
              <a:ext uri="{FF2B5EF4-FFF2-40B4-BE49-F238E27FC236}">
                <a16:creationId xmlns:a16="http://schemas.microsoft.com/office/drawing/2014/main" id="{1A0E6989-857E-45A1-AFE9-79FA79011EC5}"/>
              </a:ext>
            </a:extLst>
          </p:cNvPr>
          <p:cNvSpPr/>
          <p:nvPr/>
        </p:nvSpPr>
        <p:spPr>
          <a:xfrm>
            <a:off x="8793018" y="3038764"/>
            <a:ext cx="1865746" cy="849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Target</a:t>
            </a:r>
          </a:p>
          <a:p>
            <a:pPr algn="ctr"/>
            <a:r>
              <a:rPr lang="en-IN" dirty="0"/>
              <a:t>Systems</a:t>
            </a:r>
          </a:p>
        </p:txBody>
      </p:sp>
      <p:sp>
        <p:nvSpPr>
          <p:cNvPr id="9" name="Rectangle 8">
            <a:extLst>
              <a:ext uri="{FF2B5EF4-FFF2-40B4-BE49-F238E27FC236}">
                <a16:creationId xmlns:a16="http://schemas.microsoft.com/office/drawing/2014/main" id="{9D8457D6-4EC2-49DF-A9AF-98A66DB2902F}"/>
              </a:ext>
            </a:extLst>
          </p:cNvPr>
          <p:cNvSpPr/>
          <p:nvPr/>
        </p:nvSpPr>
        <p:spPr>
          <a:xfrm>
            <a:off x="4110184" y="5310909"/>
            <a:ext cx="2539998" cy="866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Zookeeper</a:t>
            </a:r>
          </a:p>
        </p:txBody>
      </p:sp>
      <p:cxnSp>
        <p:nvCxnSpPr>
          <p:cNvPr id="11" name="Straight Arrow Connector 10">
            <a:extLst>
              <a:ext uri="{FF2B5EF4-FFF2-40B4-BE49-F238E27FC236}">
                <a16:creationId xmlns:a16="http://schemas.microsoft.com/office/drawing/2014/main" id="{DAA9C7BE-0F52-4A64-8ACE-05ADA6476325}"/>
              </a:ext>
            </a:extLst>
          </p:cNvPr>
          <p:cNvCxnSpPr>
            <a:cxnSpLocks/>
          </p:cNvCxnSpPr>
          <p:nvPr/>
        </p:nvCxnSpPr>
        <p:spPr>
          <a:xfrm>
            <a:off x="5334000" y="3888509"/>
            <a:ext cx="0" cy="1496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B98A538-C243-4F03-94EB-63064C84F078}"/>
              </a:ext>
            </a:extLst>
          </p:cNvPr>
          <p:cNvCxnSpPr>
            <a:endCxn id="5" idx="1"/>
          </p:cNvCxnSpPr>
          <p:nvPr/>
        </p:nvCxnSpPr>
        <p:spPr>
          <a:xfrm>
            <a:off x="2290618" y="3463635"/>
            <a:ext cx="378691"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A1C6990-F578-42F9-9C58-329F85E9A63E}"/>
              </a:ext>
            </a:extLst>
          </p:cNvPr>
          <p:cNvCxnSpPr>
            <a:stCxn id="5" idx="3"/>
            <a:endCxn id="6" idx="1"/>
          </p:cNvCxnSpPr>
          <p:nvPr/>
        </p:nvCxnSpPr>
        <p:spPr>
          <a:xfrm flipV="1">
            <a:off x="3971636" y="3463636"/>
            <a:ext cx="63269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55C34E-D7FD-4297-AD87-9151D6B414BC}"/>
              </a:ext>
            </a:extLst>
          </p:cNvPr>
          <p:cNvCxnSpPr>
            <a:stCxn id="6" idx="3"/>
            <a:endCxn id="7" idx="1"/>
          </p:cNvCxnSpPr>
          <p:nvPr/>
        </p:nvCxnSpPr>
        <p:spPr>
          <a:xfrm>
            <a:off x="6128328" y="3463636"/>
            <a:ext cx="69734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7DEAFE-AB1E-42B2-9D76-84A9261D4587}"/>
              </a:ext>
            </a:extLst>
          </p:cNvPr>
          <p:cNvCxnSpPr>
            <a:stCxn id="7" idx="3"/>
            <a:endCxn id="8" idx="1"/>
          </p:cNvCxnSpPr>
          <p:nvPr/>
        </p:nvCxnSpPr>
        <p:spPr>
          <a:xfrm>
            <a:off x="8211127" y="3463637"/>
            <a:ext cx="5818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8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ppt_x"/>
                                          </p:val>
                                        </p:tav>
                                        <p:tav tm="100000">
                                          <p:val>
                                            <p:strVal val="#ppt_x"/>
                                          </p:val>
                                        </p:tav>
                                      </p:tavLst>
                                    </p:anim>
                                    <p:anim calcmode="lin" valueType="num">
                                      <p:cBhvr additive="base">
                                        <p:cTn id="5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ppt_x"/>
                                          </p:val>
                                        </p:tav>
                                        <p:tav tm="100000">
                                          <p:val>
                                            <p:strVal val="#ppt_x"/>
                                          </p:val>
                                        </p:tav>
                                      </p:tavLst>
                                    </p:anim>
                                    <p:anim calcmode="lin" valueType="num">
                                      <p:cBhvr additive="base">
                                        <p:cTn id="5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additive="base">
                                        <p:cTn id="62" dur="500" fill="hold"/>
                                        <p:tgtEl>
                                          <p:spTgt spid="9"/>
                                        </p:tgtEl>
                                        <p:attrNameLst>
                                          <p:attrName>ppt_x</p:attrName>
                                        </p:attrNameLst>
                                      </p:cBhvr>
                                      <p:tavLst>
                                        <p:tav tm="0">
                                          <p:val>
                                            <p:strVal val="#ppt_x"/>
                                          </p:val>
                                        </p:tav>
                                        <p:tav tm="100000">
                                          <p:val>
                                            <p:strVal val="#ppt_x"/>
                                          </p:val>
                                        </p:tav>
                                      </p:tavLst>
                                    </p:anim>
                                    <p:anim calcmode="lin" valueType="num">
                                      <p:cBhvr additive="base">
                                        <p:cTn id="6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additive="base">
                                        <p:cTn id="68" dur="500" fill="hold"/>
                                        <p:tgtEl>
                                          <p:spTgt spid="11"/>
                                        </p:tgtEl>
                                        <p:attrNameLst>
                                          <p:attrName>ppt_x</p:attrName>
                                        </p:attrNameLst>
                                      </p:cBhvr>
                                      <p:tavLst>
                                        <p:tav tm="0">
                                          <p:val>
                                            <p:strVal val="#ppt_x"/>
                                          </p:val>
                                        </p:tav>
                                        <p:tav tm="100000">
                                          <p:val>
                                            <p:strVal val="#ppt_x"/>
                                          </p:val>
                                        </p:tav>
                                      </p:tavLst>
                                    </p:anim>
                                    <p:anim calcmode="lin" valueType="num">
                                      <p:cBhvr additive="base">
                                        <p:cTn id="6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33CC-3840-4DA8-8E34-109A0E0855A0}"/>
              </a:ext>
            </a:extLst>
          </p:cNvPr>
          <p:cNvSpPr>
            <a:spLocks noGrp="1"/>
          </p:cNvSpPr>
          <p:nvPr>
            <p:ph type="title"/>
          </p:nvPr>
        </p:nvSpPr>
        <p:spPr/>
        <p:txBody>
          <a:bodyPr/>
          <a:lstStyle/>
          <a:p>
            <a:r>
              <a:rPr lang="en-IN" dirty="0"/>
              <a:t>Kafka Rebalance scenario</a:t>
            </a:r>
            <a:br>
              <a:rPr lang="en-IN" dirty="0"/>
            </a:br>
            <a:endParaRPr lang="en-IN" dirty="0"/>
          </a:p>
        </p:txBody>
      </p:sp>
      <p:sp>
        <p:nvSpPr>
          <p:cNvPr id="3" name="Content Placeholder 2">
            <a:extLst>
              <a:ext uri="{FF2B5EF4-FFF2-40B4-BE49-F238E27FC236}">
                <a16:creationId xmlns:a16="http://schemas.microsoft.com/office/drawing/2014/main" id="{DD5A9F16-A4C6-447D-8961-3E5B2503E241}"/>
              </a:ext>
            </a:extLst>
          </p:cNvPr>
          <p:cNvSpPr>
            <a:spLocks noGrp="1"/>
          </p:cNvSpPr>
          <p:nvPr>
            <p:ph idx="1"/>
          </p:nvPr>
        </p:nvSpPr>
        <p:spPr/>
        <p:txBody>
          <a:bodyPr>
            <a:normAutofit/>
          </a:bodyPr>
          <a:lstStyle/>
          <a:p>
            <a:r>
              <a:rPr lang="en-US" dirty="0"/>
              <a:t>Suppose, we have a situation where we got a lot of data using the poll method, and it is going to take some reasonable time to complete the processing for all the records. If you are taking a lot of time to process your records, you will have two types of risks.</a:t>
            </a:r>
          </a:p>
          <a:p>
            <a:pPr lvl="1"/>
            <a:r>
              <a:rPr lang="en-US" dirty="0"/>
              <a:t>The first risk is the delay in next pool, because you are busy processing data from the last call. If you don't poll for a long, the group coordinator might assume that you are dead and trigger a rebalance activity. You don't want that to happen, Right? Because you were not dead, you were computing.</a:t>
            </a:r>
          </a:p>
          <a:p>
            <a:pPr lvl="1"/>
            <a:r>
              <a:rPr lang="en-US" dirty="0"/>
              <a:t>The second risk is also related to rebalancing. The coordinator triggers a rebalance activity for some other reason while you are processing an extensive list of messages.</a:t>
            </a:r>
          </a:p>
        </p:txBody>
      </p:sp>
    </p:spTree>
    <p:extLst>
      <p:ext uri="{BB962C8B-B14F-4D97-AF65-F5344CB8AC3E}">
        <p14:creationId xmlns:p14="http://schemas.microsoft.com/office/powerpoint/2010/main" val="2087617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4765-205C-4FF2-AC0E-2CC0E235A0B4}"/>
              </a:ext>
            </a:extLst>
          </p:cNvPr>
          <p:cNvSpPr>
            <a:spLocks noGrp="1"/>
          </p:cNvSpPr>
          <p:nvPr>
            <p:ph type="title"/>
          </p:nvPr>
        </p:nvSpPr>
        <p:spPr/>
        <p:txBody>
          <a:bodyPr/>
          <a:lstStyle/>
          <a:p>
            <a:r>
              <a:rPr lang="en-IN" dirty="0"/>
              <a:t>Kafka Rebalance scenario</a:t>
            </a:r>
          </a:p>
        </p:txBody>
      </p:sp>
      <p:sp>
        <p:nvSpPr>
          <p:cNvPr id="3" name="Content Placeholder 2">
            <a:extLst>
              <a:ext uri="{FF2B5EF4-FFF2-40B4-BE49-F238E27FC236}">
                <a16:creationId xmlns:a16="http://schemas.microsoft.com/office/drawing/2014/main" id="{FF4A80F8-F41E-4B45-B21D-9A32128096B2}"/>
              </a:ext>
            </a:extLst>
          </p:cNvPr>
          <p:cNvSpPr>
            <a:spLocks noGrp="1"/>
          </p:cNvSpPr>
          <p:nvPr>
            <p:ph idx="1"/>
          </p:nvPr>
        </p:nvSpPr>
        <p:spPr/>
        <p:txBody>
          <a:bodyPr>
            <a:normAutofit fontScale="92500" lnSpcReduction="10000"/>
          </a:bodyPr>
          <a:lstStyle/>
          <a:p>
            <a:r>
              <a:rPr lang="en-US" dirty="0"/>
              <a:t>In both the cases, rebalance is triggered either because you didn't poll for a while or something else went wrong. Your current partitions will be taken away from you and reassigned to some other consumer. In such cases, you would want to commit whatever you have already processed before the ownership of the partition is taken away from you. And the new owner of the partition is supposed to start consuming it from the last committed offset.</a:t>
            </a:r>
          </a:p>
          <a:p>
            <a:r>
              <a:rPr lang="en-US" dirty="0"/>
              <a:t>How can you do this? Obviously, you will need to know at least two things.</a:t>
            </a:r>
          </a:p>
          <a:p>
            <a:pPr lvl="1"/>
            <a:r>
              <a:rPr lang="en-US" dirty="0"/>
              <a:t>How to commit a particular offset?</a:t>
            </a:r>
            <a:br>
              <a:rPr lang="en-US" dirty="0"/>
            </a:br>
            <a:r>
              <a:rPr lang="en-US" dirty="0"/>
              <a:t>So, you can keep committing intermediate offsets instead of having committed the current offset in the end.</a:t>
            </a:r>
          </a:p>
          <a:p>
            <a:pPr lvl="1"/>
            <a:r>
              <a:rPr lang="en-US" dirty="0"/>
              <a:t>How to know that a rebalance is triggered?</a:t>
            </a:r>
            <a:br>
              <a:rPr lang="en-US" dirty="0"/>
            </a:br>
            <a:r>
              <a:rPr lang="en-US" dirty="0"/>
              <a:t>So, you can commit whatever you already processed.</a:t>
            </a:r>
          </a:p>
        </p:txBody>
      </p:sp>
    </p:spTree>
    <p:extLst>
      <p:ext uri="{BB962C8B-B14F-4D97-AF65-F5344CB8AC3E}">
        <p14:creationId xmlns:p14="http://schemas.microsoft.com/office/powerpoint/2010/main" val="5427200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E82D-FFD6-40B4-8493-135E229FB579}"/>
              </a:ext>
            </a:extLst>
          </p:cNvPr>
          <p:cNvSpPr>
            <a:spLocks noGrp="1"/>
          </p:cNvSpPr>
          <p:nvPr>
            <p:ph type="title"/>
          </p:nvPr>
        </p:nvSpPr>
        <p:spPr/>
        <p:txBody>
          <a:bodyPr/>
          <a:lstStyle/>
          <a:p>
            <a:r>
              <a:rPr lang="en-IN" dirty="0"/>
              <a:t>Kafka Rebalance scenario</a:t>
            </a:r>
          </a:p>
        </p:txBody>
      </p:sp>
      <p:sp>
        <p:nvSpPr>
          <p:cNvPr id="3" name="Content Placeholder 2">
            <a:extLst>
              <a:ext uri="{FF2B5EF4-FFF2-40B4-BE49-F238E27FC236}">
                <a16:creationId xmlns:a16="http://schemas.microsoft.com/office/drawing/2014/main" id="{4725927F-9DBF-456C-AA83-470C11A7F259}"/>
              </a:ext>
            </a:extLst>
          </p:cNvPr>
          <p:cNvSpPr>
            <a:spLocks noGrp="1"/>
          </p:cNvSpPr>
          <p:nvPr>
            <p:ph idx="1"/>
          </p:nvPr>
        </p:nvSpPr>
        <p:spPr/>
        <p:txBody>
          <a:bodyPr>
            <a:normAutofit lnSpcReduction="10000"/>
          </a:bodyPr>
          <a:lstStyle/>
          <a:p>
            <a:r>
              <a:rPr lang="en-US" dirty="0"/>
              <a:t>The answer to the second question is simple. Kafka API allows us to specify a </a:t>
            </a:r>
            <a:r>
              <a:rPr lang="en-US" i="1" dirty="0" err="1"/>
              <a:t>ConsumerRebalanceListener</a:t>
            </a:r>
            <a:r>
              <a:rPr lang="en-US" dirty="0"/>
              <a:t> class. This class offers two methods.</a:t>
            </a:r>
          </a:p>
          <a:p>
            <a:pPr lvl="1"/>
            <a:r>
              <a:rPr lang="en-US" dirty="0" err="1"/>
              <a:t>onPartitionsRevoked</a:t>
            </a:r>
            <a:endParaRPr lang="en-US" dirty="0"/>
          </a:p>
          <a:p>
            <a:pPr lvl="1"/>
            <a:r>
              <a:rPr lang="en-US" dirty="0" err="1"/>
              <a:t>onPartitionsAssigned</a:t>
            </a:r>
            <a:endParaRPr lang="en-US" dirty="0"/>
          </a:p>
          <a:p>
            <a:r>
              <a:rPr lang="en-US" dirty="0"/>
              <a:t>The Kafka will call the </a:t>
            </a:r>
            <a:r>
              <a:rPr lang="en-US" i="1" dirty="0" err="1"/>
              <a:t>onPartitionsRevoked</a:t>
            </a:r>
            <a:r>
              <a:rPr lang="en-US" dirty="0"/>
              <a:t> method just before it takes away your partitions. So, this is where you can commit your current offset.</a:t>
            </a:r>
          </a:p>
          <a:p>
            <a:r>
              <a:rPr lang="en-US" dirty="0"/>
              <a:t>The Kafka will call the </a:t>
            </a:r>
            <a:r>
              <a:rPr lang="en-US" i="1" dirty="0" err="1"/>
              <a:t>onPartitionsAssigned</a:t>
            </a:r>
            <a:r>
              <a:rPr lang="en-US" dirty="0"/>
              <a:t> method right after the rebalancing is complete and before you start consuming records from the new partitions. In this example, we don't have anything to do, but there are scenarios when you may want to use this method.</a:t>
            </a:r>
            <a:endParaRPr lang="en-IN" dirty="0"/>
          </a:p>
        </p:txBody>
      </p:sp>
    </p:spTree>
    <p:extLst>
      <p:ext uri="{BB962C8B-B14F-4D97-AF65-F5344CB8AC3E}">
        <p14:creationId xmlns:p14="http://schemas.microsoft.com/office/powerpoint/2010/main" val="1367769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D88F-B04C-4B6F-BE00-6134B30C098D}"/>
              </a:ext>
            </a:extLst>
          </p:cNvPr>
          <p:cNvSpPr>
            <a:spLocks noGrp="1"/>
          </p:cNvSpPr>
          <p:nvPr>
            <p:ph type="title"/>
          </p:nvPr>
        </p:nvSpPr>
        <p:spPr/>
        <p:txBody>
          <a:bodyPr/>
          <a:lstStyle/>
          <a:p>
            <a:r>
              <a:rPr lang="en-IN" dirty="0"/>
              <a:t>Various ways consumer can register with Kafka</a:t>
            </a:r>
          </a:p>
        </p:txBody>
      </p:sp>
      <p:sp>
        <p:nvSpPr>
          <p:cNvPr id="3" name="Content Placeholder 2">
            <a:extLst>
              <a:ext uri="{FF2B5EF4-FFF2-40B4-BE49-F238E27FC236}">
                <a16:creationId xmlns:a16="http://schemas.microsoft.com/office/drawing/2014/main" id="{43EF86EA-1E78-4E5C-9A0E-EEF1CB7283F4}"/>
              </a:ext>
            </a:extLst>
          </p:cNvPr>
          <p:cNvSpPr>
            <a:spLocks noGrp="1"/>
          </p:cNvSpPr>
          <p:nvPr>
            <p:ph idx="1"/>
          </p:nvPr>
        </p:nvSpPr>
        <p:spPr/>
        <p:txBody>
          <a:bodyPr/>
          <a:lstStyle/>
          <a:p>
            <a:r>
              <a:rPr lang="en-IN" dirty="0"/>
              <a:t>At-most-once</a:t>
            </a:r>
          </a:p>
          <a:p>
            <a:r>
              <a:rPr lang="en-IN" dirty="0"/>
              <a:t>A-least-once</a:t>
            </a:r>
          </a:p>
          <a:p>
            <a:r>
              <a:rPr lang="en-IN" dirty="0"/>
              <a:t>Exactly-Once</a:t>
            </a:r>
          </a:p>
          <a:p>
            <a:pPr marL="0" indent="0">
              <a:buNone/>
            </a:pPr>
            <a:endParaRPr lang="en-IN" dirty="0"/>
          </a:p>
        </p:txBody>
      </p:sp>
    </p:spTree>
    <p:extLst>
      <p:ext uri="{BB962C8B-B14F-4D97-AF65-F5344CB8AC3E}">
        <p14:creationId xmlns:p14="http://schemas.microsoft.com/office/powerpoint/2010/main" val="4019905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589A-6AEC-4B33-9FD6-486E576123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2E2711-8807-41B5-9CDF-B4C0DCE0953A}"/>
              </a:ext>
            </a:extLst>
          </p:cNvPr>
          <p:cNvSpPr>
            <a:spLocks noGrp="1"/>
          </p:cNvSpPr>
          <p:nvPr>
            <p:ph idx="1"/>
          </p:nvPr>
        </p:nvSpPr>
        <p:spPr/>
        <p:txBody>
          <a:bodyPr>
            <a:normAutofit lnSpcReduction="10000"/>
          </a:bodyPr>
          <a:lstStyle/>
          <a:p>
            <a:r>
              <a:rPr lang="en-IN" dirty="0"/>
              <a:t>2 ways consumer can register with Kafka</a:t>
            </a:r>
          </a:p>
          <a:p>
            <a:pPr lvl="1"/>
            <a:r>
              <a:rPr lang="en-IN" dirty="0"/>
              <a:t>Registration of the consumer to Kafka with assign method call. When a consumer is registered with  the assign method call. Kafka Does not offer and automatic rebalance of the consumers</a:t>
            </a:r>
          </a:p>
          <a:p>
            <a:pPr lvl="1"/>
            <a:r>
              <a:rPr lang="en-IN" dirty="0"/>
              <a:t>Registration using Subscribe Method call, When a consumer registers with Kafka with Subscribe method call, Kafka rebalances the available consumers when topic/partition gets added/deleted. This Registration further offers 2 variant</a:t>
            </a:r>
          </a:p>
          <a:p>
            <a:pPr lvl="2"/>
            <a:r>
              <a:rPr lang="en-IN" dirty="0"/>
              <a:t>Along with the registration call, consumer can provide the listener as second parameter to subscribe method call.</a:t>
            </a:r>
          </a:p>
          <a:p>
            <a:pPr lvl="2"/>
            <a:r>
              <a:rPr lang="en-IN" dirty="0"/>
              <a:t>When a consumer is registered this way Kafka notifies the listener whenever rebalance occur. The listener could provide the consumer an opportunity to manually manage the offsets  this will be very useful for Exactly-once type customer</a:t>
            </a:r>
          </a:p>
        </p:txBody>
      </p:sp>
    </p:spTree>
    <p:extLst>
      <p:ext uri="{BB962C8B-B14F-4D97-AF65-F5344CB8AC3E}">
        <p14:creationId xmlns:p14="http://schemas.microsoft.com/office/powerpoint/2010/main" val="22334104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D403-9642-4F1B-89E2-10B0364BEE15}"/>
              </a:ext>
            </a:extLst>
          </p:cNvPr>
          <p:cNvSpPr>
            <a:spLocks noGrp="1"/>
          </p:cNvSpPr>
          <p:nvPr>
            <p:ph type="title"/>
          </p:nvPr>
        </p:nvSpPr>
        <p:spPr/>
        <p:txBody>
          <a:bodyPr/>
          <a:lstStyle/>
          <a:p>
            <a:r>
              <a:rPr lang="en-IN" dirty="0"/>
              <a:t>At-most-once Kafka Consumer</a:t>
            </a:r>
          </a:p>
        </p:txBody>
      </p:sp>
      <p:sp>
        <p:nvSpPr>
          <p:cNvPr id="3" name="Content Placeholder 2">
            <a:extLst>
              <a:ext uri="{FF2B5EF4-FFF2-40B4-BE49-F238E27FC236}">
                <a16:creationId xmlns:a16="http://schemas.microsoft.com/office/drawing/2014/main" id="{514CA0CB-79C6-4A5F-8737-03941AD98FC7}"/>
              </a:ext>
            </a:extLst>
          </p:cNvPr>
          <p:cNvSpPr>
            <a:spLocks noGrp="1"/>
          </p:cNvSpPr>
          <p:nvPr>
            <p:ph idx="1"/>
          </p:nvPr>
        </p:nvSpPr>
        <p:spPr/>
        <p:txBody>
          <a:bodyPr/>
          <a:lstStyle/>
          <a:p>
            <a:r>
              <a:rPr lang="en-IN" dirty="0"/>
              <a:t>To Configure this type of consumer </a:t>
            </a:r>
          </a:p>
          <a:p>
            <a:r>
              <a:rPr lang="en-IN" dirty="0"/>
              <a:t>‘enable.auto.commit’ to true</a:t>
            </a:r>
          </a:p>
          <a:p>
            <a:r>
              <a:rPr lang="en-IN" dirty="0"/>
              <a:t>‘auto.commit.interval.ms’ set to lower timeframe</a:t>
            </a:r>
          </a:p>
          <a:p>
            <a:r>
              <a:rPr lang="en-IN" dirty="0"/>
              <a:t>And don not make call to </a:t>
            </a:r>
            <a:r>
              <a:rPr lang="en-IN" dirty="0" err="1"/>
              <a:t>consumer.commit.Sync</a:t>
            </a:r>
            <a:r>
              <a:rPr lang="en-IN" dirty="0"/>
              <a:t>(); from the consumer. With this configuration of consumer, Kafka would </a:t>
            </a:r>
            <a:r>
              <a:rPr lang="en-IN" dirty="0" err="1"/>
              <a:t>autocommit</a:t>
            </a:r>
            <a:r>
              <a:rPr lang="en-IN" dirty="0"/>
              <a:t> offset at the specified interval</a:t>
            </a:r>
          </a:p>
        </p:txBody>
      </p:sp>
    </p:spTree>
    <p:extLst>
      <p:ext uri="{BB962C8B-B14F-4D97-AF65-F5344CB8AC3E}">
        <p14:creationId xmlns:p14="http://schemas.microsoft.com/office/powerpoint/2010/main" val="782960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0700-F948-4BA8-9159-D036FD232C8D}"/>
              </a:ext>
            </a:extLst>
          </p:cNvPr>
          <p:cNvSpPr>
            <a:spLocks noGrp="1"/>
          </p:cNvSpPr>
          <p:nvPr>
            <p:ph type="title"/>
          </p:nvPr>
        </p:nvSpPr>
        <p:spPr/>
        <p:txBody>
          <a:bodyPr/>
          <a:lstStyle/>
          <a:p>
            <a:r>
              <a:rPr lang="en-IN" dirty="0"/>
              <a:t>At-Least-Once</a:t>
            </a:r>
          </a:p>
        </p:txBody>
      </p:sp>
      <p:sp>
        <p:nvSpPr>
          <p:cNvPr id="3" name="Content Placeholder 2">
            <a:extLst>
              <a:ext uri="{FF2B5EF4-FFF2-40B4-BE49-F238E27FC236}">
                <a16:creationId xmlns:a16="http://schemas.microsoft.com/office/drawing/2014/main" id="{9E7D2693-5693-429F-8868-F390245FA5AE}"/>
              </a:ext>
            </a:extLst>
          </p:cNvPr>
          <p:cNvSpPr>
            <a:spLocks noGrp="1"/>
          </p:cNvSpPr>
          <p:nvPr>
            <p:ph idx="1"/>
          </p:nvPr>
        </p:nvSpPr>
        <p:spPr/>
        <p:txBody>
          <a:bodyPr/>
          <a:lstStyle/>
          <a:p>
            <a:r>
              <a:rPr lang="en-IN" dirty="0"/>
              <a:t>Set ‘</a:t>
            </a:r>
            <a:r>
              <a:rPr lang="en-IN" dirty="0" err="1"/>
              <a:t>enable.autocommit</a:t>
            </a:r>
            <a:r>
              <a:rPr lang="en-IN" dirty="0"/>
              <a:t>’ to True</a:t>
            </a:r>
          </a:p>
          <a:p>
            <a:r>
              <a:rPr lang="en-IN" dirty="0"/>
              <a:t>Set ‘auto.commit.intervals.ms’ to Higher Time Frame</a:t>
            </a:r>
          </a:p>
          <a:p>
            <a:r>
              <a:rPr lang="en-IN" dirty="0"/>
              <a:t>Consumer should then take control for the message offsets commits to Kafka by making the following call</a:t>
            </a:r>
          </a:p>
          <a:p>
            <a:r>
              <a:rPr lang="en-IN" dirty="0"/>
              <a:t>Consumer.commit.Sync()</a:t>
            </a:r>
          </a:p>
          <a:p>
            <a:endParaRPr lang="en-IN" dirty="0"/>
          </a:p>
        </p:txBody>
      </p:sp>
    </p:spTree>
    <p:extLst>
      <p:ext uri="{BB962C8B-B14F-4D97-AF65-F5344CB8AC3E}">
        <p14:creationId xmlns:p14="http://schemas.microsoft.com/office/powerpoint/2010/main" val="28473888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6377-EC2E-439C-94CD-591B64AF4395}"/>
              </a:ext>
            </a:extLst>
          </p:cNvPr>
          <p:cNvSpPr>
            <a:spLocks noGrp="1"/>
          </p:cNvSpPr>
          <p:nvPr>
            <p:ph type="title"/>
          </p:nvPr>
        </p:nvSpPr>
        <p:spPr/>
        <p:txBody>
          <a:bodyPr/>
          <a:lstStyle/>
          <a:p>
            <a:r>
              <a:rPr lang="en-IN" dirty="0"/>
              <a:t>Exactly-Once</a:t>
            </a:r>
          </a:p>
        </p:txBody>
      </p:sp>
      <p:sp>
        <p:nvSpPr>
          <p:cNvPr id="3" name="Content Placeholder 2">
            <a:extLst>
              <a:ext uri="{FF2B5EF4-FFF2-40B4-BE49-F238E27FC236}">
                <a16:creationId xmlns:a16="http://schemas.microsoft.com/office/drawing/2014/main" id="{14FD34D5-0625-4825-9735-E785F767287D}"/>
              </a:ext>
            </a:extLst>
          </p:cNvPr>
          <p:cNvSpPr>
            <a:spLocks noGrp="1"/>
          </p:cNvSpPr>
          <p:nvPr>
            <p:ph idx="1"/>
          </p:nvPr>
        </p:nvSpPr>
        <p:spPr/>
        <p:txBody>
          <a:bodyPr/>
          <a:lstStyle/>
          <a:p>
            <a:r>
              <a:rPr lang="en-IN" dirty="0"/>
              <a:t>Set enable.auto.commit = false</a:t>
            </a:r>
          </a:p>
          <a:p>
            <a:r>
              <a:rPr lang="en-IN" dirty="0"/>
              <a:t>Do not make call to consumer.commit.Sync(); after processing a message</a:t>
            </a:r>
          </a:p>
          <a:p>
            <a:r>
              <a:rPr lang="en-IN" dirty="0"/>
              <a:t>Register Consumer to a topic by making a Subscribe call. Subscribe call behaviours is explained in the article</a:t>
            </a:r>
          </a:p>
          <a:p>
            <a:r>
              <a:rPr lang="en-IN" dirty="0"/>
              <a:t>Implement ConsumerRebalanceListener and with in listener perform consumer. Seek(topicPartition, offset); to start reading form specific offset to the topic/partition</a:t>
            </a:r>
          </a:p>
          <a:p>
            <a:r>
              <a:rPr lang="en-IN" dirty="0"/>
              <a:t>While Processing the message get hold of the offsets of each message</a:t>
            </a:r>
          </a:p>
          <a:p>
            <a:r>
              <a:rPr lang="en-IN" dirty="0"/>
              <a:t>Implement idempotent as safety net.</a:t>
            </a:r>
          </a:p>
        </p:txBody>
      </p:sp>
    </p:spTree>
    <p:extLst>
      <p:ext uri="{BB962C8B-B14F-4D97-AF65-F5344CB8AC3E}">
        <p14:creationId xmlns:p14="http://schemas.microsoft.com/office/powerpoint/2010/main" val="157929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CD63-77A2-494A-9D01-365051B04A41}"/>
              </a:ext>
            </a:extLst>
          </p:cNvPr>
          <p:cNvSpPr>
            <a:spLocks noGrp="1"/>
          </p:cNvSpPr>
          <p:nvPr>
            <p:ph type="title"/>
          </p:nvPr>
        </p:nvSpPr>
        <p:spPr/>
        <p:txBody>
          <a:bodyPr/>
          <a:lstStyle/>
          <a:p>
            <a:r>
              <a:rPr lang="en-IN" dirty="0"/>
              <a:t>Kafka Ecosystem</a:t>
            </a:r>
            <a:br>
              <a:rPr lang="en-IN" dirty="0"/>
            </a:br>
            <a:r>
              <a:rPr lang="en-IN" dirty="0"/>
              <a:t>Kafka Core</a:t>
            </a:r>
          </a:p>
        </p:txBody>
      </p:sp>
      <p:sp>
        <p:nvSpPr>
          <p:cNvPr id="3" name="Content Placeholder 2">
            <a:extLst>
              <a:ext uri="{FF2B5EF4-FFF2-40B4-BE49-F238E27FC236}">
                <a16:creationId xmlns:a16="http://schemas.microsoft.com/office/drawing/2014/main" id="{D3B51038-6D44-4BEF-8D7F-6E2FAC992F47}"/>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301DAFE6-295F-41FB-A41C-1C676877100E}"/>
              </a:ext>
            </a:extLst>
          </p:cNvPr>
          <p:cNvSpPr/>
          <p:nvPr/>
        </p:nvSpPr>
        <p:spPr>
          <a:xfrm>
            <a:off x="942109" y="3537527"/>
            <a:ext cx="1727200" cy="757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Source</a:t>
            </a:r>
          </a:p>
          <a:p>
            <a:pPr algn="ctr"/>
            <a:r>
              <a:rPr lang="en-IN" dirty="0"/>
              <a:t>Systems</a:t>
            </a:r>
          </a:p>
        </p:txBody>
      </p:sp>
      <p:sp>
        <p:nvSpPr>
          <p:cNvPr id="5" name="Rectangle 4">
            <a:extLst>
              <a:ext uri="{FF2B5EF4-FFF2-40B4-BE49-F238E27FC236}">
                <a16:creationId xmlns:a16="http://schemas.microsoft.com/office/drawing/2014/main" id="{E2849683-4B0C-41E3-9F1E-DC7689D0B982}"/>
              </a:ext>
            </a:extLst>
          </p:cNvPr>
          <p:cNvSpPr/>
          <p:nvPr/>
        </p:nvSpPr>
        <p:spPr>
          <a:xfrm>
            <a:off x="3177309" y="2817091"/>
            <a:ext cx="1496291" cy="279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Kafka</a:t>
            </a:r>
          </a:p>
          <a:p>
            <a:pPr algn="ctr"/>
            <a:r>
              <a:rPr lang="en-IN" dirty="0"/>
              <a:t>Connect</a:t>
            </a:r>
          </a:p>
          <a:p>
            <a:pPr algn="ctr"/>
            <a:r>
              <a:rPr lang="en-IN" dirty="0"/>
              <a:t>Source</a:t>
            </a:r>
          </a:p>
        </p:txBody>
      </p:sp>
      <p:sp>
        <p:nvSpPr>
          <p:cNvPr id="6" name="Rectangle 5">
            <a:extLst>
              <a:ext uri="{FF2B5EF4-FFF2-40B4-BE49-F238E27FC236}">
                <a16:creationId xmlns:a16="http://schemas.microsoft.com/office/drawing/2014/main" id="{49560883-C03C-446E-842C-99E945C2CF56}"/>
              </a:ext>
            </a:extLst>
          </p:cNvPr>
          <p:cNvSpPr/>
          <p:nvPr/>
        </p:nvSpPr>
        <p:spPr>
          <a:xfrm>
            <a:off x="5089236" y="3740727"/>
            <a:ext cx="2013528" cy="554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Kafka Cluster</a:t>
            </a:r>
          </a:p>
        </p:txBody>
      </p:sp>
      <p:sp>
        <p:nvSpPr>
          <p:cNvPr id="7" name="Rectangle 6">
            <a:extLst>
              <a:ext uri="{FF2B5EF4-FFF2-40B4-BE49-F238E27FC236}">
                <a16:creationId xmlns:a16="http://schemas.microsoft.com/office/drawing/2014/main" id="{22A36966-1B27-4342-A495-944EBEE4656E}"/>
              </a:ext>
            </a:extLst>
          </p:cNvPr>
          <p:cNvSpPr/>
          <p:nvPr/>
        </p:nvSpPr>
        <p:spPr>
          <a:xfrm>
            <a:off x="7721600" y="2817091"/>
            <a:ext cx="1320800" cy="279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Kafka</a:t>
            </a:r>
          </a:p>
          <a:p>
            <a:pPr algn="ctr"/>
            <a:r>
              <a:rPr lang="en-IN" dirty="0"/>
              <a:t>Connect</a:t>
            </a:r>
          </a:p>
          <a:p>
            <a:pPr algn="ctr"/>
            <a:r>
              <a:rPr lang="en-IN" dirty="0"/>
              <a:t>Sink</a:t>
            </a:r>
          </a:p>
        </p:txBody>
      </p:sp>
      <p:sp>
        <p:nvSpPr>
          <p:cNvPr id="8" name="Rectangle 7">
            <a:extLst>
              <a:ext uri="{FF2B5EF4-FFF2-40B4-BE49-F238E27FC236}">
                <a16:creationId xmlns:a16="http://schemas.microsoft.com/office/drawing/2014/main" id="{4B4A4891-A284-4419-B098-80FBA76EE5F5}"/>
              </a:ext>
            </a:extLst>
          </p:cNvPr>
          <p:cNvSpPr/>
          <p:nvPr/>
        </p:nvSpPr>
        <p:spPr>
          <a:xfrm>
            <a:off x="9578109" y="3629891"/>
            <a:ext cx="1671782"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Target</a:t>
            </a:r>
          </a:p>
          <a:p>
            <a:pPr algn="ctr"/>
            <a:r>
              <a:rPr lang="en-IN" dirty="0"/>
              <a:t>Systems</a:t>
            </a:r>
          </a:p>
        </p:txBody>
      </p:sp>
      <p:cxnSp>
        <p:nvCxnSpPr>
          <p:cNvPr id="10" name="Straight Arrow Connector 9">
            <a:extLst>
              <a:ext uri="{FF2B5EF4-FFF2-40B4-BE49-F238E27FC236}">
                <a16:creationId xmlns:a16="http://schemas.microsoft.com/office/drawing/2014/main" id="{A18948AB-B77E-43A7-A192-74BB31751C34}"/>
              </a:ext>
            </a:extLst>
          </p:cNvPr>
          <p:cNvCxnSpPr/>
          <p:nvPr/>
        </p:nvCxnSpPr>
        <p:spPr>
          <a:xfrm>
            <a:off x="2715491" y="3943927"/>
            <a:ext cx="46181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C2E4374-5A1F-49E1-A3F6-F6E956D59232}"/>
              </a:ext>
            </a:extLst>
          </p:cNvPr>
          <p:cNvCxnSpPr/>
          <p:nvPr/>
        </p:nvCxnSpPr>
        <p:spPr>
          <a:xfrm>
            <a:off x="4673600" y="3943927"/>
            <a:ext cx="4156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7FA4983-6049-45B8-BB10-764A0632AB26}"/>
              </a:ext>
            </a:extLst>
          </p:cNvPr>
          <p:cNvCxnSpPr/>
          <p:nvPr/>
        </p:nvCxnSpPr>
        <p:spPr>
          <a:xfrm>
            <a:off x="7102764" y="4045527"/>
            <a:ext cx="6188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BA00F62-00C7-46D8-B6FF-A32247494CF3}"/>
              </a:ext>
            </a:extLst>
          </p:cNvPr>
          <p:cNvCxnSpPr>
            <a:endCxn id="8" idx="1"/>
          </p:cNvCxnSpPr>
          <p:nvPr/>
        </p:nvCxnSpPr>
        <p:spPr>
          <a:xfrm>
            <a:off x="9042400" y="3943927"/>
            <a:ext cx="535709" cy="184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AA6C595-056B-487C-9E1F-B3CEF90F91DE}"/>
              </a:ext>
            </a:extLst>
          </p:cNvPr>
          <p:cNvSpPr/>
          <p:nvPr/>
        </p:nvSpPr>
        <p:spPr>
          <a:xfrm>
            <a:off x="5209309" y="2152073"/>
            <a:ext cx="1736436" cy="554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Kafka Streams</a:t>
            </a:r>
          </a:p>
        </p:txBody>
      </p:sp>
      <p:sp>
        <p:nvSpPr>
          <p:cNvPr id="18" name="Rectangle 17">
            <a:extLst>
              <a:ext uri="{FF2B5EF4-FFF2-40B4-BE49-F238E27FC236}">
                <a16:creationId xmlns:a16="http://schemas.microsoft.com/office/drawing/2014/main" id="{441E98A4-6717-470C-BBB8-B28FCA226E8B}"/>
              </a:ext>
            </a:extLst>
          </p:cNvPr>
          <p:cNvSpPr/>
          <p:nvPr/>
        </p:nvSpPr>
        <p:spPr>
          <a:xfrm>
            <a:off x="5209309" y="4765964"/>
            <a:ext cx="1893455" cy="434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Mirror</a:t>
            </a:r>
          </a:p>
          <a:p>
            <a:pPr algn="ctr"/>
            <a:r>
              <a:rPr lang="en-IN" dirty="0"/>
              <a:t>Maker</a:t>
            </a:r>
          </a:p>
        </p:txBody>
      </p:sp>
      <p:sp>
        <p:nvSpPr>
          <p:cNvPr id="19" name="Rectangle 18">
            <a:extLst>
              <a:ext uri="{FF2B5EF4-FFF2-40B4-BE49-F238E27FC236}">
                <a16:creationId xmlns:a16="http://schemas.microsoft.com/office/drawing/2014/main" id="{FD06C1FF-66EB-4D65-B95D-9EFDE7F42785}"/>
              </a:ext>
            </a:extLst>
          </p:cNvPr>
          <p:cNvSpPr/>
          <p:nvPr/>
        </p:nvSpPr>
        <p:spPr>
          <a:xfrm>
            <a:off x="5209309" y="5754255"/>
            <a:ext cx="1893455" cy="422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Another Kafka Cluster</a:t>
            </a:r>
          </a:p>
        </p:txBody>
      </p:sp>
      <p:cxnSp>
        <p:nvCxnSpPr>
          <p:cNvPr id="21" name="Straight Arrow Connector 20">
            <a:extLst>
              <a:ext uri="{FF2B5EF4-FFF2-40B4-BE49-F238E27FC236}">
                <a16:creationId xmlns:a16="http://schemas.microsoft.com/office/drawing/2014/main" id="{921B522A-65F2-4E3B-92EE-2CC347B421F1}"/>
              </a:ext>
            </a:extLst>
          </p:cNvPr>
          <p:cNvCxnSpPr>
            <a:endCxn id="6" idx="0"/>
          </p:cNvCxnSpPr>
          <p:nvPr/>
        </p:nvCxnSpPr>
        <p:spPr>
          <a:xfrm>
            <a:off x="6096000" y="2706255"/>
            <a:ext cx="0" cy="1034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21529A-6E19-4A7A-917D-D0756E71F9F9}"/>
              </a:ext>
            </a:extLst>
          </p:cNvPr>
          <p:cNvCxnSpPr>
            <a:stCxn id="6" idx="2"/>
          </p:cNvCxnSpPr>
          <p:nvPr/>
        </p:nvCxnSpPr>
        <p:spPr>
          <a:xfrm>
            <a:off x="6096000" y="4294909"/>
            <a:ext cx="0" cy="4710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38C5AC3-A865-42E3-AA6C-C15EA5B3238E}"/>
              </a:ext>
            </a:extLst>
          </p:cNvPr>
          <p:cNvCxnSpPr/>
          <p:nvPr/>
        </p:nvCxnSpPr>
        <p:spPr>
          <a:xfrm>
            <a:off x="6096000" y="5200073"/>
            <a:ext cx="0" cy="5541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9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A66F-1BE7-4D96-A2FC-453E5ED89326}"/>
              </a:ext>
            </a:extLst>
          </p:cNvPr>
          <p:cNvSpPr>
            <a:spLocks noGrp="1"/>
          </p:cNvSpPr>
          <p:nvPr>
            <p:ph type="title"/>
          </p:nvPr>
        </p:nvSpPr>
        <p:spPr/>
        <p:txBody>
          <a:bodyPr/>
          <a:lstStyle/>
          <a:p>
            <a:r>
              <a:rPr lang="en-IN" dirty="0"/>
              <a:t>Confluent Kafka</a:t>
            </a:r>
          </a:p>
        </p:txBody>
      </p:sp>
      <p:sp>
        <p:nvSpPr>
          <p:cNvPr id="3" name="Content Placeholder 2">
            <a:extLst>
              <a:ext uri="{FF2B5EF4-FFF2-40B4-BE49-F238E27FC236}">
                <a16:creationId xmlns:a16="http://schemas.microsoft.com/office/drawing/2014/main" id="{0698D2C5-23E5-4E1B-9114-17333484F94B}"/>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8740CDD6-85F1-44E4-922D-EDFC2CBCB4EA}"/>
              </a:ext>
            </a:extLst>
          </p:cNvPr>
          <p:cNvSpPr/>
          <p:nvPr/>
        </p:nvSpPr>
        <p:spPr>
          <a:xfrm>
            <a:off x="1034473" y="2835564"/>
            <a:ext cx="1505527" cy="683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a:t>
            </a:r>
          </a:p>
          <a:p>
            <a:pPr algn="ctr"/>
            <a:r>
              <a:rPr lang="en-IN" dirty="0"/>
              <a:t>Producers</a:t>
            </a:r>
          </a:p>
        </p:txBody>
      </p:sp>
      <p:sp>
        <p:nvSpPr>
          <p:cNvPr id="5" name="Rectangle 4">
            <a:extLst>
              <a:ext uri="{FF2B5EF4-FFF2-40B4-BE49-F238E27FC236}">
                <a16:creationId xmlns:a16="http://schemas.microsoft.com/office/drawing/2014/main" id="{22A0ABDA-C1BE-4EC1-9DCF-A3003FC3FC5C}"/>
              </a:ext>
            </a:extLst>
          </p:cNvPr>
          <p:cNvSpPr/>
          <p:nvPr/>
        </p:nvSpPr>
        <p:spPr>
          <a:xfrm>
            <a:off x="8589818" y="2835564"/>
            <a:ext cx="1958109" cy="683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a:t>
            </a:r>
          </a:p>
          <a:p>
            <a:pPr algn="ctr"/>
            <a:r>
              <a:rPr lang="en-IN" dirty="0"/>
              <a:t>Consumers</a:t>
            </a:r>
          </a:p>
        </p:txBody>
      </p:sp>
      <p:sp>
        <p:nvSpPr>
          <p:cNvPr id="6" name="Rectangle 5">
            <a:extLst>
              <a:ext uri="{FF2B5EF4-FFF2-40B4-BE49-F238E27FC236}">
                <a16:creationId xmlns:a16="http://schemas.microsoft.com/office/drawing/2014/main" id="{22F3F33C-7743-4537-9AC1-D5F9272A8713}"/>
              </a:ext>
            </a:extLst>
          </p:cNvPr>
          <p:cNvSpPr/>
          <p:nvPr/>
        </p:nvSpPr>
        <p:spPr>
          <a:xfrm>
            <a:off x="5107709" y="2974109"/>
            <a:ext cx="1717964" cy="544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KAFKA CLUSTER</a:t>
            </a:r>
          </a:p>
        </p:txBody>
      </p:sp>
      <p:sp>
        <p:nvSpPr>
          <p:cNvPr id="7" name="Rectangle 6">
            <a:extLst>
              <a:ext uri="{FF2B5EF4-FFF2-40B4-BE49-F238E27FC236}">
                <a16:creationId xmlns:a16="http://schemas.microsoft.com/office/drawing/2014/main" id="{092EF02B-66E4-45FA-A156-94D2CB8325EB}"/>
              </a:ext>
            </a:extLst>
          </p:cNvPr>
          <p:cNvSpPr/>
          <p:nvPr/>
        </p:nvSpPr>
        <p:spPr>
          <a:xfrm>
            <a:off x="4604657" y="5578764"/>
            <a:ext cx="3028950" cy="59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Kafka Rest PROXY</a:t>
            </a:r>
          </a:p>
        </p:txBody>
      </p:sp>
      <p:sp>
        <p:nvSpPr>
          <p:cNvPr id="8" name="Rectangle 7">
            <a:extLst>
              <a:ext uri="{FF2B5EF4-FFF2-40B4-BE49-F238E27FC236}">
                <a16:creationId xmlns:a16="http://schemas.microsoft.com/office/drawing/2014/main" id="{CAD2E510-69EB-479C-BC0B-DDC2F7FBBA8C}"/>
              </a:ext>
            </a:extLst>
          </p:cNvPr>
          <p:cNvSpPr/>
          <p:nvPr/>
        </p:nvSpPr>
        <p:spPr>
          <a:xfrm>
            <a:off x="5107709" y="4257964"/>
            <a:ext cx="1967346" cy="59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Kafka</a:t>
            </a:r>
          </a:p>
          <a:p>
            <a:pPr algn="ctr"/>
            <a:r>
              <a:rPr lang="en-IN" sz="1100" dirty="0"/>
              <a:t>Schema Registry</a:t>
            </a:r>
          </a:p>
        </p:txBody>
      </p:sp>
      <p:sp>
        <p:nvSpPr>
          <p:cNvPr id="9" name="Rectangle 8">
            <a:extLst>
              <a:ext uri="{FF2B5EF4-FFF2-40B4-BE49-F238E27FC236}">
                <a16:creationId xmlns:a16="http://schemas.microsoft.com/office/drawing/2014/main" id="{D9D650CF-31D5-48D9-A388-424823CB08C9}"/>
              </a:ext>
            </a:extLst>
          </p:cNvPr>
          <p:cNvSpPr/>
          <p:nvPr/>
        </p:nvSpPr>
        <p:spPr>
          <a:xfrm>
            <a:off x="951345" y="5717309"/>
            <a:ext cx="1791855" cy="459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NJP</a:t>
            </a:r>
          </a:p>
        </p:txBody>
      </p:sp>
      <p:sp>
        <p:nvSpPr>
          <p:cNvPr id="10" name="Rectangle 9">
            <a:extLst>
              <a:ext uri="{FF2B5EF4-FFF2-40B4-BE49-F238E27FC236}">
                <a16:creationId xmlns:a16="http://schemas.microsoft.com/office/drawing/2014/main" id="{B8D7023B-C6D9-4C80-A91E-9A7866D4733C}"/>
              </a:ext>
            </a:extLst>
          </p:cNvPr>
          <p:cNvSpPr/>
          <p:nvPr/>
        </p:nvSpPr>
        <p:spPr>
          <a:xfrm>
            <a:off x="9107055" y="5717309"/>
            <a:ext cx="1893454" cy="459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NJC</a:t>
            </a:r>
          </a:p>
        </p:txBody>
      </p:sp>
      <p:cxnSp>
        <p:nvCxnSpPr>
          <p:cNvPr id="12" name="Straight Arrow Connector 11">
            <a:extLst>
              <a:ext uri="{FF2B5EF4-FFF2-40B4-BE49-F238E27FC236}">
                <a16:creationId xmlns:a16="http://schemas.microsoft.com/office/drawing/2014/main" id="{7B849356-4D87-415D-8818-5CE285AA6D19}"/>
              </a:ext>
            </a:extLst>
          </p:cNvPr>
          <p:cNvCxnSpPr>
            <a:stCxn id="4" idx="3"/>
            <a:endCxn id="6" idx="1"/>
          </p:cNvCxnSpPr>
          <p:nvPr/>
        </p:nvCxnSpPr>
        <p:spPr>
          <a:xfrm>
            <a:off x="2540000" y="3177310"/>
            <a:ext cx="2567709" cy="69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84A78A-35C0-4CD7-9A00-EF8D7219FBC1}"/>
              </a:ext>
            </a:extLst>
          </p:cNvPr>
          <p:cNvCxnSpPr>
            <a:stCxn id="6" idx="3"/>
          </p:cNvCxnSpPr>
          <p:nvPr/>
        </p:nvCxnSpPr>
        <p:spPr>
          <a:xfrm flipV="1">
            <a:off x="6825673" y="3112655"/>
            <a:ext cx="1884218" cy="133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61E0784-DB55-45E3-A940-27872B933543}"/>
              </a:ext>
            </a:extLst>
          </p:cNvPr>
          <p:cNvCxnSpPr/>
          <p:nvPr/>
        </p:nvCxnSpPr>
        <p:spPr>
          <a:xfrm>
            <a:off x="2540000" y="3246582"/>
            <a:ext cx="2567709" cy="12824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E1A0877-B539-464E-80B5-7107F91C9394}"/>
              </a:ext>
            </a:extLst>
          </p:cNvPr>
          <p:cNvCxnSpPr/>
          <p:nvPr/>
        </p:nvCxnSpPr>
        <p:spPr>
          <a:xfrm flipH="1">
            <a:off x="7084293" y="3177310"/>
            <a:ext cx="1505525" cy="13516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5D727B2-125F-4CB4-90C5-EAE0941F673A}"/>
              </a:ext>
            </a:extLst>
          </p:cNvPr>
          <p:cNvCxnSpPr>
            <a:cxnSpLocks/>
            <a:stCxn id="9" idx="3"/>
            <a:endCxn id="7" idx="1"/>
          </p:cNvCxnSpPr>
          <p:nvPr/>
        </p:nvCxnSpPr>
        <p:spPr>
          <a:xfrm flipV="1">
            <a:off x="2743200" y="5877864"/>
            <a:ext cx="1861457" cy="69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2A1719A-F7F8-44CB-84FA-B507A891B096}"/>
              </a:ext>
            </a:extLst>
          </p:cNvPr>
          <p:cNvCxnSpPr>
            <a:cxnSpLocks/>
            <a:endCxn id="7" idx="0"/>
          </p:cNvCxnSpPr>
          <p:nvPr/>
        </p:nvCxnSpPr>
        <p:spPr>
          <a:xfrm>
            <a:off x="6096001" y="4867925"/>
            <a:ext cx="23131" cy="7108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62C3968-56C0-4DB3-88EA-1197872043CC}"/>
              </a:ext>
            </a:extLst>
          </p:cNvPr>
          <p:cNvCxnSpPr>
            <a:endCxn id="10" idx="1"/>
          </p:cNvCxnSpPr>
          <p:nvPr/>
        </p:nvCxnSpPr>
        <p:spPr>
          <a:xfrm>
            <a:off x="7407564" y="5867545"/>
            <a:ext cx="1699491" cy="7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083CEC-1CFE-4775-B247-51A9062AA1BE}"/>
              </a:ext>
            </a:extLst>
          </p:cNvPr>
          <p:cNvCxnSpPr/>
          <p:nvPr/>
        </p:nvCxnSpPr>
        <p:spPr>
          <a:xfrm>
            <a:off x="6702879" y="3429000"/>
            <a:ext cx="587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DDE00C-3F22-44DC-AFA3-B5197669E373}"/>
              </a:ext>
            </a:extLst>
          </p:cNvPr>
          <p:cNvCxnSpPr/>
          <p:nvPr/>
        </p:nvCxnSpPr>
        <p:spPr>
          <a:xfrm>
            <a:off x="7290707" y="3429000"/>
            <a:ext cx="0" cy="214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6392815-AE4D-44A0-A4AC-32E99769B17D}"/>
              </a:ext>
            </a:extLst>
          </p:cNvPr>
          <p:cNvCxnSpPr/>
          <p:nvPr/>
        </p:nvCxnSpPr>
        <p:spPr>
          <a:xfrm flipV="1">
            <a:off x="4743450" y="3429000"/>
            <a:ext cx="0" cy="2135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6C98FEF-656A-43C3-A490-B188878AD77F}"/>
              </a:ext>
            </a:extLst>
          </p:cNvPr>
          <p:cNvCxnSpPr/>
          <p:nvPr/>
        </p:nvCxnSpPr>
        <p:spPr>
          <a:xfrm>
            <a:off x="4743450" y="3429000"/>
            <a:ext cx="364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437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524F-F8BE-46AF-8FDD-C833CBBAC31F}"/>
              </a:ext>
            </a:extLst>
          </p:cNvPr>
          <p:cNvSpPr>
            <a:spLocks noGrp="1"/>
          </p:cNvSpPr>
          <p:nvPr>
            <p:ph type="title"/>
          </p:nvPr>
        </p:nvSpPr>
        <p:spPr/>
        <p:txBody>
          <a:bodyPr/>
          <a:lstStyle/>
          <a:p>
            <a:r>
              <a:rPr lang="en-IN" dirty="0"/>
              <a:t>Topics we are going to discuss</a:t>
            </a:r>
          </a:p>
        </p:txBody>
      </p:sp>
      <p:sp>
        <p:nvSpPr>
          <p:cNvPr id="3" name="Content Placeholder 2">
            <a:extLst>
              <a:ext uri="{FF2B5EF4-FFF2-40B4-BE49-F238E27FC236}">
                <a16:creationId xmlns:a16="http://schemas.microsoft.com/office/drawing/2014/main" id="{7F6A7BAC-EF6B-48B5-9F4D-E53B46E16DFA}"/>
              </a:ext>
            </a:extLst>
          </p:cNvPr>
          <p:cNvSpPr>
            <a:spLocks noGrp="1"/>
          </p:cNvSpPr>
          <p:nvPr>
            <p:ph idx="1"/>
          </p:nvPr>
        </p:nvSpPr>
        <p:spPr/>
        <p:txBody>
          <a:bodyPr/>
          <a:lstStyle/>
          <a:p>
            <a:r>
              <a:rPr lang="en-IN" dirty="0"/>
              <a:t>Topics</a:t>
            </a:r>
          </a:p>
          <a:p>
            <a:r>
              <a:rPr lang="en-IN" dirty="0"/>
              <a:t>Partitions</a:t>
            </a:r>
          </a:p>
          <a:p>
            <a:r>
              <a:rPr lang="en-IN" dirty="0"/>
              <a:t>Replication Factors</a:t>
            </a:r>
          </a:p>
          <a:p>
            <a:r>
              <a:rPr lang="en-IN" dirty="0"/>
              <a:t>Producers</a:t>
            </a:r>
          </a:p>
          <a:p>
            <a:r>
              <a:rPr lang="en-IN" dirty="0"/>
              <a:t>Consumers</a:t>
            </a:r>
          </a:p>
          <a:p>
            <a:r>
              <a:rPr lang="en-IN" dirty="0"/>
              <a:t>Zookeeper</a:t>
            </a:r>
          </a:p>
          <a:p>
            <a:r>
              <a:rPr lang="en-IN" dirty="0"/>
              <a:t>Defaults</a:t>
            </a:r>
          </a:p>
        </p:txBody>
      </p:sp>
    </p:spTree>
    <p:extLst>
      <p:ext uri="{BB962C8B-B14F-4D97-AF65-F5344CB8AC3E}">
        <p14:creationId xmlns:p14="http://schemas.microsoft.com/office/powerpoint/2010/main" val="202826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1887-0342-4065-AC3C-682C5D671F31}"/>
              </a:ext>
            </a:extLst>
          </p:cNvPr>
          <p:cNvSpPr>
            <a:spLocks noGrp="1"/>
          </p:cNvSpPr>
          <p:nvPr>
            <p:ph type="title"/>
          </p:nvPr>
        </p:nvSpPr>
        <p:spPr/>
        <p:txBody>
          <a:bodyPr/>
          <a:lstStyle/>
          <a:p>
            <a:r>
              <a:rPr lang="en-IN" dirty="0"/>
              <a:t>Topics and Partitions</a:t>
            </a:r>
          </a:p>
        </p:txBody>
      </p:sp>
      <p:sp>
        <p:nvSpPr>
          <p:cNvPr id="3" name="Content Placeholder 2">
            <a:extLst>
              <a:ext uri="{FF2B5EF4-FFF2-40B4-BE49-F238E27FC236}">
                <a16:creationId xmlns:a16="http://schemas.microsoft.com/office/drawing/2014/main" id="{9212B79E-A327-490F-B089-42C53A01D415}"/>
              </a:ext>
            </a:extLst>
          </p:cNvPr>
          <p:cNvSpPr>
            <a:spLocks noGrp="1"/>
          </p:cNvSpPr>
          <p:nvPr>
            <p:ph idx="1"/>
          </p:nvPr>
        </p:nvSpPr>
        <p:spPr/>
        <p:txBody>
          <a:bodyPr/>
          <a:lstStyle/>
          <a:p>
            <a:r>
              <a:rPr lang="en-IN" dirty="0"/>
              <a:t>Topics: a particular stream of data</a:t>
            </a:r>
          </a:p>
          <a:p>
            <a:pPr lvl="1"/>
            <a:r>
              <a:rPr lang="en-IN" dirty="0"/>
              <a:t>Similar to the table in database(without all the constraints)</a:t>
            </a:r>
          </a:p>
          <a:p>
            <a:pPr lvl="1"/>
            <a:r>
              <a:rPr lang="en-IN" dirty="0"/>
              <a:t>You can have many topics as u want</a:t>
            </a:r>
          </a:p>
          <a:p>
            <a:pPr lvl="1"/>
            <a:r>
              <a:rPr lang="en-IN" dirty="0"/>
              <a:t>A topics are identified by its name.</a:t>
            </a:r>
          </a:p>
          <a:p>
            <a:r>
              <a:rPr lang="en-IN" dirty="0"/>
              <a:t>Topics are again spilt in to partitions</a:t>
            </a:r>
          </a:p>
          <a:p>
            <a:pPr lvl="1"/>
            <a:r>
              <a:rPr lang="en-IN" dirty="0"/>
              <a:t>Each partitions is ordered</a:t>
            </a:r>
          </a:p>
          <a:p>
            <a:pPr lvl="1"/>
            <a:r>
              <a:rPr lang="en-IN" dirty="0"/>
              <a:t>Each message with in a partition gets a incremental id, called offset</a:t>
            </a:r>
          </a:p>
        </p:txBody>
      </p:sp>
    </p:spTree>
    <p:extLst>
      <p:ext uri="{BB962C8B-B14F-4D97-AF65-F5344CB8AC3E}">
        <p14:creationId xmlns:p14="http://schemas.microsoft.com/office/powerpoint/2010/main" val="322766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831</TotalTime>
  <Words>4507</Words>
  <Application>Microsoft Office PowerPoint</Application>
  <PresentationFormat>Widescreen</PresentationFormat>
  <Paragraphs>482</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Kafka Ecosystem Kafka Core</vt:lpstr>
      <vt:lpstr>Kafka Ecosystem Kafka Core</vt:lpstr>
      <vt:lpstr>Confluent Kafka</vt:lpstr>
      <vt:lpstr>Topics we are going to discuss</vt:lpstr>
      <vt:lpstr>Topics and Partitions</vt:lpstr>
      <vt:lpstr>Topics and Partitions</vt:lpstr>
      <vt:lpstr>Topics and Partitions</vt:lpstr>
      <vt:lpstr>Brokers</vt:lpstr>
      <vt:lpstr>Brokers and Topics</vt:lpstr>
      <vt:lpstr>PowerPoint Presentation</vt:lpstr>
      <vt:lpstr>PowerPoint Presentation</vt:lpstr>
      <vt:lpstr>Producers</vt:lpstr>
      <vt:lpstr>PowerPoint Presentation</vt:lpstr>
      <vt:lpstr>How to compile Kafka Code </vt:lpstr>
      <vt:lpstr>Compile and Execute Kafka Producer </vt:lpstr>
      <vt:lpstr>Compile and Execute Kafka Producer</vt:lpstr>
      <vt:lpstr>Compile and Execute Kafka Producer</vt:lpstr>
      <vt:lpstr>PowerPoint Presentation</vt:lpstr>
      <vt:lpstr>Asynchronous Communication </vt:lpstr>
      <vt:lpstr>Call-back and ACKS</vt:lpstr>
      <vt:lpstr>Fire and Forget</vt:lpstr>
      <vt:lpstr>Synchronous Producer</vt:lpstr>
      <vt:lpstr>Consumer Group? </vt:lpstr>
      <vt:lpstr>Consumer</vt:lpstr>
      <vt:lpstr>Consumer Groups</vt:lpstr>
      <vt:lpstr>Kafka Consumer Group? </vt:lpstr>
      <vt:lpstr>Kafka Consumer Group? </vt:lpstr>
      <vt:lpstr>How does a consumer enter and exit into a group?</vt:lpstr>
      <vt:lpstr>PowerPoint Presentation</vt:lpstr>
      <vt:lpstr>PowerPoint Presentation</vt:lpstr>
      <vt:lpstr>PowerPoint Presentation</vt:lpstr>
      <vt:lpstr>PowerPoint Presentation</vt:lpstr>
      <vt:lpstr>Kafka Group Coordinator</vt:lpstr>
      <vt:lpstr>Kafka Group Leader </vt:lpstr>
      <vt:lpstr>Summary </vt:lpstr>
      <vt:lpstr>Offset Management</vt:lpstr>
      <vt:lpstr>Current Offset </vt:lpstr>
      <vt:lpstr>Committed Offset </vt:lpstr>
      <vt:lpstr>How to commit an offset? </vt:lpstr>
      <vt:lpstr>Auto Commit </vt:lpstr>
      <vt:lpstr>Example</vt:lpstr>
      <vt:lpstr>Manual Commit </vt:lpstr>
      <vt:lpstr>Manual Commit </vt:lpstr>
      <vt:lpstr>PowerPoint Presentation</vt:lpstr>
      <vt:lpstr>PowerPoint Presentation</vt:lpstr>
      <vt:lpstr>Kafka Rebalance scenario </vt:lpstr>
      <vt:lpstr>Kafka Rebalance scenario</vt:lpstr>
      <vt:lpstr>Kafka Rebalance scenario</vt:lpstr>
      <vt:lpstr>Various ways consumer can register with Kafka</vt:lpstr>
      <vt:lpstr>PowerPoint Presentation</vt:lpstr>
      <vt:lpstr>At-most-once Kafka Consumer</vt:lpstr>
      <vt:lpstr>At-Least-Once</vt:lpstr>
      <vt:lpstr>Exactly-Once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dc:creator>
  <cp:lastModifiedBy>Karthick</cp:lastModifiedBy>
  <cp:revision>44</cp:revision>
  <dcterms:created xsi:type="dcterms:W3CDTF">2020-02-10T09:22:16Z</dcterms:created>
  <dcterms:modified xsi:type="dcterms:W3CDTF">2020-04-02T06:57:46Z</dcterms:modified>
</cp:coreProperties>
</file>