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3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60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7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5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4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4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0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7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7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7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7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714C3A-BAF7-4741-8A94-0D3B44F48F19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BC4B-1396-4C58-AFCA-AAFB6983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39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1BF3-7A9D-4352-907A-8D893974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Lambda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25F2-9824-4A56-838F-2D1CF309A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a serverless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0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D5DB-55DF-4701-83AA-B82AEFC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Pricing: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B434-30CB-488B-9C28-BAD812AD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find overall pricing information here:</a:t>
            </a:r>
          </a:p>
          <a:p>
            <a:pPr marL="800100" lvl="2" indent="0">
              <a:buNone/>
            </a:pPr>
            <a:r>
              <a:rPr lang="en-US" dirty="0"/>
              <a:t>https://aws.amazon.com/lambda/pricing/ </a:t>
            </a:r>
          </a:p>
          <a:p>
            <a:r>
              <a:rPr lang="en-US" dirty="0"/>
              <a:t>Pay per calls : </a:t>
            </a:r>
          </a:p>
          <a:p>
            <a:pPr lvl="1"/>
            <a:r>
              <a:rPr lang="en-US" dirty="0"/>
              <a:t>First 1,000,000 requests are free </a:t>
            </a:r>
          </a:p>
          <a:p>
            <a:pPr lvl="1"/>
            <a:r>
              <a:rPr lang="en-US" dirty="0"/>
              <a:t>$0.20 per 1 million requests thereafter ($0.0000002 per request) </a:t>
            </a:r>
          </a:p>
          <a:p>
            <a:r>
              <a:rPr lang="en-US" dirty="0"/>
              <a:t>Pay per duration: (in increment of 1 ms ) </a:t>
            </a:r>
          </a:p>
          <a:p>
            <a:pPr lvl="1"/>
            <a:r>
              <a:rPr lang="en-US" dirty="0"/>
              <a:t>400,000 GB -seconds of compute time per month for FREE </a:t>
            </a:r>
          </a:p>
          <a:p>
            <a:pPr lvl="1"/>
            <a:r>
              <a:rPr lang="en-US" dirty="0"/>
              <a:t>== 400,000 seconds if function is 1GB RAM </a:t>
            </a:r>
          </a:p>
          <a:p>
            <a:pPr lvl="1"/>
            <a:r>
              <a:rPr lang="en-US" dirty="0"/>
              <a:t>== 3,200,000 seconds if function is 128 MB RAM </a:t>
            </a:r>
          </a:p>
          <a:p>
            <a:pPr lvl="1"/>
            <a:r>
              <a:rPr lang="en-US" dirty="0"/>
              <a:t>After that $1.00 for 600,000 GB-seconds </a:t>
            </a:r>
          </a:p>
          <a:p>
            <a:r>
              <a:rPr lang="en-US" dirty="0"/>
              <a:t>It is usually very cheap to run AWS Lambda so it’s very popular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3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793-5A3B-4946-B5E1-12AE9C70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04E8-9D33-404D-82F5-C9D54186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is a new paradigm in which the developers don’t have to manage servers anymore…</a:t>
            </a:r>
          </a:p>
          <a:p>
            <a:r>
              <a:rPr lang="en-US" dirty="0"/>
              <a:t>They just deploy code</a:t>
            </a:r>
          </a:p>
          <a:p>
            <a:r>
              <a:rPr lang="en-US" dirty="0"/>
              <a:t>They just deploy… functions !</a:t>
            </a:r>
          </a:p>
          <a:p>
            <a:r>
              <a:rPr lang="en-US" dirty="0"/>
              <a:t>Initially... Serverless == FaaS (Function as a Service)</a:t>
            </a:r>
          </a:p>
          <a:p>
            <a:r>
              <a:rPr lang="en-US" dirty="0"/>
              <a:t>Serverless was pioneered by AWS Lambda but now also includes anything that’s managed: “databases, messaging, storage, etc.”</a:t>
            </a:r>
          </a:p>
          <a:p>
            <a:r>
              <a:rPr lang="en-US" dirty="0"/>
              <a:t>Serverless does not mean there are no servers… </a:t>
            </a:r>
          </a:p>
          <a:p>
            <a:pPr marL="400050" lvl="1" indent="0">
              <a:buNone/>
            </a:pPr>
            <a:r>
              <a:rPr lang="en-US" dirty="0"/>
              <a:t>it means you just don’t manage / provision / see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0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391F-B881-4462-8B3A-BFC85CCF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5BF8-04CA-4D71-B337-1674AE07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AWS Lambda </a:t>
            </a:r>
          </a:p>
          <a:p>
            <a:r>
              <a:rPr lang="en-IN" dirty="0"/>
              <a:t>DynamoDB </a:t>
            </a:r>
          </a:p>
          <a:p>
            <a:r>
              <a:rPr lang="en-IN" dirty="0"/>
              <a:t>AWS Cognito </a:t>
            </a:r>
          </a:p>
          <a:p>
            <a:r>
              <a:rPr lang="en-IN" dirty="0"/>
              <a:t>AWS API Gateway </a:t>
            </a:r>
          </a:p>
          <a:p>
            <a:r>
              <a:rPr lang="en-IN" dirty="0"/>
              <a:t>Amazon S3 </a:t>
            </a:r>
          </a:p>
          <a:p>
            <a:r>
              <a:rPr lang="en-IN" dirty="0"/>
              <a:t>AWS SNS &amp; SQS </a:t>
            </a:r>
          </a:p>
          <a:p>
            <a:r>
              <a:rPr lang="en-IN" dirty="0"/>
              <a:t>AWS Kinesis Data Firehose </a:t>
            </a:r>
          </a:p>
          <a:p>
            <a:r>
              <a:rPr lang="en-IN" dirty="0"/>
              <a:t>Aurora Serverless </a:t>
            </a:r>
          </a:p>
          <a:p>
            <a:r>
              <a:rPr lang="en-IN" dirty="0"/>
              <a:t>Step Functions </a:t>
            </a:r>
          </a:p>
          <a:p>
            <a:r>
              <a:rPr lang="en-IN" dirty="0"/>
              <a:t>Fargate</a:t>
            </a:r>
          </a:p>
        </p:txBody>
      </p:sp>
    </p:spTree>
    <p:extLst>
      <p:ext uri="{BB962C8B-B14F-4D97-AF65-F5344CB8AC3E}">
        <p14:creationId xmlns:p14="http://schemas.microsoft.com/office/powerpoint/2010/main" val="4498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0A49-DBBC-43A0-8253-A4AACDA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AWS Lambda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0059F-A6FD-48BB-9704-BF5ABBE1E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66" y="4148553"/>
            <a:ext cx="3154489" cy="20153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E2163-3EEF-4557-B893-8FB82374B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9" y="1853248"/>
            <a:ext cx="952465" cy="952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52309-E7FF-413B-B20E-5D7E98AF0BBB}"/>
              </a:ext>
            </a:extLst>
          </p:cNvPr>
          <p:cNvSpPr txBox="1"/>
          <p:nvPr/>
        </p:nvSpPr>
        <p:spPr>
          <a:xfrm>
            <a:off x="2048932" y="301146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Amazon EC2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60CB9-FC9C-4CC3-85DA-027188841041}"/>
              </a:ext>
            </a:extLst>
          </p:cNvPr>
          <p:cNvCxnSpPr/>
          <p:nvPr/>
        </p:nvCxnSpPr>
        <p:spPr>
          <a:xfrm>
            <a:off x="2919479" y="3792301"/>
            <a:ext cx="7528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3AE098-C2BB-4585-A177-001A3093A21D}"/>
              </a:ext>
            </a:extLst>
          </p:cNvPr>
          <p:cNvSpPr txBox="1"/>
          <p:nvPr/>
        </p:nvSpPr>
        <p:spPr>
          <a:xfrm>
            <a:off x="4292599" y="1729315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Servers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by RAM and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Continuously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means intervention to add / remove servers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93685-D7AD-40F2-9DC3-BFDEA293ED02}"/>
              </a:ext>
            </a:extLst>
          </p:cNvPr>
          <p:cNvSpPr txBox="1"/>
          <p:nvPr/>
        </p:nvSpPr>
        <p:spPr>
          <a:xfrm>
            <a:off x="4292599" y="4401901"/>
            <a:ext cx="5061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functions – no servers to manage!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by time - short executions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on-demand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is automated!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1154-28B8-4144-85E0-B3014A9A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C15-7F42-4C5D-98B1-AB0534DE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Pricing: </a:t>
            </a:r>
          </a:p>
          <a:p>
            <a:pPr lvl="1"/>
            <a:r>
              <a:rPr lang="en-US" dirty="0"/>
              <a:t>Pay per request and compute time </a:t>
            </a:r>
          </a:p>
          <a:p>
            <a:pPr lvl="1"/>
            <a:r>
              <a:rPr lang="en-US" dirty="0"/>
              <a:t>Free tier of 1,000,000 AWS Lambda requests and 400,000 GBs of compute time </a:t>
            </a:r>
          </a:p>
          <a:p>
            <a:endParaRPr lang="en-US" dirty="0"/>
          </a:p>
          <a:p>
            <a:r>
              <a:rPr lang="en-US" dirty="0"/>
              <a:t>Integrated with the whole AWS suite of services </a:t>
            </a:r>
          </a:p>
          <a:p>
            <a:r>
              <a:rPr lang="en-US" dirty="0"/>
              <a:t>Integrated with many programming languages </a:t>
            </a:r>
          </a:p>
          <a:p>
            <a:r>
              <a:rPr lang="en-US" dirty="0"/>
              <a:t>Easy monitoring through AWS CloudWatch </a:t>
            </a:r>
          </a:p>
          <a:p>
            <a:r>
              <a:rPr lang="en-US" dirty="0"/>
              <a:t>Easy to get more resources per functions (up to 10GB of RAM!) </a:t>
            </a:r>
          </a:p>
          <a:p>
            <a:r>
              <a:rPr lang="en-US" dirty="0"/>
              <a:t>Increasing RAM will also improve CPU and network!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26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BF0-4B26-411B-B54D-A9B3F2DE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C79F-9DE0-4660-AB3B-5343574E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Node.js (JavaScript) </a:t>
            </a:r>
          </a:p>
          <a:p>
            <a:r>
              <a:rPr lang="en-IN" dirty="0"/>
              <a:t>Python </a:t>
            </a:r>
          </a:p>
          <a:p>
            <a:r>
              <a:rPr lang="en-IN" dirty="0"/>
              <a:t>Java (Java 8 compatible) </a:t>
            </a:r>
          </a:p>
          <a:p>
            <a:r>
              <a:rPr lang="en-IN" dirty="0"/>
              <a:t>C# (.NET Core) </a:t>
            </a:r>
          </a:p>
          <a:p>
            <a:r>
              <a:rPr lang="en-IN" dirty="0"/>
              <a:t>Golang </a:t>
            </a:r>
          </a:p>
          <a:p>
            <a:r>
              <a:rPr lang="en-IN" dirty="0"/>
              <a:t>C# / PowerShell </a:t>
            </a:r>
          </a:p>
          <a:p>
            <a:r>
              <a:rPr lang="en-IN" dirty="0"/>
              <a:t>Ruby </a:t>
            </a:r>
          </a:p>
          <a:p>
            <a:r>
              <a:rPr lang="en-IN" dirty="0"/>
              <a:t>Custom Runtime API (community supported, example Rust) </a:t>
            </a:r>
          </a:p>
          <a:p>
            <a:endParaRPr lang="en-IN" dirty="0"/>
          </a:p>
          <a:p>
            <a:r>
              <a:rPr lang="en-IN" dirty="0"/>
              <a:t>Lambda Container Image </a:t>
            </a:r>
          </a:p>
          <a:p>
            <a:pPr lvl="1"/>
            <a:r>
              <a:rPr lang="en-IN" dirty="0"/>
              <a:t>The container image must implement the Lambda Runtime API </a:t>
            </a:r>
          </a:p>
          <a:p>
            <a:pPr lvl="1"/>
            <a:r>
              <a:rPr lang="en-IN" dirty="0"/>
              <a:t>ECS / Fargate is preferred for running arbitrary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329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C3AB-329C-4B7E-9DDC-55B44184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Integrations </a:t>
            </a:r>
            <a:br>
              <a:rPr lang="en-US" dirty="0"/>
            </a:br>
            <a:r>
              <a:rPr lang="en-US" dirty="0"/>
              <a:t>Main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D79-92D2-4465-90C4-E4A670C3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A01EB5CC-2717-404C-B455-A4F9FF92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558311" y="2658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D20AE9FF-A68A-42A8-827B-617E5CB6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24" y="342022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640DE408-203A-4087-9123-7E81ADA9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96" y="2649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8E66BB21-0A1F-4EA0-9CCD-725EC202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21" y="341175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pic>
        <p:nvPicPr>
          <p:cNvPr id="8" name="Graphic 23">
            <a:extLst>
              <a:ext uri="{FF2B5EF4-FFF2-40B4-BE49-F238E27FC236}">
                <a16:creationId xmlns:a16="http://schemas.microsoft.com/office/drawing/2014/main" id="{C88DE5D6-137B-4CA1-B642-41AD775C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75" y="25995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49DEE11D-91FA-4C82-B459-AE8B99FD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363" y="33631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8ECCCE18-80EB-4026-8483-6967B09E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55" y="25616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31D360A3-3657-4F9E-BCCE-71C93F57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880" y="3325273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F1731B57-AD04-4C0D-8D93-E5BD2B4F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17" y="25426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288597BC-1759-4AAD-ABAD-8CFF9206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967" y="330461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14" name="Graphic 17">
            <a:extLst>
              <a:ext uri="{FF2B5EF4-FFF2-40B4-BE49-F238E27FC236}">
                <a16:creationId xmlns:a16="http://schemas.microsoft.com/office/drawing/2014/main" id="{AADA527B-B950-4D0C-AA39-6DDC42BA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15" y="43221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5E95A21F-C82D-474C-8FDF-E1FE27F39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240" y="50841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6" name="Graphic 24">
            <a:extLst>
              <a:ext uri="{FF2B5EF4-FFF2-40B4-BE49-F238E27FC236}">
                <a16:creationId xmlns:a16="http://schemas.microsoft.com/office/drawing/2014/main" id="{B4551468-65F6-4BDE-BF20-82E220F19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25" y="42908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1A388668-7B5C-4ADE-9E05-330E3DC63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375" y="5054426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pic>
        <p:nvPicPr>
          <p:cNvPr id="18" name="Graphic 26">
            <a:extLst>
              <a:ext uri="{FF2B5EF4-FFF2-40B4-BE49-F238E27FC236}">
                <a16:creationId xmlns:a16="http://schemas.microsoft.com/office/drawing/2014/main" id="{6D9630B6-0D92-437E-A57A-778015F4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59" y="42908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53EED98B-944B-407E-BCC3-7FED10BD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822" y="5054426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218A4A59-1FE3-4680-A676-7D9E804E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320" y="43221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A00456F3-2326-46AC-8A95-C4927074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083" y="50841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</p:spTree>
    <p:extLst>
      <p:ext uri="{BB962C8B-B14F-4D97-AF65-F5344CB8AC3E}">
        <p14:creationId xmlns:p14="http://schemas.microsoft.com/office/powerpoint/2010/main" val="17941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A8BF-0483-43BA-A625-25423ECF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Serverless Thumbnail creation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E1F1566-B0D2-4A62-8CA8-2C92F9105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7" y="5013526"/>
            <a:ext cx="1774613" cy="1109133"/>
          </a:xfrm>
        </p:spPr>
      </p:pic>
      <p:pic>
        <p:nvPicPr>
          <p:cNvPr id="4" name="Graphic 7">
            <a:extLst>
              <a:ext uri="{FF2B5EF4-FFF2-40B4-BE49-F238E27FC236}">
                <a16:creationId xmlns:a16="http://schemas.microsoft.com/office/drawing/2014/main" id="{48338EB9-F674-4717-9B13-B8414A67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01" y="2602247"/>
            <a:ext cx="1018696" cy="101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E18D5B23-2E18-4736-BA40-7B6C4456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892" y="3729592"/>
            <a:ext cx="15065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AWS Lambda Function Creates a Thumbnail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5ACAF8C7-E968-4600-B6F8-9A3CDB00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8" y="2658194"/>
            <a:ext cx="1147313" cy="114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521C77A-8C01-41C7-865E-E43C72FA8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267" y="4579419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sz="1200" dirty="0"/>
              <a:t>New image in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18147F05-232E-41FC-B3BF-20FEC4FA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58" y="15161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53DA471-967A-4EB9-8FFE-B49FFAC4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83" y="2279728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sz="1200" dirty="0"/>
              <a:t>New thumbnail in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34AABEAD-8969-4120-85A8-AD2B240B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09" y="39046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99222166-EA8D-441C-B9E2-60FAB0EB9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1298" y="473652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sz="1200" dirty="0"/>
              <a:t>Metadata in DynamoDB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9C263-C02C-407B-A0FF-E072FA3E0B4D}"/>
              </a:ext>
            </a:extLst>
          </p:cNvPr>
          <p:cNvSpPr txBox="1"/>
          <p:nvPr/>
        </p:nvSpPr>
        <p:spPr>
          <a:xfrm>
            <a:off x="9950015" y="3906645"/>
            <a:ext cx="1194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Image name </a:t>
            </a:r>
          </a:p>
          <a:p>
            <a:r>
              <a:rPr lang="en-IN" sz="1100" dirty="0"/>
              <a:t>Image size </a:t>
            </a:r>
          </a:p>
          <a:p>
            <a:r>
              <a:rPr lang="en-IN" sz="1100" dirty="0"/>
              <a:t>Creation date </a:t>
            </a:r>
          </a:p>
          <a:p>
            <a:r>
              <a:rPr lang="en-IN" sz="1100" dirty="0"/>
              <a:t>etc…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749F5DC6-637A-4E0F-8B6D-CD34E565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315" y="1567010"/>
            <a:ext cx="909267" cy="56829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D485C9-B5F7-4B4A-BAC0-5620C7135CC0}"/>
              </a:ext>
            </a:extLst>
          </p:cNvPr>
          <p:cNvSpPr/>
          <p:nvPr/>
        </p:nvSpPr>
        <p:spPr>
          <a:xfrm>
            <a:off x="3230963" y="2803432"/>
            <a:ext cx="1328468" cy="616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09EEAE-08A5-4948-8D65-330B3784665A}"/>
              </a:ext>
            </a:extLst>
          </p:cNvPr>
          <p:cNvSpPr/>
          <p:nvPr/>
        </p:nvSpPr>
        <p:spPr>
          <a:xfrm rot="19912970">
            <a:off x="6381961" y="2288739"/>
            <a:ext cx="1841843" cy="616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AD8A639-083C-4823-BA93-BE9EB3EECDD1}"/>
              </a:ext>
            </a:extLst>
          </p:cNvPr>
          <p:cNvSpPr/>
          <p:nvPr/>
        </p:nvSpPr>
        <p:spPr>
          <a:xfrm rot="1148230">
            <a:off x="6437004" y="3602383"/>
            <a:ext cx="1824717" cy="616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2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4FE1-ED0C-449A-B322-563A637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Serverless CRON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006E-3795-46EA-BC6E-B71F82E9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Graphic 17">
            <a:extLst>
              <a:ext uri="{FF2B5EF4-FFF2-40B4-BE49-F238E27FC236}">
                <a16:creationId xmlns:a16="http://schemas.microsoft.com/office/drawing/2014/main" id="{5DA5FB1E-0A29-44B1-A8C3-A2BDD89E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89" y="3177891"/>
            <a:ext cx="1265651" cy="126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AE4B4D29-A0B9-4A2E-B6F5-2CFA0AF08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147" y="44745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IN" sz="1200" dirty="0"/>
              <a:t>CloudWatch Events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45014812-9E98-45FC-80FE-1EBD2745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28" y="3118945"/>
            <a:ext cx="1224762" cy="122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E25A4E4-D09E-4A81-8D58-6A68C2C2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041" y="4443542"/>
            <a:ext cx="15065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AWS Lambda Function Perform a task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FBF3C1-B8BC-42E2-A41C-AFD5B0BB515F}"/>
              </a:ext>
            </a:extLst>
          </p:cNvPr>
          <p:cNvSpPr/>
          <p:nvPr/>
        </p:nvSpPr>
        <p:spPr>
          <a:xfrm>
            <a:off x="4546600" y="3429000"/>
            <a:ext cx="1803400" cy="8805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Trigger </a:t>
            </a:r>
          </a:p>
          <a:p>
            <a:pPr algn="ctr"/>
            <a:r>
              <a:rPr lang="en-IN" sz="1200" dirty="0"/>
              <a:t>Every 1 Hour</a:t>
            </a:r>
          </a:p>
        </p:txBody>
      </p:sp>
    </p:spTree>
    <p:extLst>
      <p:ext uri="{BB962C8B-B14F-4D97-AF65-F5344CB8AC3E}">
        <p14:creationId xmlns:p14="http://schemas.microsoft.com/office/powerpoint/2010/main" val="3391880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483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AWS Lambda </vt:lpstr>
      <vt:lpstr>What’s serverless?</vt:lpstr>
      <vt:lpstr>Serverless in AWS</vt:lpstr>
      <vt:lpstr>Why AWS Lambda</vt:lpstr>
      <vt:lpstr>Benefits of AWS Lambda</vt:lpstr>
      <vt:lpstr>AWS Lambda language support</vt:lpstr>
      <vt:lpstr>AWS Lambda Integrations  Main ones</vt:lpstr>
      <vt:lpstr>Example: Serverless Thumbnail creation</vt:lpstr>
      <vt:lpstr>Example: Serverless CRON Job</vt:lpstr>
      <vt:lpstr>AWS Lambda Pricing: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Karthick Selvam</dc:creator>
  <cp:lastModifiedBy>Karthick Selvam</cp:lastModifiedBy>
  <cp:revision>8</cp:revision>
  <dcterms:created xsi:type="dcterms:W3CDTF">2021-11-06T20:45:52Z</dcterms:created>
  <dcterms:modified xsi:type="dcterms:W3CDTF">2021-12-03T11:31:11Z</dcterms:modified>
</cp:coreProperties>
</file>