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65" r:id="rId15"/>
    <p:sldId id="270" r:id="rId16"/>
    <p:sldId id="271" r:id="rId17"/>
    <p:sldId id="273" r:id="rId18"/>
    <p:sldId id="27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13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389821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08239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563571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19848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504919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701953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546159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3585484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69219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40102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76404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431759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A9782-DDD8-4320-9083-74C1B0D6F4EC}" type="datetimeFigureOut">
              <a:rPr lang="en-IN" smtClean="0"/>
              <a:t>2020/07/14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73727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65160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10443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52119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6A9782-DDD8-4320-9083-74C1B0D6F4EC}" type="datetimeFigureOut">
              <a:rPr lang="en-IN" smtClean="0"/>
              <a:t>2020/07/14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934C4B-494C-4345-98AD-060CF3C50BA2}" type="slidenum">
              <a:rPr lang="en-IN" smtClean="0"/>
              <a:t>‹#›</a:t>
            </a:fld>
            <a:endParaRPr lang="en-IN"/>
          </a:p>
        </p:txBody>
      </p:sp>
    </p:spTree>
    <p:extLst>
      <p:ext uri="{BB962C8B-B14F-4D97-AF65-F5344CB8AC3E}">
        <p14:creationId xmlns:p14="http://schemas.microsoft.com/office/powerpoint/2010/main" val="24571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6A9782-DDD8-4320-9083-74C1B0D6F4EC}" type="datetimeFigureOut">
              <a:rPr lang="en-IN" smtClean="0"/>
              <a:t>2020/07/14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0934C4B-494C-4345-98AD-060CF3C50BA2}" type="slidenum">
              <a:rPr lang="en-IN" smtClean="0"/>
              <a:t>‹#›</a:t>
            </a:fld>
            <a:endParaRPr lang="en-IN"/>
          </a:p>
        </p:txBody>
      </p:sp>
    </p:spTree>
    <p:extLst>
      <p:ext uri="{BB962C8B-B14F-4D97-AF65-F5344CB8AC3E}">
        <p14:creationId xmlns:p14="http://schemas.microsoft.com/office/powerpoint/2010/main" val="34087703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AFD3-E856-4C3B-A362-93CA385E19C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DF00A5C-23E0-419C-A891-0F050FD72D4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6923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EA13-BC00-4892-A6F2-7E685554757D}"/>
              </a:ext>
            </a:extLst>
          </p:cNvPr>
          <p:cNvSpPr>
            <a:spLocks noGrp="1"/>
          </p:cNvSpPr>
          <p:nvPr>
            <p:ph type="title"/>
          </p:nvPr>
        </p:nvSpPr>
        <p:spPr/>
        <p:txBody>
          <a:bodyPr/>
          <a:lstStyle/>
          <a:p>
            <a:r>
              <a:rPr lang="en-US" b="1" dirty="0"/>
              <a:t>MariaDB</a:t>
            </a:r>
            <a:br>
              <a:rPr lang="en-US" b="1" dirty="0"/>
            </a:br>
            <a:endParaRPr lang="en-IN" dirty="0"/>
          </a:p>
        </p:txBody>
      </p:sp>
      <p:sp>
        <p:nvSpPr>
          <p:cNvPr id="3" name="Content Placeholder 2">
            <a:extLst>
              <a:ext uri="{FF2B5EF4-FFF2-40B4-BE49-F238E27FC236}">
                <a16:creationId xmlns:a16="http://schemas.microsoft.com/office/drawing/2014/main" id="{5445B759-7C34-4AA0-BA2F-868905A279BD}"/>
              </a:ext>
            </a:extLst>
          </p:cNvPr>
          <p:cNvSpPr>
            <a:spLocks noGrp="1"/>
          </p:cNvSpPr>
          <p:nvPr>
            <p:ph idx="1"/>
          </p:nvPr>
        </p:nvSpPr>
        <p:spPr/>
        <p:txBody>
          <a:bodyPr>
            <a:normAutofit lnSpcReduction="10000"/>
          </a:bodyPr>
          <a:lstStyle/>
          <a:p>
            <a:r>
              <a:rPr lang="en-US" dirty="0"/>
              <a:t>MariaDB Community Edition is a MySQL-compatible database with strong support from the open source community, and extra features and performance optimizations.</a:t>
            </a:r>
          </a:p>
          <a:p>
            <a:pPr>
              <a:buFont typeface="Arial" panose="020B0604020202020204" pitchFamily="34" charset="0"/>
              <a:buChar char="•"/>
            </a:pPr>
            <a:r>
              <a:rPr lang="en-US" dirty="0"/>
              <a:t>Supports database size up to 64 </a:t>
            </a:r>
            <a:r>
              <a:rPr lang="en-US" dirty="0" err="1"/>
              <a:t>TiB</a:t>
            </a:r>
            <a:r>
              <a:rPr lang="en-US" dirty="0"/>
              <a:t>.</a:t>
            </a:r>
          </a:p>
          <a:p>
            <a:pPr>
              <a:buFont typeface="Arial" panose="020B0604020202020204" pitchFamily="34" charset="0"/>
              <a:buChar char="•"/>
            </a:pPr>
            <a:r>
              <a:rPr lang="en-US" dirty="0"/>
              <a:t>Supports General Purpose, Memory Optimized, and Burstable Performance instance classes.</a:t>
            </a:r>
          </a:p>
          <a:p>
            <a:pPr>
              <a:buFont typeface="Arial" panose="020B0604020202020204" pitchFamily="34" charset="0"/>
              <a:buChar char="•"/>
            </a:pPr>
            <a:r>
              <a:rPr lang="en-US" dirty="0"/>
              <a:t>Supports automated backup and point-in-time recovery.</a:t>
            </a:r>
          </a:p>
          <a:p>
            <a:pPr>
              <a:buFont typeface="Arial" panose="020B0604020202020204" pitchFamily="34" charset="0"/>
              <a:buChar char="•"/>
            </a:pPr>
            <a:r>
              <a:rPr lang="en-US" dirty="0"/>
              <a:t>Supports up to 5 Read Replicas per instance, within a single Region or cross-region.</a:t>
            </a:r>
          </a:p>
          <a:p>
            <a:pPr>
              <a:buFont typeface="Arial" panose="020B0604020202020204" pitchFamily="34" charset="0"/>
              <a:buChar char="•"/>
            </a:pPr>
            <a:r>
              <a:rPr lang="en-US" dirty="0"/>
              <a:t>Supports global transaction ID (GTID) and thread pooling.</a:t>
            </a:r>
          </a:p>
          <a:p>
            <a:pPr>
              <a:buFont typeface="Arial" panose="020B0604020202020204" pitchFamily="34" charset="0"/>
              <a:buChar char="•"/>
            </a:pPr>
            <a:r>
              <a:rPr lang="en-US" dirty="0"/>
              <a:t>Developed and supported by the MariaDB open source community.</a:t>
            </a:r>
          </a:p>
          <a:p>
            <a:endParaRPr lang="en-IN" dirty="0"/>
          </a:p>
        </p:txBody>
      </p:sp>
    </p:spTree>
    <p:extLst>
      <p:ext uri="{BB962C8B-B14F-4D97-AF65-F5344CB8AC3E}">
        <p14:creationId xmlns:p14="http://schemas.microsoft.com/office/powerpoint/2010/main" val="415886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4FEE-1104-4389-A3B6-1019B623B566}"/>
              </a:ext>
            </a:extLst>
          </p:cNvPr>
          <p:cNvSpPr>
            <a:spLocks noGrp="1"/>
          </p:cNvSpPr>
          <p:nvPr>
            <p:ph type="title"/>
          </p:nvPr>
        </p:nvSpPr>
        <p:spPr/>
        <p:txBody>
          <a:bodyPr/>
          <a:lstStyle/>
          <a:p>
            <a:r>
              <a:rPr lang="en-US" b="1" dirty="0"/>
              <a:t>PostgreSQL</a:t>
            </a:r>
            <a:br>
              <a:rPr lang="en-US" b="1" dirty="0"/>
            </a:br>
            <a:endParaRPr lang="en-IN" dirty="0"/>
          </a:p>
        </p:txBody>
      </p:sp>
      <p:sp>
        <p:nvSpPr>
          <p:cNvPr id="3" name="Content Placeholder 2">
            <a:extLst>
              <a:ext uri="{FF2B5EF4-FFF2-40B4-BE49-F238E27FC236}">
                <a16:creationId xmlns:a16="http://schemas.microsoft.com/office/drawing/2014/main" id="{389B53D0-9207-4D61-8E41-4B8868539A79}"/>
              </a:ext>
            </a:extLst>
          </p:cNvPr>
          <p:cNvSpPr>
            <a:spLocks noGrp="1"/>
          </p:cNvSpPr>
          <p:nvPr>
            <p:ph idx="1"/>
          </p:nvPr>
        </p:nvSpPr>
        <p:spPr/>
        <p:txBody>
          <a:bodyPr>
            <a:normAutofit lnSpcReduction="10000"/>
          </a:bodyPr>
          <a:lstStyle/>
          <a:p>
            <a:r>
              <a:rPr lang="en-US" dirty="0"/>
              <a:t>PostgreSQL is a powerful, open-source object-relational database system with a strong reputation of reliability, stability, and correctness.</a:t>
            </a:r>
          </a:p>
          <a:p>
            <a:pPr>
              <a:buFont typeface="Arial" panose="020B0604020202020204" pitchFamily="34" charset="0"/>
              <a:buChar char="•"/>
            </a:pPr>
            <a:r>
              <a:rPr lang="en-US" dirty="0"/>
              <a:t>High reliability and stability in a variety of workloads.</a:t>
            </a:r>
          </a:p>
          <a:p>
            <a:pPr>
              <a:buFont typeface="Arial" panose="020B0604020202020204" pitchFamily="34" charset="0"/>
              <a:buChar char="•"/>
            </a:pPr>
            <a:r>
              <a:rPr lang="en-US" dirty="0"/>
              <a:t>Advanced features to perform in high-volume environments. </a:t>
            </a:r>
          </a:p>
          <a:p>
            <a:pPr>
              <a:buFont typeface="Arial" panose="020B0604020202020204" pitchFamily="34" charset="0"/>
              <a:buChar char="•"/>
            </a:pPr>
            <a:r>
              <a:rPr lang="en-US" dirty="0"/>
              <a:t>Vibrant open-source community that releases new features multiple times per year.</a:t>
            </a:r>
          </a:p>
          <a:p>
            <a:pPr>
              <a:buFont typeface="Arial" panose="020B0604020202020204" pitchFamily="34" charset="0"/>
              <a:buChar char="•"/>
            </a:pPr>
            <a:r>
              <a:rPr lang="en-US" dirty="0"/>
              <a:t>Supports multiple extensions that add even more functionality to the database.</a:t>
            </a:r>
          </a:p>
          <a:p>
            <a:pPr>
              <a:buFont typeface="Arial" panose="020B0604020202020204" pitchFamily="34" charset="0"/>
              <a:buChar char="•"/>
            </a:pPr>
            <a:r>
              <a:rPr lang="en-US" dirty="0"/>
              <a:t>Supports up to 5 Read Replicas per instance, within a single Region or cross-region.</a:t>
            </a:r>
          </a:p>
          <a:p>
            <a:pPr>
              <a:buFont typeface="Arial" panose="020B0604020202020204" pitchFamily="34" charset="0"/>
              <a:buChar char="•"/>
            </a:pPr>
            <a:r>
              <a:rPr lang="en-US" dirty="0"/>
              <a:t>The most Oracle-compatible open-source database.</a:t>
            </a:r>
          </a:p>
          <a:p>
            <a:endParaRPr lang="en-IN" dirty="0"/>
          </a:p>
        </p:txBody>
      </p:sp>
    </p:spTree>
    <p:extLst>
      <p:ext uri="{BB962C8B-B14F-4D97-AF65-F5344CB8AC3E}">
        <p14:creationId xmlns:p14="http://schemas.microsoft.com/office/powerpoint/2010/main" val="343613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490F-54F3-409D-A15D-07E9E998166C}"/>
              </a:ext>
            </a:extLst>
          </p:cNvPr>
          <p:cNvSpPr>
            <a:spLocks noGrp="1"/>
          </p:cNvSpPr>
          <p:nvPr>
            <p:ph type="title"/>
          </p:nvPr>
        </p:nvSpPr>
        <p:spPr/>
        <p:txBody>
          <a:bodyPr/>
          <a:lstStyle/>
          <a:p>
            <a:r>
              <a:rPr lang="en-US" dirty="0"/>
              <a:t>Oracle</a:t>
            </a:r>
            <a:br>
              <a:rPr lang="en-US" dirty="0"/>
            </a:br>
            <a:endParaRPr lang="en-IN" dirty="0"/>
          </a:p>
        </p:txBody>
      </p:sp>
      <p:sp>
        <p:nvSpPr>
          <p:cNvPr id="3" name="Content Placeholder 2">
            <a:extLst>
              <a:ext uri="{FF2B5EF4-FFF2-40B4-BE49-F238E27FC236}">
                <a16:creationId xmlns:a16="http://schemas.microsoft.com/office/drawing/2014/main" id="{6AED5EC6-A499-4911-8B5E-2F4C8F50F1CD}"/>
              </a:ext>
            </a:extLst>
          </p:cNvPr>
          <p:cNvSpPr>
            <a:spLocks noGrp="1"/>
          </p:cNvSpPr>
          <p:nvPr>
            <p:ph idx="1"/>
          </p:nvPr>
        </p:nvSpPr>
        <p:spPr/>
        <p:txBody>
          <a:bodyPr>
            <a:normAutofit fontScale="85000" lnSpcReduction="20000"/>
          </a:bodyPr>
          <a:lstStyle/>
          <a:p>
            <a:r>
              <a:rPr lang="en-US" dirty="0"/>
              <a:t>Oracle Enterprise Edition</a:t>
            </a:r>
          </a:p>
          <a:p>
            <a:r>
              <a:rPr lang="en-US" dirty="0"/>
              <a:t>Efficient, reliable, and secure database management system that delivers comprehensive high-end capabilities for mission-critical applications and demanding database workloads.</a:t>
            </a:r>
          </a:p>
          <a:p>
            <a:r>
              <a:rPr lang="en-US" dirty="0"/>
              <a:t>Oracle Standard Edition</a:t>
            </a:r>
          </a:p>
          <a:p>
            <a:r>
              <a:rPr lang="en-US" dirty="0"/>
              <a:t>Affordable and full-featured database management system supporting up to 32 vCPUs.</a:t>
            </a:r>
          </a:p>
          <a:p>
            <a:r>
              <a:rPr lang="en-US" dirty="0"/>
              <a:t>Oracle Standard Edition One</a:t>
            </a:r>
          </a:p>
          <a:p>
            <a:r>
              <a:rPr lang="en-US" dirty="0"/>
              <a:t>Affordable and full-featured database management system supporting up to 16 vCPUs.</a:t>
            </a:r>
          </a:p>
          <a:p>
            <a:r>
              <a:rPr lang="en-US" dirty="0"/>
              <a:t>Oracle Standard Edition Two</a:t>
            </a:r>
          </a:p>
          <a:p>
            <a:r>
              <a:rPr lang="en-US" dirty="0"/>
              <a:t>Affordable and full-featured database management system supporting up to 16 vCPUs. Oracle Database Standard Edition Two is a replacement for Standard Edition and Standard Edition One.</a:t>
            </a:r>
            <a:endParaRPr lang="en-IN" dirty="0"/>
          </a:p>
        </p:txBody>
      </p:sp>
    </p:spTree>
    <p:extLst>
      <p:ext uri="{BB962C8B-B14F-4D97-AF65-F5344CB8AC3E}">
        <p14:creationId xmlns:p14="http://schemas.microsoft.com/office/powerpoint/2010/main" val="11498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94AE-99E3-49B2-A5D4-14075D130780}"/>
              </a:ext>
            </a:extLst>
          </p:cNvPr>
          <p:cNvSpPr>
            <a:spLocks noGrp="1"/>
          </p:cNvSpPr>
          <p:nvPr>
            <p:ph type="title"/>
          </p:nvPr>
        </p:nvSpPr>
        <p:spPr/>
        <p:txBody>
          <a:bodyPr/>
          <a:lstStyle/>
          <a:p>
            <a:r>
              <a:rPr lang="en-US" dirty="0"/>
              <a:t>Microsoft SQL Server</a:t>
            </a:r>
            <a:br>
              <a:rPr lang="en-US" dirty="0"/>
            </a:br>
            <a:endParaRPr lang="en-IN" dirty="0"/>
          </a:p>
        </p:txBody>
      </p:sp>
      <p:sp>
        <p:nvSpPr>
          <p:cNvPr id="3" name="Content Placeholder 2">
            <a:extLst>
              <a:ext uri="{FF2B5EF4-FFF2-40B4-BE49-F238E27FC236}">
                <a16:creationId xmlns:a16="http://schemas.microsoft.com/office/drawing/2014/main" id="{D9D5B6A0-E2C9-44C5-A774-142CB2F2975A}"/>
              </a:ext>
            </a:extLst>
          </p:cNvPr>
          <p:cNvSpPr>
            <a:spLocks noGrp="1"/>
          </p:cNvSpPr>
          <p:nvPr>
            <p:ph idx="1"/>
          </p:nvPr>
        </p:nvSpPr>
        <p:spPr/>
        <p:txBody>
          <a:bodyPr>
            <a:normAutofit fontScale="85000" lnSpcReduction="10000"/>
          </a:bodyPr>
          <a:lstStyle/>
          <a:p>
            <a:r>
              <a:rPr lang="en-US" dirty="0"/>
              <a:t>SQL Server Express Edition</a:t>
            </a:r>
          </a:p>
          <a:p>
            <a:r>
              <a:rPr lang="en-US" dirty="0"/>
              <a:t>Affordable database management system that supports database sizes up to 10 </a:t>
            </a:r>
            <a:r>
              <a:rPr lang="en-US" dirty="0" err="1"/>
              <a:t>GiB.</a:t>
            </a:r>
            <a:endParaRPr lang="en-US" dirty="0"/>
          </a:p>
          <a:p>
            <a:r>
              <a:rPr lang="en-US" dirty="0"/>
              <a:t>SQL Server Web Edition</a:t>
            </a:r>
          </a:p>
          <a:p>
            <a:r>
              <a:rPr lang="en-US" dirty="0"/>
              <a:t>In accordance with Microsoft's licensing policies, it can only be used to support public and Internet-accessible webpages, websites, web applications, and web services.</a:t>
            </a:r>
          </a:p>
          <a:p>
            <a:r>
              <a:rPr lang="en-US" dirty="0"/>
              <a:t>SQL Server Standard Edition</a:t>
            </a:r>
          </a:p>
          <a:p>
            <a:r>
              <a:rPr lang="en-US" dirty="0"/>
              <a:t>Core data management and business intelligence capabilities for mission-critical applications and mixed workloads.</a:t>
            </a:r>
          </a:p>
          <a:p>
            <a:r>
              <a:rPr lang="en-US" dirty="0"/>
              <a:t>SQL Server Enterprise Edition</a:t>
            </a:r>
          </a:p>
          <a:p>
            <a:r>
              <a:rPr lang="en-US" dirty="0"/>
              <a:t>Comprehensive high-end capabilities for mission-critical applications with demanding database workloads and business intelligence requirements.</a:t>
            </a:r>
            <a:endParaRPr lang="en-IN" dirty="0"/>
          </a:p>
        </p:txBody>
      </p:sp>
    </p:spTree>
    <p:extLst>
      <p:ext uri="{BB962C8B-B14F-4D97-AF65-F5344CB8AC3E}">
        <p14:creationId xmlns:p14="http://schemas.microsoft.com/office/powerpoint/2010/main" val="4043450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62ED-37CD-4DA9-8359-1C68E59197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C66E84-2F34-44BC-8A10-2D97E94C1563}"/>
              </a:ext>
            </a:extLst>
          </p:cNvPr>
          <p:cNvSpPr>
            <a:spLocks noGrp="1"/>
          </p:cNvSpPr>
          <p:nvPr>
            <p:ph idx="1"/>
          </p:nvPr>
        </p:nvSpPr>
        <p:spPr/>
        <p:txBody>
          <a:bodyPr/>
          <a:lstStyle/>
          <a:p>
            <a:r>
              <a:rPr lang="en-IN" dirty="0"/>
              <a:t>CLUSTER – GROUP of computer</a:t>
            </a:r>
          </a:p>
          <a:p>
            <a:r>
              <a:rPr lang="en-IN" dirty="0"/>
              <a:t>Instead of achieving the task on single system – it will consume more and more processing time as well as storage limitations are also there</a:t>
            </a:r>
          </a:p>
          <a:p>
            <a:r>
              <a:rPr lang="en-IN" dirty="0"/>
              <a:t>Group of Computer that can accomplish some particular task as in group of computing resource as well as group of storage resource</a:t>
            </a:r>
          </a:p>
        </p:txBody>
      </p:sp>
    </p:spTree>
    <p:extLst>
      <p:ext uri="{BB962C8B-B14F-4D97-AF65-F5344CB8AC3E}">
        <p14:creationId xmlns:p14="http://schemas.microsoft.com/office/powerpoint/2010/main" val="145260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0715-26ED-4CCC-85B7-8A9D9D81AAD2}"/>
              </a:ext>
            </a:extLst>
          </p:cNvPr>
          <p:cNvSpPr>
            <a:spLocks noGrp="1"/>
          </p:cNvSpPr>
          <p:nvPr>
            <p:ph type="title"/>
          </p:nvPr>
        </p:nvSpPr>
        <p:spPr/>
        <p:txBody>
          <a:bodyPr/>
          <a:lstStyle/>
          <a:p>
            <a:r>
              <a:rPr lang="en-IN" dirty="0"/>
              <a:t>Database Operations</a:t>
            </a:r>
          </a:p>
        </p:txBody>
      </p:sp>
      <p:sp>
        <p:nvSpPr>
          <p:cNvPr id="3" name="Content Placeholder 2">
            <a:extLst>
              <a:ext uri="{FF2B5EF4-FFF2-40B4-BE49-F238E27FC236}">
                <a16:creationId xmlns:a16="http://schemas.microsoft.com/office/drawing/2014/main" id="{61BA4936-E49D-4378-8FCC-3198A957F1D5}"/>
              </a:ext>
            </a:extLst>
          </p:cNvPr>
          <p:cNvSpPr>
            <a:spLocks noGrp="1"/>
          </p:cNvSpPr>
          <p:nvPr>
            <p:ph idx="1"/>
          </p:nvPr>
        </p:nvSpPr>
        <p:spPr/>
        <p:txBody>
          <a:bodyPr/>
          <a:lstStyle/>
          <a:p>
            <a:r>
              <a:rPr lang="en-IN" dirty="0"/>
              <a:t>Create</a:t>
            </a:r>
          </a:p>
          <a:p>
            <a:r>
              <a:rPr lang="en-IN" dirty="0"/>
              <a:t>Update</a:t>
            </a:r>
          </a:p>
          <a:p>
            <a:r>
              <a:rPr lang="en-IN" dirty="0"/>
              <a:t>Delete</a:t>
            </a:r>
          </a:p>
          <a:p>
            <a:r>
              <a:rPr lang="en-IN" dirty="0"/>
              <a:t>Read</a:t>
            </a:r>
          </a:p>
        </p:txBody>
      </p:sp>
    </p:spTree>
    <p:extLst>
      <p:ext uri="{BB962C8B-B14F-4D97-AF65-F5344CB8AC3E}">
        <p14:creationId xmlns:p14="http://schemas.microsoft.com/office/powerpoint/2010/main" val="887685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D23C-5267-4CF5-8188-7EC2E65BAEC3}"/>
              </a:ext>
            </a:extLst>
          </p:cNvPr>
          <p:cNvSpPr>
            <a:spLocks noGrp="1"/>
          </p:cNvSpPr>
          <p:nvPr>
            <p:ph type="title"/>
          </p:nvPr>
        </p:nvSpPr>
        <p:spPr/>
        <p:txBody>
          <a:bodyPr/>
          <a:lstStyle/>
          <a:p>
            <a:r>
              <a:rPr lang="en-IN" dirty="0"/>
              <a:t>Flipkart</a:t>
            </a:r>
          </a:p>
        </p:txBody>
      </p:sp>
      <p:pic>
        <p:nvPicPr>
          <p:cNvPr id="5" name="Content Placeholder 4" descr="Internet">
            <a:extLst>
              <a:ext uri="{FF2B5EF4-FFF2-40B4-BE49-F238E27FC236}">
                <a16:creationId xmlns:a16="http://schemas.microsoft.com/office/drawing/2014/main" id="{61F72190-D29D-4A9E-9223-F0A119B8C3E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8800" y="3089564"/>
            <a:ext cx="914400" cy="914400"/>
          </a:xfrm>
        </p:spPr>
      </p:pic>
      <p:pic>
        <p:nvPicPr>
          <p:cNvPr id="7" name="Graphic 6" descr="Database">
            <a:extLst>
              <a:ext uri="{FF2B5EF4-FFF2-40B4-BE49-F238E27FC236}">
                <a16:creationId xmlns:a16="http://schemas.microsoft.com/office/drawing/2014/main" id="{32CBB2B3-2D6E-480C-BD84-6B78AB12DE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236" y="2024120"/>
            <a:ext cx="914400" cy="914400"/>
          </a:xfrm>
          <a:prstGeom prst="rect">
            <a:avLst/>
          </a:prstGeom>
        </p:spPr>
      </p:pic>
      <p:pic>
        <p:nvPicPr>
          <p:cNvPr id="9" name="Graphic 8" descr="Target Audience">
            <a:extLst>
              <a:ext uri="{FF2B5EF4-FFF2-40B4-BE49-F238E27FC236}">
                <a16:creationId xmlns:a16="http://schemas.microsoft.com/office/drawing/2014/main" id="{B19FD1D3-2500-4E52-B492-0A66AE0EDC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00582" y="5004753"/>
            <a:ext cx="914400" cy="914400"/>
          </a:xfrm>
          <a:prstGeom prst="rect">
            <a:avLst/>
          </a:prstGeom>
        </p:spPr>
      </p:pic>
      <p:pic>
        <p:nvPicPr>
          <p:cNvPr id="11" name="Graphic 10" descr="Target Audience">
            <a:extLst>
              <a:ext uri="{FF2B5EF4-FFF2-40B4-BE49-F238E27FC236}">
                <a16:creationId xmlns:a16="http://schemas.microsoft.com/office/drawing/2014/main" id="{767B7849-7F8E-4068-A577-C229F7894C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48472" y="3050309"/>
            <a:ext cx="914400" cy="914400"/>
          </a:xfrm>
          <a:prstGeom prst="rect">
            <a:avLst/>
          </a:prstGeom>
        </p:spPr>
      </p:pic>
      <p:sp>
        <p:nvSpPr>
          <p:cNvPr id="12" name="Arrow: Up-Down 11">
            <a:extLst>
              <a:ext uri="{FF2B5EF4-FFF2-40B4-BE49-F238E27FC236}">
                <a16:creationId xmlns:a16="http://schemas.microsoft.com/office/drawing/2014/main" id="{915D02A5-0058-4BCA-AAF0-983043C5A7F4}"/>
              </a:ext>
            </a:extLst>
          </p:cNvPr>
          <p:cNvSpPr/>
          <p:nvPr/>
        </p:nvSpPr>
        <p:spPr>
          <a:xfrm rot="17754198">
            <a:off x="1896073" y="2109155"/>
            <a:ext cx="914400" cy="1930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6EF161F-A005-4AC8-8C31-226F2FD46636}"/>
              </a:ext>
            </a:extLst>
          </p:cNvPr>
          <p:cNvSpPr txBox="1"/>
          <p:nvPr/>
        </p:nvSpPr>
        <p:spPr>
          <a:xfrm>
            <a:off x="5495636" y="2733964"/>
            <a:ext cx="1372492" cy="369332"/>
          </a:xfrm>
          <a:prstGeom prst="rect">
            <a:avLst/>
          </a:prstGeom>
          <a:noFill/>
        </p:spPr>
        <p:txBody>
          <a:bodyPr wrap="none" rtlCol="0">
            <a:spAutoFit/>
          </a:bodyPr>
          <a:lstStyle/>
          <a:p>
            <a:r>
              <a:rPr lang="en-IN" dirty="0"/>
              <a:t>Merchants</a:t>
            </a:r>
          </a:p>
        </p:txBody>
      </p:sp>
      <p:sp>
        <p:nvSpPr>
          <p:cNvPr id="14" name="TextBox 13">
            <a:extLst>
              <a:ext uri="{FF2B5EF4-FFF2-40B4-BE49-F238E27FC236}">
                <a16:creationId xmlns:a16="http://schemas.microsoft.com/office/drawing/2014/main" id="{FF114888-316B-4650-ACFB-A3F6A03901B9}"/>
              </a:ext>
            </a:extLst>
          </p:cNvPr>
          <p:cNvSpPr txBox="1"/>
          <p:nvPr/>
        </p:nvSpPr>
        <p:spPr>
          <a:xfrm>
            <a:off x="3343564" y="5837382"/>
            <a:ext cx="1358064" cy="369332"/>
          </a:xfrm>
          <a:prstGeom prst="rect">
            <a:avLst/>
          </a:prstGeom>
          <a:noFill/>
        </p:spPr>
        <p:txBody>
          <a:bodyPr wrap="none" rtlCol="0">
            <a:spAutoFit/>
          </a:bodyPr>
          <a:lstStyle/>
          <a:p>
            <a:r>
              <a:rPr lang="en-IN" dirty="0"/>
              <a:t>Customers</a:t>
            </a:r>
          </a:p>
        </p:txBody>
      </p:sp>
      <p:sp>
        <p:nvSpPr>
          <p:cNvPr id="16" name="Arrow: Up-Down 15">
            <a:extLst>
              <a:ext uri="{FF2B5EF4-FFF2-40B4-BE49-F238E27FC236}">
                <a16:creationId xmlns:a16="http://schemas.microsoft.com/office/drawing/2014/main" id="{5065ACBD-5279-4CDB-8488-CFBCC90C7796}"/>
              </a:ext>
            </a:extLst>
          </p:cNvPr>
          <p:cNvSpPr/>
          <p:nvPr/>
        </p:nvSpPr>
        <p:spPr>
          <a:xfrm rot="16200000">
            <a:off x="4415574" y="2904415"/>
            <a:ext cx="458126" cy="12061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Up-Down 17">
            <a:extLst>
              <a:ext uri="{FF2B5EF4-FFF2-40B4-BE49-F238E27FC236}">
                <a16:creationId xmlns:a16="http://schemas.microsoft.com/office/drawing/2014/main" id="{9D6D8C6B-CA65-48EC-A60A-1C4AF681F149}"/>
              </a:ext>
            </a:extLst>
          </p:cNvPr>
          <p:cNvSpPr/>
          <p:nvPr/>
        </p:nvSpPr>
        <p:spPr>
          <a:xfrm rot="20768861">
            <a:off x="3389256" y="3908198"/>
            <a:ext cx="631697" cy="120922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811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D23C-5267-4CF5-8188-7EC2E65BAEC3}"/>
              </a:ext>
            </a:extLst>
          </p:cNvPr>
          <p:cNvSpPr>
            <a:spLocks noGrp="1"/>
          </p:cNvSpPr>
          <p:nvPr>
            <p:ph type="title"/>
          </p:nvPr>
        </p:nvSpPr>
        <p:spPr/>
        <p:txBody>
          <a:bodyPr/>
          <a:lstStyle/>
          <a:p>
            <a:r>
              <a:rPr lang="en-IN" dirty="0"/>
              <a:t>Bank</a:t>
            </a:r>
          </a:p>
        </p:txBody>
      </p:sp>
      <p:pic>
        <p:nvPicPr>
          <p:cNvPr id="5" name="Content Placeholder 4" descr="Internet">
            <a:extLst>
              <a:ext uri="{FF2B5EF4-FFF2-40B4-BE49-F238E27FC236}">
                <a16:creationId xmlns:a16="http://schemas.microsoft.com/office/drawing/2014/main" id="{61F72190-D29D-4A9E-9223-F0A119B8C3E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8800" y="3089564"/>
            <a:ext cx="914400" cy="914400"/>
          </a:xfrm>
        </p:spPr>
      </p:pic>
      <p:pic>
        <p:nvPicPr>
          <p:cNvPr id="7" name="Graphic 6" descr="Database">
            <a:extLst>
              <a:ext uri="{FF2B5EF4-FFF2-40B4-BE49-F238E27FC236}">
                <a16:creationId xmlns:a16="http://schemas.microsoft.com/office/drawing/2014/main" id="{32CBB2B3-2D6E-480C-BD84-6B78AB12DE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236" y="2024120"/>
            <a:ext cx="914400" cy="914400"/>
          </a:xfrm>
          <a:prstGeom prst="rect">
            <a:avLst/>
          </a:prstGeom>
        </p:spPr>
      </p:pic>
      <p:pic>
        <p:nvPicPr>
          <p:cNvPr id="9" name="Graphic 8" descr="Target Audience">
            <a:extLst>
              <a:ext uri="{FF2B5EF4-FFF2-40B4-BE49-F238E27FC236}">
                <a16:creationId xmlns:a16="http://schemas.microsoft.com/office/drawing/2014/main" id="{B19FD1D3-2500-4E52-B492-0A66AE0EDC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00582" y="5004753"/>
            <a:ext cx="914400" cy="914400"/>
          </a:xfrm>
          <a:prstGeom prst="rect">
            <a:avLst/>
          </a:prstGeom>
        </p:spPr>
      </p:pic>
      <p:sp>
        <p:nvSpPr>
          <p:cNvPr id="12" name="Arrow: Up-Down 11">
            <a:extLst>
              <a:ext uri="{FF2B5EF4-FFF2-40B4-BE49-F238E27FC236}">
                <a16:creationId xmlns:a16="http://schemas.microsoft.com/office/drawing/2014/main" id="{915D02A5-0058-4BCA-AAF0-983043C5A7F4}"/>
              </a:ext>
            </a:extLst>
          </p:cNvPr>
          <p:cNvSpPr/>
          <p:nvPr/>
        </p:nvSpPr>
        <p:spPr>
          <a:xfrm rot="17754198">
            <a:off x="1896073" y="2109155"/>
            <a:ext cx="914400" cy="19304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FF114888-316B-4650-ACFB-A3F6A03901B9}"/>
              </a:ext>
            </a:extLst>
          </p:cNvPr>
          <p:cNvSpPr txBox="1"/>
          <p:nvPr/>
        </p:nvSpPr>
        <p:spPr>
          <a:xfrm>
            <a:off x="3343564" y="5837382"/>
            <a:ext cx="1358064" cy="369332"/>
          </a:xfrm>
          <a:prstGeom prst="rect">
            <a:avLst/>
          </a:prstGeom>
          <a:noFill/>
        </p:spPr>
        <p:txBody>
          <a:bodyPr wrap="none" rtlCol="0">
            <a:spAutoFit/>
          </a:bodyPr>
          <a:lstStyle/>
          <a:p>
            <a:r>
              <a:rPr lang="en-IN" dirty="0"/>
              <a:t>Customers</a:t>
            </a:r>
          </a:p>
        </p:txBody>
      </p:sp>
      <p:sp>
        <p:nvSpPr>
          <p:cNvPr id="18" name="Arrow: Up-Down 17">
            <a:extLst>
              <a:ext uri="{FF2B5EF4-FFF2-40B4-BE49-F238E27FC236}">
                <a16:creationId xmlns:a16="http://schemas.microsoft.com/office/drawing/2014/main" id="{9D6D8C6B-CA65-48EC-A60A-1C4AF681F149}"/>
              </a:ext>
            </a:extLst>
          </p:cNvPr>
          <p:cNvSpPr/>
          <p:nvPr/>
        </p:nvSpPr>
        <p:spPr>
          <a:xfrm rot="20768861">
            <a:off x="3389256" y="3908198"/>
            <a:ext cx="631697" cy="120922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9152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4CB9-B114-46AB-9ACD-F6E467B141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B289BE-928B-4E55-894B-EAD053C382ED}"/>
              </a:ext>
            </a:extLst>
          </p:cNvPr>
          <p:cNvSpPr>
            <a:spLocks noGrp="1"/>
          </p:cNvSpPr>
          <p:nvPr>
            <p:ph idx="1"/>
          </p:nvPr>
        </p:nvSpPr>
        <p:spPr/>
        <p:txBody>
          <a:bodyPr/>
          <a:lstStyle/>
          <a:p>
            <a:r>
              <a:rPr lang="en-IN" dirty="0"/>
              <a:t>OLAP</a:t>
            </a:r>
          </a:p>
          <a:p>
            <a:pPr lvl="1"/>
            <a:r>
              <a:rPr lang="en-US" dirty="0"/>
              <a:t>Online Analytical Processing (</a:t>
            </a:r>
            <a:r>
              <a:rPr lang="en-US" b="1" dirty="0"/>
              <a:t>OLAP</a:t>
            </a:r>
            <a:r>
              <a:rPr lang="en-US" dirty="0"/>
              <a:t>) is a category of software that allows users to analyze information from multiple database systems at the same time. It is a technology that enables analysts to extract and view business data from different points of view.</a:t>
            </a:r>
          </a:p>
          <a:p>
            <a:pPr lvl="1"/>
            <a:r>
              <a:rPr lang="en-US" dirty="0"/>
              <a:t>Recommended: Bigdata</a:t>
            </a:r>
            <a:endParaRPr lang="en-IN" dirty="0"/>
          </a:p>
          <a:p>
            <a:r>
              <a:rPr lang="en-IN" dirty="0"/>
              <a:t>OLTP</a:t>
            </a:r>
          </a:p>
          <a:p>
            <a:pPr lvl="1"/>
            <a:r>
              <a:rPr lang="en-IN" dirty="0"/>
              <a:t>If your database is involving more on insert, update, delete operation OLTP</a:t>
            </a:r>
          </a:p>
          <a:p>
            <a:pPr lvl="1"/>
            <a:r>
              <a:rPr lang="en-IN" dirty="0"/>
              <a:t>Recommended : Traditional Database</a:t>
            </a:r>
          </a:p>
        </p:txBody>
      </p:sp>
    </p:spTree>
    <p:extLst>
      <p:ext uri="{BB962C8B-B14F-4D97-AF65-F5344CB8AC3E}">
        <p14:creationId xmlns:p14="http://schemas.microsoft.com/office/powerpoint/2010/main" val="50309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7422C-08C7-49B7-BC91-379080C507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38AF40-2DC0-40C9-980F-D069FAEC1A19}"/>
              </a:ext>
            </a:extLst>
          </p:cNvPr>
          <p:cNvSpPr>
            <a:spLocks noGrp="1"/>
          </p:cNvSpPr>
          <p:nvPr>
            <p:ph idx="1"/>
          </p:nvPr>
        </p:nvSpPr>
        <p:spPr/>
        <p:txBody>
          <a:bodyPr/>
          <a:lstStyle/>
          <a:p>
            <a:r>
              <a:rPr lang="en-IN" dirty="0"/>
              <a:t>Bigdata industry is not so good for OLTP Data, If you are using OLAP it got well define architecture to handle </a:t>
            </a:r>
            <a:r>
              <a:rPr lang="en-IN"/>
              <a:t>any volume of data</a:t>
            </a:r>
          </a:p>
        </p:txBody>
      </p:sp>
    </p:spTree>
    <p:extLst>
      <p:ext uri="{BB962C8B-B14F-4D97-AF65-F5344CB8AC3E}">
        <p14:creationId xmlns:p14="http://schemas.microsoft.com/office/powerpoint/2010/main" val="413212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726B-7E36-4E23-A17C-5535643AC711}"/>
              </a:ext>
            </a:extLst>
          </p:cNvPr>
          <p:cNvSpPr>
            <a:spLocks noGrp="1"/>
          </p:cNvSpPr>
          <p:nvPr>
            <p:ph type="title"/>
          </p:nvPr>
        </p:nvSpPr>
        <p:spPr/>
        <p:txBody>
          <a:bodyPr/>
          <a:lstStyle/>
          <a:p>
            <a:r>
              <a:rPr lang="en-IN" dirty="0"/>
              <a:t>DATAs</a:t>
            </a:r>
          </a:p>
        </p:txBody>
      </p:sp>
      <p:sp>
        <p:nvSpPr>
          <p:cNvPr id="3" name="Content Placeholder 2">
            <a:extLst>
              <a:ext uri="{FF2B5EF4-FFF2-40B4-BE49-F238E27FC236}">
                <a16:creationId xmlns:a16="http://schemas.microsoft.com/office/drawing/2014/main" id="{5734B3BC-9F7A-466C-9566-11E51BCFA8A9}"/>
              </a:ext>
            </a:extLst>
          </p:cNvPr>
          <p:cNvSpPr>
            <a:spLocks noGrp="1"/>
          </p:cNvSpPr>
          <p:nvPr>
            <p:ph idx="1"/>
          </p:nvPr>
        </p:nvSpPr>
        <p:spPr/>
        <p:txBody>
          <a:bodyPr/>
          <a:lstStyle/>
          <a:p>
            <a:r>
              <a:rPr lang="en-IN" dirty="0"/>
              <a:t>Logical arrangements of information to be process by the computer</a:t>
            </a:r>
          </a:p>
          <a:p>
            <a:r>
              <a:rPr lang="en-IN" dirty="0"/>
              <a:t>Set of information's in binary format</a:t>
            </a:r>
          </a:p>
          <a:p>
            <a:r>
              <a:rPr lang="en-US" dirty="0"/>
              <a:t>facts that can be analyzed or used in an effort to gain knowledge or making decisions</a:t>
            </a:r>
          </a:p>
          <a:p>
            <a:endParaRPr lang="en-IN" dirty="0"/>
          </a:p>
          <a:p>
            <a:endParaRPr lang="en-IN" dirty="0"/>
          </a:p>
          <a:p>
            <a:endParaRPr lang="en-IN" dirty="0"/>
          </a:p>
        </p:txBody>
      </p:sp>
    </p:spTree>
    <p:extLst>
      <p:ext uri="{BB962C8B-B14F-4D97-AF65-F5344CB8AC3E}">
        <p14:creationId xmlns:p14="http://schemas.microsoft.com/office/powerpoint/2010/main" val="1026180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4684-1017-4B1A-9C43-512C49C7CA02}"/>
              </a:ext>
            </a:extLst>
          </p:cNvPr>
          <p:cNvSpPr>
            <a:spLocks noGrp="1"/>
          </p:cNvSpPr>
          <p:nvPr>
            <p:ph type="title"/>
          </p:nvPr>
        </p:nvSpPr>
        <p:spPr/>
        <p:txBody>
          <a:bodyPr/>
          <a:lstStyle/>
          <a:p>
            <a:r>
              <a:rPr lang="en-IN" dirty="0"/>
              <a:t>Processors</a:t>
            </a:r>
          </a:p>
        </p:txBody>
      </p:sp>
      <p:sp>
        <p:nvSpPr>
          <p:cNvPr id="3" name="Content Placeholder 2">
            <a:extLst>
              <a:ext uri="{FF2B5EF4-FFF2-40B4-BE49-F238E27FC236}">
                <a16:creationId xmlns:a16="http://schemas.microsoft.com/office/drawing/2014/main" id="{1CBE2EB4-23F1-4FC4-B1D1-5AF8ED4A6F0D}"/>
              </a:ext>
            </a:extLst>
          </p:cNvPr>
          <p:cNvSpPr>
            <a:spLocks noGrp="1"/>
          </p:cNvSpPr>
          <p:nvPr>
            <p:ph idx="1"/>
          </p:nvPr>
        </p:nvSpPr>
        <p:spPr/>
        <p:txBody>
          <a:bodyPr>
            <a:normAutofit/>
          </a:bodyPr>
          <a:lstStyle/>
          <a:p>
            <a:r>
              <a:rPr lang="en-IN" dirty="0"/>
              <a:t>8080 – 8 bit </a:t>
            </a:r>
          </a:p>
          <a:p>
            <a:r>
              <a:rPr lang="en-IN" dirty="0"/>
              <a:t>8086 -16bit</a:t>
            </a:r>
          </a:p>
          <a:p>
            <a:r>
              <a:rPr lang="en-IN" dirty="0"/>
              <a:t>32 bit</a:t>
            </a:r>
          </a:p>
          <a:p>
            <a:r>
              <a:rPr lang="en-IN" dirty="0"/>
              <a:t>64 bit </a:t>
            </a:r>
          </a:p>
          <a:p>
            <a:r>
              <a:rPr lang="en-IN" dirty="0"/>
              <a:t>X86 –family 32+64 = 82</a:t>
            </a:r>
          </a:p>
          <a:p>
            <a:r>
              <a:rPr lang="en-IN" dirty="0"/>
              <a:t>64 – 32bit application and 64 bit application</a:t>
            </a:r>
          </a:p>
          <a:p>
            <a:r>
              <a:rPr lang="en-IN" dirty="0"/>
              <a:t>32 bit – 32 bit application</a:t>
            </a:r>
          </a:p>
          <a:p>
            <a:r>
              <a:rPr lang="en-IN" dirty="0"/>
              <a:t>2012 -&gt; 128bit</a:t>
            </a:r>
          </a:p>
          <a:p>
            <a:pPr marL="0" indent="0">
              <a:buNone/>
            </a:pPr>
            <a:endParaRPr lang="en-IN" dirty="0"/>
          </a:p>
        </p:txBody>
      </p:sp>
    </p:spTree>
    <p:extLst>
      <p:ext uri="{BB962C8B-B14F-4D97-AF65-F5344CB8AC3E}">
        <p14:creationId xmlns:p14="http://schemas.microsoft.com/office/powerpoint/2010/main" val="4278630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7E67-C357-4260-9D5B-1A91DCBE5499}"/>
              </a:ext>
            </a:extLst>
          </p:cNvPr>
          <p:cNvSpPr>
            <a:spLocks noGrp="1"/>
          </p:cNvSpPr>
          <p:nvPr>
            <p:ph type="title"/>
          </p:nvPr>
        </p:nvSpPr>
        <p:spPr/>
        <p:txBody>
          <a:bodyPr/>
          <a:lstStyle/>
          <a:p>
            <a:r>
              <a:rPr lang="en-IN" dirty="0"/>
              <a:t>Storage Devices</a:t>
            </a:r>
          </a:p>
        </p:txBody>
      </p:sp>
      <p:sp>
        <p:nvSpPr>
          <p:cNvPr id="3" name="Content Placeholder 2">
            <a:extLst>
              <a:ext uri="{FF2B5EF4-FFF2-40B4-BE49-F238E27FC236}">
                <a16:creationId xmlns:a16="http://schemas.microsoft.com/office/drawing/2014/main" id="{6F5AE541-75C1-43D4-8FCC-D07D28BFAB11}"/>
              </a:ext>
            </a:extLst>
          </p:cNvPr>
          <p:cNvSpPr>
            <a:spLocks noGrp="1"/>
          </p:cNvSpPr>
          <p:nvPr>
            <p:ph idx="1"/>
          </p:nvPr>
        </p:nvSpPr>
        <p:spPr/>
        <p:txBody>
          <a:bodyPr/>
          <a:lstStyle/>
          <a:p>
            <a:r>
              <a:rPr lang="en-IN" dirty="0"/>
              <a:t>Punch card – 80 character</a:t>
            </a:r>
          </a:p>
          <a:p>
            <a:r>
              <a:rPr lang="en-IN" dirty="0"/>
              <a:t>Magnetic tapes – Expensive storage device</a:t>
            </a:r>
          </a:p>
          <a:p>
            <a:r>
              <a:rPr lang="en-IN" dirty="0"/>
              <a:t>Floppy drive -1.8 mb </a:t>
            </a:r>
          </a:p>
          <a:p>
            <a:r>
              <a:rPr lang="en-IN" dirty="0"/>
              <a:t>Flash storages - </a:t>
            </a:r>
          </a:p>
          <a:p>
            <a:r>
              <a:rPr lang="en-IN" dirty="0"/>
              <a:t>CD/DVD Drives 700- 800 4-16</a:t>
            </a:r>
          </a:p>
          <a:p>
            <a:r>
              <a:rPr lang="en-IN" dirty="0"/>
              <a:t>Magnetic Drive </a:t>
            </a:r>
          </a:p>
          <a:p>
            <a:r>
              <a:rPr lang="en-IN" dirty="0"/>
              <a:t>SSD</a:t>
            </a:r>
          </a:p>
          <a:p>
            <a:pPr marL="0" indent="0">
              <a:buNone/>
            </a:pPr>
            <a:endParaRPr lang="en-IN" dirty="0"/>
          </a:p>
        </p:txBody>
      </p:sp>
    </p:spTree>
    <p:extLst>
      <p:ext uri="{BB962C8B-B14F-4D97-AF65-F5344CB8AC3E}">
        <p14:creationId xmlns:p14="http://schemas.microsoft.com/office/powerpoint/2010/main" val="3780125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8C22-89AD-479B-B501-D351A1FD5366}"/>
              </a:ext>
            </a:extLst>
          </p:cNvPr>
          <p:cNvSpPr>
            <a:spLocks noGrp="1"/>
          </p:cNvSpPr>
          <p:nvPr>
            <p:ph type="title"/>
          </p:nvPr>
        </p:nvSpPr>
        <p:spPr/>
        <p:txBody>
          <a:bodyPr/>
          <a:lstStyle/>
          <a:p>
            <a:r>
              <a:rPr lang="en-IN" dirty="0"/>
              <a:t>Types of data</a:t>
            </a:r>
          </a:p>
        </p:txBody>
      </p:sp>
      <p:sp>
        <p:nvSpPr>
          <p:cNvPr id="3" name="Content Placeholder 2">
            <a:extLst>
              <a:ext uri="{FF2B5EF4-FFF2-40B4-BE49-F238E27FC236}">
                <a16:creationId xmlns:a16="http://schemas.microsoft.com/office/drawing/2014/main" id="{1499FD7A-E678-4279-B9C2-3912FA6423E2}"/>
              </a:ext>
            </a:extLst>
          </p:cNvPr>
          <p:cNvSpPr>
            <a:spLocks noGrp="1"/>
          </p:cNvSpPr>
          <p:nvPr>
            <p:ph idx="1"/>
          </p:nvPr>
        </p:nvSpPr>
        <p:spPr/>
        <p:txBody>
          <a:bodyPr/>
          <a:lstStyle/>
          <a:p>
            <a:r>
              <a:rPr lang="en-IN" dirty="0"/>
              <a:t>Structured – Data's will be aligned in row and column format, instead of using processor for searching mechanism they came up with database engine </a:t>
            </a:r>
          </a:p>
          <a:p>
            <a:pPr lvl="1"/>
            <a:r>
              <a:rPr lang="en-IN" dirty="0"/>
              <a:t>Ex: Database</a:t>
            </a:r>
          </a:p>
          <a:p>
            <a:r>
              <a:rPr lang="en-IN" dirty="0"/>
              <a:t>Unstructured -&gt; it doesn’t have any specified  for to align , Unsorted searching, priority folder and files </a:t>
            </a:r>
          </a:p>
          <a:p>
            <a:r>
              <a:rPr lang="en-IN" dirty="0"/>
              <a:t>Semi-Structured -&gt; Data's will be aligned in row and column format</a:t>
            </a:r>
          </a:p>
          <a:p>
            <a:pPr lvl="1"/>
            <a:r>
              <a:rPr lang="en-IN" dirty="0"/>
              <a:t>Ex: Excel, XML, Json</a:t>
            </a:r>
          </a:p>
        </p:txBody>
      </p:sp>
    </p:spTree>
    <p:extLst>
      <p:ext uri="{BB962C8B-B14F-4D97-AF65-F5344CB8AC3E}">
        <p14:creationId xmlns:p14="http://schemas.microsoft.com/office/powerpoint/2010/main" val="2890219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127B-78AE-4331-92AF-BA845E7663C6}"/>
              </a:ext>
            </a:extLst>
          </p:cNvPr>
          <p:cNvSpPr>
            <a:spLocks noGrp="1"/>
          </p:cNvSpPr>
          <p:nvPr>
            <p:ph type="title"/>
          </p:nvPr>
        </p:nvSpPr>
        <p:spPr/>
        <p:txBody>
          <a:bodyPr/>
          <a:lstStyle/>
          <a:p>
            <a:r>
              <a:rPr lang="en-IN" dirty="0"/>
              <a:t>Structured Data</a:t>
            </a:r>
          </a:p>
        </p:txBody>
      </p:sp>
      <p:graphicFrame>
        <p:nvGraphicFramePr>
          <p:cNvPr id="4" name="Table 4">
            <a:extLst>
              <a:ext uri="{FF2B5EF4-FFF2-40B4-BE49-F238E27FC236}">
                <a16:creationId xmlns:a16="http://schemas.microsoft.com/office/drawing/2014/main" id="{34519F95-FE62-4B9B-B4FC-E92E07D8E7F0}"/>
              </a:ext>
            </a:extLst>
          </p:cNvPr>
          <p:cNvGraphicFramePr>
            <a:graphicFrameLocks noGrp="1"/>
          </p:cNvGraphicFramePr>
          <p:nvPr>
            <p:ph idx="1"/>
            <p:extLst>
              <p:ext uri="{D42A27DB-BD31-4B8C-83A1-F6EECF244321}">
                <p14:modId xmlns:p14="http://schemas.microsoft.com/office/powerpoint/2010/main" val="1815442868"/>
              </p:ext>
            </p:extLst>
          </p:nvPr>
        </p:nvGraphicFramePr>
        <p:xfrm>
          <a:off x="1103313" y="2052638"/>
          <a:ext cx="8947149" cy="1854200"/>
        </p:xfrm>
        <a:graphic>
          <a:graphicData uri="http://schemas.openxmlformats.org/drawingml/2006/table">
            <a:tbl>
              <a:tblPr firstRow="1" bandRow="1">
                <a:tableStyleId>{5C22544A-7EE6-4342-B048-85BDC9FD1C3A}</a:tableStyleId>
              </a:tblPr>
              <a:tblGrid>
                <a:gridCol w="2982383">
                  <a:extLst>
                    <a:ext uri="{9D8B030D-6E8A-4147-A177-3AD203B41FA5}">
                      <a16:colId xmlns:a16="http://schemas.microsoft.com/office/drawing/2014/main" val="3846998919"/>
                    </a:ext>
                  </a:extLst>
                </a:gridCol>
                <a:gridCol w="2982383">
                  <a:extLst>
                    <a:ext uri="{9D8B030D-6E8A-4147-A177-3AD203B41FA5}">
                      <a16:colId xmlns:a16="http://schemas.microsoft.com/office/drawing/2014/main" val="1235686731"/>
                    </a:ext>
                  </a:extLst>
                </a:gridCol>
                <a:gridCol w="2982383">
                  <a:extLst>
                    <a:ext uri="{9D8B030D-6E8A-4147-A177-3AD203B41FA5}">
                      <a16:colId xmlns:a16="http://schemas.microsoft.com/office/drawing/2014/main" val="21355227"/>
                    </a:ext>
                  </a:extLst>
                </a:gridCol>
              </a:tblGrid>
              <a:tr h="370840">
                <a:tc>
                  <a:txBody>
                    <a:bodyPr/>
                    <a:lstStyle/>
                    <a:p>
                      <a:r>
                        <a:rPr lang="en-IN" dirty="0" err="1"/>
                        <a:t>rollno</a:t>
                      </a:r>
                      <a:endParaRPr lang="en-IN" dirty="0"/>
                    </a:p>
                  </a:txBody>
                  <a:tcPr/>
                </a:tc>
                <a:tc>
                  <a:txBody>
                    <a:bodyPr/>
                    <a:lstStyle/>
                    <a:p>
                      <a:r>
                        <a:rPr lang="en-IN" dirty="0"/>
                        <a:t>name</a:t>
                      </a:r>
                    </a:p>
                  </a:txBody>
                  <a:tcPr/>
                </a:tc>
                <a:tc>
                  <a:txBody>
                    <a:bodyPr/>
                    <a:lstStyle/>
                    <a:p>
                      <a:r>
                        <a:rPr lang="en-IN" dirty="0"/>
                        <a:t>s1</a:t>
                      </a:r>
                    </a:p>
                  </a:txBody>
                  <a:tcPr/>
                </a:tc>
                <a:extLst>
                  <a:ext uri="{0D108BD9-81ED-4DB2-BD59-A6C34878D82A}">
                    <a16:rowId xmlns:a16="http://schemas.microsoft.com/office/drawing/2014/main" val="1422453497"/>
                  </a:ext>
                </a:extLst>
              </a:tr>
              <a:tr h="370840">
                <a:tc>
                  <a:txBody>
                    <a:bodyPr/>
                    <a:lstStyle/>
                    <a:p>
                      <a:r>
                        <a:rPr lang="en-IN" dirty="0"/>
                        <a:t>1</a:t>
                      </a:r>
                    </a:p>
                  </a:txBody>
                  <a:tcPr/>
                </a:tc>
                <a:tc>
                  <a:txBody>
                    <a:bodyPr/>
                    <a:lstStyle/>
                    <a:p>
                      <a:r>
                        <a:rPr lang="en-IN" dirty="0"/>
                        <a:t>a</a:t>
                      </a:r>
                    </a:p>
                  </a:txBody>
                  <a:tcPr/>
                </a:tc>
                <a:tc>
                  <a:txBody>
                    <a:bodyPr/>
                    <a:lstStyle/>
                    <a:p>
                      <a:r>
                        <a:rPr lang="en-IN" dirty="0"/>
                        <a:t>40</a:t>
                      </a:r>
                    </a:p>
                  </a:txBody>
                  <a:tcPr/>
                </a:tc>
                <a:extLst>
                  <a:ext uri="{0D108BD9-81ED-4DB2-BD59-A6C34878D82A}">
                    <a16:rowId xmlns:a16="http://schemas.microsoft.com/office/drawing/2014/main" val="65845950"/>
                  </a:ext>
                </a:extLst>
              </a:tr>
              <a:tr h="370840">
                <a:tc>
                  <a:txBody>
                    <a:bodyPr/>
                    <a:lstStyle/>
                    <a:p>
                      <a:r>
                        <a:rPr lang="en-IN" dirty="0"/>
                        <a:t>2</a:t>
                      </a:r>
                    </a:p>
                  </a:txBody>
                  <a:tcPr/>
                </a:tc>
                <a:tc>
                  <a:txBody>
                    <a:bodyPr/>
                    <a:lstStyle/>
                    <a:p>
                      <a:r>
                        <a:rPr lang="en-IN" dirty="0"/>
                        <a:t>b</a:t>
                      </a:r>
                    </a:p>
                  </a:txBody>
                  <a:tcPr/>
                </a:tc>
                <a:tc>
                  <a:txBody>
                    <a:bodyPr/>
                    <a:lstStyle/>
                    <a:p>
                      <a:r>
                        <a:rPr lang="en-IN" dirty="0"/>
                        <a:t>50</a:t>
                      </a:r>
                    </a:p>
                  </a:txBody>
                  <a:tcPr/>
                </a:tc>
                <a:extLst>
                  <a:ext uri="{0D108BD9-81ED-4DB2-BD59-A6C34878D82A}">
                    <a16:rowId xmlns:a16="http://schemas.microsoft.com/office/drawing/2014/main" val="2995092609"/>
                  </a:ext>
                </a:extLst>
              </a:tr>
              <a:tr h="370840">
                <a:tc>
                  <a:txBody>
                    <a:bodyPr/>
                    <a:lstStyle/>
                    <a:p>
                      <a:r>
                        <a:rPr lang="en-IN" dirty="0"/>
                        <a:t>3</a:t>
                      </a:r>
                    </a:p>
                  </a:txBody>
                  <a:tcPr/>
                </a:tc>
                <a:tc>
                  <a:txBody>
                    <a:bodyPr/>
                    <a:lstStyle/>
                    <a:p>
                      <a:r>
                        <a:rPr lang="en-IN" dirty="0"/>
                        <a:t>c</a:t>
                      </a:r>
                    </a:p>
                  </a:txBody>
                  <a:tcPr/>
                </a:tc>
                <a:tc>
                  <a:txBody>
                    <a:bodyPr/>
                    <a:lstStyle/>
                    <a:p>
                      <a:r>
                        <a:rPr lang="en-IN" dirty="0"/>
                        <a:t>60</a:t>
                      </a:r>
                    </a:p>
                  </a:txBody>
                  <a:tcPr/>
                </a:tc>
                <a:extLst>
                  <a:ext uri="{0D108BD9-81ED-4DB2-BD59-A6C34878D82A}">
                    <a16:rowId xmlns:a16="http://schemas.microsoft.com/office/drawing/2014/main" val="173145572"/>
                  </a:ext>
                </a:extLst>
              </a:tr>
              <a:tr h="370840">
                <a:tc>
                  <a:txBody>
                    <a:bodyPr/>
                    <a:lstStyle/>
                    <a:p>
                      <a:r>
                        <a:rPr lang="en-IN" dirty="0"/>
                        <a:t>4</a:t>
                      </a:r>
                    </a:p>
                  </a:txBody>
                  <a:tcPr/>
                </a:tc>
                <a:tc>
                  <a:txBody>
                    <a:bodyPr/>
                    <a:lstStyle/>
                    <a:p>
                      <a:r>
                        <a:rPr lang="en-IN" dirty="0"/>
                        <a:t>d</a:t>
                      </a:r>
                    </a:p>
                  </a:txBody>
                  <a:tcPr/>
                </a:tc>
                <a:tc>
                  <a:txBody>
                    <a:bodyPr/>
                    <a:lstStyle/>
                    <a:p>
                      <a:r>
                        <a:rPr lang="en-IN" dirty="0"/>
                        <a:t>70</a:t>
                      </a:r>
                    </a:p>
                  </a:txBody>
                  <a:tcPr/>
                </a:tc>
                <a:extLst>
                  <a:ext uri="{0D108BD9-81ED-4DB2-BD59-A6C34878D82A}">
                    <a16:rowId xmlns:a16="http://schemas.microsoft.com/office/drawing/2014/main" val="3210243033"/>
                  </a:ext>
                </a:extLst>
              </a:tr>
            </a:tbl>
          </a:graphicData>
        </a:graphic>
      </p:graphicFrame>
    </p:spTree>
    <p:extLst>
      <p:ext uri="{BB962C8B-B14F-4D97-AF65-F5344CB8AC3E}">
        <p14:creationId xmlns:p14="http://schemas.microsoft.com/office/powerpoint/2010/main" val="202281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127B-78AE-4331-92AF-BA845E7663C6}"/>
              </a:ext>
            </a:extLst>
          </p:cNvPr>
          <p:cNvSpPr>
            <a:spLocks noGrp="1"/>
          </p:cNvSpPr>
          <p:nvPr>
            <p:ph type="title"/>
          </p:nvPr>
        </p:nvSpPr>
        <p:spPr/>
        <p:txBody>
          <a:bodyPr/>
          <a:lstStyle/>
          <a:p>
            <a:r>
              <a:rPr lang="en-IN" dirty="0"/>
              <a:t>Semi-Structured Data</a:t>
            </a:r>
          </a:p>
        </p:txBody>
      </p:sp>
      <p:graphicFrame>
        <p:nvGraphicFramePr>
          <p:cNvPr id="4" name="Table 4">
            <a:extLst>
              <a:ext uri="{FF2B5EF4-FFF2-40B4-BE49-F238E27FC236}">
                <a16:creationId xmlns:a16="http://schemas.microsoft.com/office/drawing/2014/main" id="{34519F95-FE62-4B9B-B4FC-E92E07D8E7F0}"/>
              </a:ext>
            </a:extLst>
          </p:cNvPr>
          <p:cNvGraphicFramePr>
            <a:graphicFrameLocks noGrp="1"/>
          </p:cNvGraphicFramePr>
          <p:nvPr>
            <p:ph idx="1"/>
          </p:nvPr>
        </p:nvGraphicFramePr>
        <p:xfrm>
          <a:off x="1103313" y="2052638"/>
          <a:ext cx="8947149" cy="1854200"/>
        </p:xfrm>
        <a:graphic>
          <a:graphicData uri="http://schemas.openxmlformats.org/drawingml/2006/table">
            <a:tbl>
              <a:tblPr firstRow="1" bandRow="1">
                <a:tableStyleId>{5C22544A-7EE6-4342-B048-85BDC9FD1C3A}</a:tableStyleId>
              </a:tblPr>
              <a:tblGrid>
                <a:gridCol w="2982383">
                  <a:extLst>
                    <a:ext uri="{9D8B030D-6E8A-4147-A177-3AD203B41FA5}">
                      <a16:colId xmlns:a16="http://schemas.microsoft.com/office/drawing/2014/main" val="3846998919"/>
                    </a:ext>
                  </a:extLst>
                </a:gridCol>
                <a:gridCol w="2982383">
                  <a:extLst>
                    <a:ext uri="{9D8B030D-6E8A-4147-A177-3AD203B41FA5}">
                      <a16:colId xmlns:a16="http://schemas.microsoft.com/office/drawing/2014/main" val="1235686731"/>
                    </a:ext>
                  </a:extLst>
                </a:gridCol>
                <a:gridCol w="2982383">
                  <a:extLst>
                    <a:ext uri="{9D8B030D-6E8A-4147-A177-3AD203B41FA5}">
                      <a16:colId xmlns:a16="http://schemas.microsoft.com/office/drawing/2014/main" val="21355227"/>
                    </a:ext>
                  </a:extLst>
                </a:gridCol>
              </a:tblGrid>
              <a:tr h="370840">
                <a:tc>
                  <a:txBody>
                    <a:bodyPr/>
                    <a:lstStyle/>
                    <a:p>
                      <a:r>
                        <a:rPr lang="en-IN" dirty="0" err="1"/>
                        <a:t>rollno</a:t>
                      </a:r>
                      <a:endParaRPr lang="en-IN" dirty="0"/>
                    </a:p>
                  </a:txBody>
                  <a:tcPr/>
                </a:tc>
                <a:tc>
                  <a:txBody>
                    <a:bodyPr/>
                    <a:lstStyle/>
                    <a:p>
                      <a:r>
                        <a:rPr lang="en-IN" dirty="0"/>
                        <a:t>name</a:t>
                      </a:r>
                    </a:p>
                  </a:txBody>
                  <a:tcPr/>
                </a:tc>
                <a:tc>
                  <a:txBody>
                    <a:bodyPr/>
                    <a:lstStyle/>
                    <a:p>
                      <a:r>
                        <a:rPr lang="en-IN" dirty="0"/>
                        <a:t>s1</a:t>
                      </a:r>
                    </a:p>
                  </a:txBody>
                  <a:tcPr/>
                </a:tc>
                <a:extLst>
                  <a:ext uri="{0D108BD9-81ED-4DB2-BD59-A6C34878D82A}">
                    <a16:rowId xmlns:a16="http://schemas.microsoft.com/office/drawing/2014/main" val="1422453497"/>
                  </a:ext>
                </a:extLst>
              </a:tr>
              <a:tr h="370840">
                <a:tc>
                  <a:txBody>
                    <a:bodyPr/>
                    <a:lstStyle/>
                    <a:p>
                      <a:r>
                        <a:rPr lang="en-IN" dirty="0"/>
                        <a:t>1</a:t>
                      </a:r>
                    </a:p>
                  </a:txBody>
                  <a:tcPr/>
                </a:tc>
                <a:tc>
                  <a:txBody>
                    <a:bodyPr/>
                    <a:lstStyle/>
                    <a:p>
                      <a:r>
                        <a:rPr lang="en-IN" dirty="0"/>
                        <a:t>a</a:t>
                      </a:r>
                    </a:p>
                  </a:txBody>
                  <a:tcPr/>
                </a:tc>
                <a:tc>
                  <a:txBody>
                    <a:bodyPr/>
                    <a:lstStyle/>
                    <a:p>
                      <a:r>
                        <a:rPr lang="en-IN" dirty="0"/>
                        <a:t>40</a:t>
                      </a:r>
                    </a:p>
                  </a:txBody>
                  <a:tcPr/>
                </a:tc>
                <a:extLst>
                  <a:ext uri="{0D108BD9-81ED-4DB2-BD59-A6C34878D82A}">
                    <a16:rowId xmlns:a16="http://schemas.microsoft.com/office/drawing/2014/main" val="65845950"/>
                  </a:ext>
                </a:extLst>
              </a:tr>
              <a:tr h="370840">
                <a:tc>
                  <a:txBody>
                    <a:bodyPr/>
                    <a:lstStyle/>
                    <a:p>
                      <a:r>
                        <a:rPr lang="en-IN" dirty="0"/>
                        <a:t>2</a:t>
                      </a:r>
                    </a:p>
                  </a:txBody>
                  <a:tcPr/>
                </a:tc>
                <a:tc>
                  <a:txBody>
                    <a:bodyPr/>
                    <a:lstStyle/>
                    <a:p>
                      <a:r>
                        <a:rPr lang="en-IN" dirty="0"/>
                        <a:t>b</a:t>
                      </a:r>
                    </a:p>
                  </a:txBody>
                  <a:tcPr/>
                </a:tc>
                <a:tc>
                  <a:txBody>
                    <a:bodyPr/>
                    <a:lstStyle/>
                    <a:p>
                      <a:r>
                        <a:rPr lang="en-IN" dirty="0"/>
                        <a:t>50</a:t>
                      </a:r>
                    </a:p>
                  </a:txBody>
                  <a:tcPr/>
                </a:tc>
                <a:extLst>
                  <a:ext uri="{0D108BD9-81ED-4DB2-BD59-A6C34878D82A}">
                    <a16:rowId xmlns:a16="http://schemas.microsoft.com/office/drawing/2014/main" val="2995092609"/>
                  </a:ext>
                </a:extLst>
              </a:tr>
              <a:tr h="370840">
                <a:tc>
                  <a:txBody>
                    <a:bodyPr/>
                    <a:lstStyle/>
                    <a:p>
                      <a:r>
                        <a:rPr lang="en-IN" dirty="0"/>
                        <a:t>3</a:t>
                      </a:r>
                    </a:p>
                  </a:txBody>
                  <a:tcPr/>
                </a:tc>
                <a:tc>
                  <a:txBody>
                    <a:bodyPr/>
                    <a:lstStyle/>
                    <a:p>
                      <a:r>
                        <a:rPr lang="en-IN" dirty="0"/>
                        <a:t>c</a:t>
                      </a:r>
                    </a:p>
                  </a:txBody>
                  <a:tcPr/>
                </a:tc>
                <a:tc>
                  <a:txBody>
                    <a:bodyPr/>
                    <a:lstStyle/>
                    <a:p>
                      <a:r>
                        <a:rPr lang="en-IN" dirty="0"/>
                        <a:t>60</a:t>
                      </a:r>
                    </a:p>
                  </a:txBody>
                  <a:tcPr/>
                </a:tc>
                <a:extLst>
                  <a:ext uri="{0D108BD9-81ED-4DB2-BD59-A6C34878D82A}">
                    <a16:rowId xmlns:a16="http://schemas.microsoft.com/office/drawing/2014/main" val="173145572"/>
                  </a:ext>
                </a:extLst>
              </a:tr>
              <a:tr h="370840">
                <a:tc>
                  <a:txBody>
                    <a:bodyPr/>
                    <a:lstStyle/>
                    <a:p>
                      <a:r>
                        <a:rPr lang="en-IN" dirty="0"/>
                        <a:t>4</a:t>
                      </a:r>
                    </a:p>
                  </a:txBody>
                  <a:tcPr/>
                </a:tc>
                <a:tc>
                  <a:txBody>
                    <a:bodyPr/>
                    <a:lstStyle/>
                    <a:p>
                      <a:r>
                        <a:rPr lang="en-IN" dirty="0"/>
                        <a:t>d</a:t>
                      </a:r>
                    </a:p>
                  </a:txBody>
                  <a:tcPr/>
                </a:tc>
                <a:tc>
                  <a:txBody>
                    <a:bodyPr/>
                    <a:lstStyle/>
                    <a:p>
                      <a:r>
                        <a:rPr lang="en-IN" dirty="0"/>
                        <a:t>70</a:t>
                      </a:r>
                    </a:p>
                  </a:txBody>
                  <a:tcPr/>
                </a:tc>
                <a:extLst>
                  <a:ext uri="{0D108BD9-81ED-4DB2-BD59-A6C34878D82A}">
                    <a16:rowId xmlns:a16="http://schemas.microsoft.com/office/drawing/2014/main" val="3210243033"/>
                  </a:ext>
                </a:extLst>
              </a:tr>
            </a:tbl>
          </a:graphicData>
        </a:graphic>
      </p:graphicFrame>
    </p:spTree>
    <p:extLst>
      <p:ext uri="{BB962C8B-B14F-4D97-AF65-F5344CB8AC3E}">
        <p14:creationId xmlns:p14="http://schemas.microsoft.com/office/powerpoint/2010/main" val="4141128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8E83-E67A-47D0-89A8-2373EF2D0B61}"/>
              </a:ext>
            </a:extLst>
          </p:cNvPr>
          <p:cNvSpPr>
            <a:spLocks noGrp="1"/>
          </p:cNvSpPr>
          <p:nvPr>
            <p:ph type="title"/>
          </p:nvPr>
        </p:nvSpPr>
        <p:spPr/>
        <p:txBody>
          <a:bodyPr/>
          <a:lstStyle/>
          <a:p>
            <a:r>
              <a:rPr lang="en-IN" dirty="0"/>
              <a:t>RDBMS</a:t>
            </a:r>
          </a:p>
        </p:txBody>
      </p:sp>
      <p:sp>
        <p:nvSpPr>
          <p:cNvPr id="3" name="Content Placeholder 2">
            <a:extLst>
              <a:ext uri="{FF2B5EF4-FFF2-40B4-BE49-F238E27FC236}">
                <a16:creationId xmlns:a16="http://schemas.microsoft.com/office/drawing/2014/main" id="{70E80AD6-9DC0-461A-AD8D-8525D53D3B2D}"/>
              </a:ext>
            </a:extLst>
          </p:cNvPr>
          <p:cNvSpPr>
            <a:spLocks noGrp="1"/>
          </p:cNvSpPr>
          <p:nvPr>
            <p:ph idx="1"/>
          </p:nvPr>
        </p:nvSpPr>
        <p:spPr/>
        <p:txBody>
          <a:bodyPr/>
          <a:lstStyle/>
          <a:p>
            <a:r>
              <a:rPr lang="en-IN" dirty="0"/>
              <a:t>Amazon Aurora</a:t>
            </a:r>
          </a:p>
          <a:p>
            <a:r>
              <a:rPr lang="en-IN" dirty="0"/>
              <a:t>MYSQL</a:t>
            </a:r>
          </a:p>
          <a:p>
            <a:r>
              <a:rPr lang="en-IN" dirty="0"/>
              <a:t>Microsoft SQL</a:t>
            </a:r>
          </a:p>
          <a:p>
            <a:r>
              <a:rPr lang="en-IN" dirty="0"/>
              <a:t>Oracle</a:t>
            </a:r>
          </a:p>
          <a:p>
            <a:r>
              <a:rPr lang="en-IN" dirty="0"/>
              <a:t>Postgres</a:t>
            </a:r>
          </a:p>
          <a:p>
            <a:r>
              <a:rPr lang="en-IN" dirty="0"/>
              <a:t>MariaDB</a:t>
            </a:r>
          </a:p>
        </p:txBody>
      </p:sp>
    </p:spTree>
    <p:extLst>
      <p:ext uri="{BB962C8B-B14F-4D97-AF65-F5344CB8AC3E}">
        <p14:creationId xmlns:p14="http://schemas.microsoft.com/office/powerpoint/2010/main" val="359023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4024-D283-43EC-AFEC-16FAB3FFBBB8}"/>
              </a:ext>
            </a:extLst>
          </p:cNvPr>
          <p:cNvSpPr>
            <a:spLocks noGrp="1"/>
          </p:cNvSpPr>
          <p:nvPr>
            <p:ph type="title"/>
          </p:nvPr>
        </p:nvSpPr>
        <p:spPr/>
        <p:txBody>
          <a:bodyPr/>
          <a:lstStyle/>
          <a:p>
            <a:r>
              <a:rPr lang="en-US" b="1" dirty="0"/>
              <a:t>MySQL</a:t>
            </a:r>
            <a:br>
              <a:rPr lang="en-US" b="1" dirty="0"/>
            </a:br>
            <a:endParaRPr lang="en-IN" dirty="0"/>
          </a:p>
        </p:txBody>
      </p:sp>
      <p:sp>
        <p:nvSpPr>
          <p:cNvPr id="3" name="Content Placeholder 2">
            <a:extLst>
              <a:ext uri="{FF2B5EF4-FFF2-40B4-BE49-F238E27FC236}">
                <a16:creationId xmlns:a16="http://schemas.microsoft.com/office/drawing/2014/main" id="{AE4BC548-5CDD-4D6E-98F5-F7646D251BC5}"/>
              </a:ext>
            </a:extLst>
          </p:cNvPr>
          <p:cNvSpPr>
            <a:spLocks noGrp="1"/>
          </p:cNvSpPr>
          <p:nvPr>
            <p:ph idx="1"/>
          </p:nvPr>
        </p:nvSpPr>
        <p:spPr/>
        <p:txBody>
          <a:bodyPr/>
          <a:lstStyle/>
          <a:p>
            <a:r>
              <a:rPr lang="en-US" dirty="0"/>
              <a:t>MySQL is the most popular open source database in the world. MySQL on RDS offers the rich features of the MySQL community edition with the flexibility to easily scale compute resources or storage capacity for your database.</a:t>
            </a:r>
          </a:p>
          <a:p>
            <a:pPr>
              <a:buFont typeface="Arial" panose="020B0604020202020204" pitchFamily="34" charset="0"/>
              <a:buChar char="•"/>
            </a:pPr>
            <a:r>
              <a:rPr lang="en-US" dirty="0"/>
              <a:t>Supports database size up to 64 </a:t>
            </a:r>
            <a:r>
              <a:rPr lang="en-US" dirty="0" err="1"/>
              <a:t>TiB</a:t>
            </a:r>
            <a:r>
              <a:rPr lang="en-US" dirty="0"/>
              <a:t>.</a:t>
            </a:r>
          </a:p>
          <a:p>
            <a:pPr>
              <a:buFont typeface="Arial" panose="020B0604020202020204" pitchFamily="34" charset="0"/>
              <a:buChar char="•"/>
            </a:pPr>
            <a:r>
              <a:rPr lang="en-US" dirty="0"/>
              <a:t>Supports General Purpose, Memory Optimized, and Burstable Performance instance classes.</a:t>
            </a:r>
          </a:p>
          <a:p>
            <a:pPr>
              <a:buFont typeface="Arial" panose="020B0604020202020204" pitchFamily="34" charset="0"/>
              <a:buChar char="•"/>
            </a:pPr>
            <a:r>
              <a:rPr lang="en-US" dirty="0"/>
              <a:t>Supports automated backup and point-in-time recovery.</a:t>
            </a:r>
          </a:p>
          <a:p>
            <a:pPr>
              <a:buFont typeface="Arial" panose="020B0604020202020204" pitchFamily="34" charset="0"/>
              <a:buChar char="•"/>
            </a:pPr>
            <a:r>
              <a:rPr lang="en-US" dirty="0"/>
              <a:t>Supports up to 5 Read Replicas per instance, within a single Region or cross-region.</a:t>
            </a:r>
          </a:p>
          <a:p>
            <a:endParaRPr lang="en-IN" dirty="0"/>
          </a:p>
        </p:txBody>
      </p:sp>
    </p:spTree>
    <p:extLst>
      <p:ext uri="{BB962C8B-B14F-4D97-AF65-F5344CB8AC3E}">
        <p14:creationId xmlns:p14="http://schemas.microsoft.com/office/powerpoint/2010/main" val="753695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135</TotalTime>
  <Words>808</Words>
  <Application>Microsoft Office PowerPoint</Application>
  <PresentationFormat>Widescreen</PresentationFormat>
  <Paragraphs>127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vt:lpstr>
      <vt:lpstr>PowerPoint Presentation</vt:lpstr>
      <vt:lpstr>DATAs</vt:lpstr>
      <vt:lpstr>Processors</vt:lpstr>
      <vt:lpstr>Storage Devices</vt:lpstr>
      <vt:lpstr>Types of data</vt:lpstr>
      <vt:lpstr>Structured Data</vt:lpstr>
      <vt:lpstr>Semi-Structured Data</vt:lpstr>
      <vt:lpstr>RDBMS</vt:lpstr>
      <vt:lpstr>MySQL </vt:lpstr>
      <vt:lpstr>MariaDB </vt:lpstr>
      <vt:lpstr>PostgreSQL </vt:lpstr>
      <vt:lpstr>Oracle </vt:lpstr>
      <vt:lpstr>Microsoft SQL Server </vt:lpstr>
      <vt:lpstr>PowerPoint Presentation</vt:lpstr>
      <vt:lpstr>Database Operations</vt:lpstr>
      <vt:lpstr>Flipkart</vt:lpstr>
      <vt:lpstr>Bank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10</cp:revision>
  <dcterms:created xsi:type="dcterms:W3CDTF">2020-07-14T04:22:46Z</dcterms:created>
  <dcterms:modified xsi:type="dcterms:W3CDTF">2020-07-14T06:38:05Z</dcterms:modified>
</cp:coreProperties>
</file>