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65" r:id="rId15"/>
    <p:sldId id="270" r:id="rId16"/>
    <p:sldId id="271" r:id="rId17"/>
    <p:sldId id="273" r:id="rId18"/>
    <p:sldId id="272" r:id="rId19"/>
    <p:sldId id="274" r:id="rId20"/>
    <p:sldId id="275" r:id="rId21"/>
    <p:sldId id="276" r:id="rId22"/>
    <p:sldId id="277" r:id="rId23"/>
    <p:sldId id="278" r:id="rId24"/>
    <p:sldId id="279" r:id="rId25"/>
    <p:sldId id="280" r:id="rId26"/>
    <p:sldId id="281" r:id="rId27"/>
    <p:sldId id="284" r:id="rId28"/>
    <p:sldId id="282" r:id="rId29"/>
    <p:sldId id="283" r:id="rId30"/>
    <p:sldId id="285" r:id="rId31"/>
    <p:sldId id="286" r:id="rId32"/>
    <p:sldId id="287" r:id="rId33"/>
    <p:sldId id="288" r:id="rId34"/>
    <p:sldId id="289" r:id="rId35"/>
    <p:sldId id="290" r:id="rId36"/>
    <p:sldId id="291"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0" d="100"/>
          <a:sy n="70" d="100"/>
        </p:scale>
        <p:origin x="1138"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96A9782-DDD8-4320-9083-74C1B0D6F4EC}" type="datetimeFigureOut">
              <a:rPr lang="en-IN" smtClean="0"/>
              <a:t>2020/07/14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934C4B-494C-4345-98AD-060CF3C50BA2}" type="slidenum">
              <a:rPr lang="en-IN" smtClean="0"/>
              <a:t>‹#›</a:t>
            </a:fld>
            <a:endParaRPr lang="en-IN"/>
          </a:p>
        </p:txBody>
      </p:sp>
    </p:spTree>
    <p:extLst>
      <p:ext uri="{BB962C8B-B14F-4D97-AF65-F5344CB8AC3E}">
        <p14:creationId xmlns:p14="http://schemas.microsoft.com/office/powerpoint/2010/main" val="3898217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6A9782-DDD8-4320-9083-74C1B0D6F4EC}" type="datetimeFigureOut">
              <a:rPr lang="en-IN" smtClean="0"/>
              <a:t>2020/07/14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934C4B-494C-4345-98AD-060CF3C50BA2}" type="slidenum">
              <a:rPr lang="en-IN" smtClean="0"/>
              <a:t>‹#›</a:t>
            </a:fld>
            <a:endParaRPr lang="en-IN"/>
          </a:p>
        </p:txBody>
      </p:sp>
    </p:spTree>
    <p:extLst>
      <p:ext uri="{BB962C8B-B14F-4D97-AF65-F5344CB8AC3E}">
        <p14:creationId xmlns:p14="http://schemas.microsoft.com/office/powerpoint/2010/main" val="2082395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96A9782-DDD8-4320-9083-74C1B0D6F4EC}" type="datetimeFigureOut">
              <a:rPr lang="en-IN" smtClean="0"/>
              <a:t>2020/07/14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934C4B-494C-4345-98AD-060CF3C50BA2}" type="slidenum">
              <a:rPr lang="en-IN" smtClean="0"/>
              <a:t>‹#›</a:t>
            </a:fld>
            <a:endParaRPr lang="en-IN"/>
          </a:p>
        </p:txBody>
      </p:sp>
    </p:spTree>
    <p:extLst>
      <p:ext uri="{BB962C8B-B14F-4D97-AF65-F5344CB8AC3E}">
        <p14:creationId xmlns:p14="http://schemas.microsoft.com/office/powerpoint/2010/main" val="15635718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96A9782-DDD8-4320-9083-74C1B0D6F4EC}" type="datetimeFigureOut">
              <a:rPr lang="en-IN" smtClean="0"/>
              <a:t>2020/07/14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934C4B-494C-4345-98AD-060CF3C50BA2}"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219848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6A9782-DDD8-4320-9083-74C1B0D6F4EC}" type="datetimeFigureOut">
              <a:rPr lang="en-IN" smtClean="0"/>
              <a:t>2020/07/14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934C4B-494C-4345-98AD-060CF3C50BA2}" type="slidenum">
              <a:rPr lang="en-IN" smtClean="0"/>
              <a:t>‹#›</a:t>
            </a:fld>
            <a:endParaRPr lang="en-IN"/>
          </a:p>
        </p:txBody>
      </p:sp>
    </p:spTree>
    <p:extLst>
      <p:ext uri="{BB962C8B-B14F-4D97-AF65-F5344CB8AC3E}">
        <p14:creationId xmlns:p14="http://schemas.microsoft.com/office/powerpoint/2010/main" val="25049190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96A9782-DDD8-4320-9083-74C1B0D6F4EC}" type="datetimeFigureOut">
              <a:rPr lang="en-IN" smtClean="0"/>
              <a:t>2020/07/14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934C4B-494C-4345-98AD-060CF3C50BA2}" type="slidenum">
              <a:rPr lang="en-IN" smtClean="0"/>
              <a:t>‹#›</a:t>
            </a:fld>
            <a:endParaRPr lang="en-IN"/>
          </a:p>
        </p:txBody>
      </p:sp>
    </p:spTree>
    <p:extLst>
      <p:ext uri="{BB962C8B-B14F-4D97-AF65-F5344CB8AC3E}">
        <p14:creationId xmlns:p14="http://schemas.microsoft.com/office/powerpoint/2010/main" val="17019532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96A9782-DDD8-4320-9083-74C1B0D6F4EC}" type="datetimeFigureOut">
              <a:rPr lang="en-IN" smtClean="0"/>
              <a:t>2020/07/14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934C4B-494C-4345-98AD-060CF3C50BA2}" type="slidenum">
              <a:rPr lang="en-IN" smtClean="0"/>
              <a:t>‹#›</a:t>
            </a:fld>
            <a:endParaRPr lang="en-IN"/>
          </a:p>
        </p:txBody>
      </p:sp>
    </p:spTree>
    <p:extLst>
      <p:ext uri="{BB962C8B-B14F-4D97-AF65-F5344CB8AC3E}">
        <p14:creationId xmlns:p14="http://schemas.microsoft.com/office/powerpoint/2010/main" val="25461590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6A9782-DDD8-4320-9083-74C1B0D6F4EC}" type="datetimeFigureOut">
              <a:rPr lang="en-IN" smtClean="0"/>
              <a:t>2020/07/14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934C4B-494C-4345-98AD-060CF3C50BA2}" type="slidenum">
              <a:rPr lang="en-IN" smtClean="0"/>
              <a:t>‹#›</a:t>
            </a:fld>
            <a:endParaRPr lang="en-IN"/>
          </a:p>
        </p:txBody>
      </p:sp>
    </p:spTree>
    <p:extLst>
      <p:ext uri="{BB962C8B-B14F-4D97-AF65-F5344CB8AC3E}">
        <p14:creationId xmlns:p14="http://schemas.microsoft.com/office/powerpoint/2010/main" val="35854842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6A9782-DDD8-4320-9083-74C1B0D6F4EC}" type="datetimeFigureOut">
              <a:rPr lang="en-IN" smtClean="0"/>
              <a:t>2020/07/14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934C4B-494C-4345-98AD-060CF3C50BA2}" type="slidenum">
              <a:rPr lang="en-IN" smtClean="0"/>
              <a:t>‹#›</a:t>
            </a:fld>
            <a:endParaRPr lang="en-IN"/>
          </a:p>
        </p:txBody>
      </p:sp>
    </p:spTree>
    <p:extLst>
      <p:ext uri="{BB962C8B-B14F-4D97-AF65-F5344CB8AC3E}">
        <p14:creationId xmlns:p14="http://schemas.microsoft.com/office/powerpoint/2010/main" val="2692190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96A9782-DDD8-4320-9083-74C1B0D6F4EC}" type="datetimeFigureOut">
              <a:rPr lang="en-IN" smtClean="0"/>
              <a:t>2020/07/14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934C4B-494C-4345-98AD-060CF3C50BA2}" type="slidenum">
              <a:rPr lang="en-IN" smtClean="0"/>
              <a:t>‹#›</a:t>
            </a:fld>
            <a:endParaRPr lang="en-IN"/>
          </a:p>
        </p:txBody>
      </p:sp>
    </p:spTree>
    <p:extLst>
      <p:ext uri="{BB962C8B-B14F-4D97-AF65-F5344CB8AC3E}">
        <p14:creationId xmlns:p14="http://schemas.microsoft.com/office/powerpoint/2010/main" val="2401024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6A9782-DDD8-4320-9083-74C1B0D6F4EC}" type="datetimeFigureOut">
              <a:rPr lang="en-IN" smtClean="0"/>
              <a:t>2020/07/14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934C4B-494C-4345-98AD-060CF3C50BA2}" type="slidenum">
              <a:rPr lang="en-IN" smtClean="0"/>
              <a:t>‹#›</a:t>
            </a:fld>
            <a:endParaRPr lang="en-IN"/>
          </a:p>
        </p:txBody>
      </p:sp>
    </p:spTree>
    <p:extLst>
      <p:ext uri="{BB962C8B-B14F-4D97-AF65-F5344CB8AC3E}">
        <p14:creationId xmlns:p14="http://schemas.microsoft.com/office/powerpoint/2010/main" val="1764047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6A9782-DDD8-4320-9083-74C1B0D6F4EC}" type="datetimeFigureOut">
              <a:rPr lang="en-IN" smtClean="0"/>
              <a:t>2020/07/14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934C4B-494C-4345-98AD-060CF3C50BA2}" type="slidenum">
              <a:rPr lang="en-IN" smtClean="0"/>
              <a:t>‹#›</a:t>
            </a:fld>
            <a:endParaRPr lang="en-IN"/>
          </a:p>
        </p:txBody>
      </p:sp>
    </p:spTree>
    <p:extLst>
      <p:ext uri="{BB962C8B-B14F-4D97-AF65-F5344CB8AC3E}">
        <p14:creationId xmlns:p14="http://schemas.microsoft.com/office/powerpoint/2010/main" val="1431759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6A9782-DDD8-4320-9083-74C1B0D6F4EC}" type="datetimeFigureOut">
              <a:rPr lang="en-IN" smtClean="0"/>
              <a:t>2020/07/14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0934C4B-494C-4345-98AD-060CF3C50BA2}" type="slidenum">
              <a:rPr lang="en-IN" smtClean="0"/>
              <a:t>‹#›</a:t>
            </a:fld>
            <a:endParaRPr lang="en-IN"/>
          </a:p>
        </p:txBody>
      </p:sp>
    </p:spTree>
    <p:extLst>
      <p:ext uri="{BB962C8B-B14F-4D97-AF65-F5344CB8AC3E}">
        <p14:creationId xmlns:p14="http://schemas.microsoft.com/office/powerpoint/2010/main" val="737278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96A9782-DDD8-4320-9083-74C1B0D6F4EC}" type="datetimeFigureOut">
              <a:rPr lang="en-IN" smtClean="0"/>
              <a:t>2020/07/14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B0934C4B-494C-4345-98AD-060CF3C50BA2}" type="slidenum">
              <a:rPr lang="en-IN" smtClean="0"/>
              <a:t>‹#›</a:t>
            </a:fld>
            <a:endParaRPr lang="en-IN"/>
          </a:p>
        </p:txBody>
      </p:sp>
    </p:spTree>
    <p:extLst>
      <p:ext uri="{BB962C8B-B14F-4D97-AF65-F5344CB8AC3E}">
        <p14:creationId xmlns:p14="http://schemas.microsoft.com/office/powerpoint/2010/main" val="1651601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96A9782-DDD8-4320-9083-74C1B0D6F4EC}" type="datetimeFigureOut">
              <a:rPr lang="en-IN" smtClean="0"/>
              <a:t>2020/07/14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B0934C4B-494C-4345-98AD-060CF3C50BA2}" type="slidenum">
              <a:rPr lang="en-IN" smtClean="0"/>
              <a:t>‹#›</a:t>
            </a:fld>
            <a:endParaRPr lang="en-IN"/>
          </a:p>
        </p:txBody>
      </p:sp>
    </p:spTree>
    <p:extLst>
      <p:ext uri="{BB962C8B-B14F-4D97-AF65-F5344CB8AC3E}">
        <p14:creationId xmlns:p14="http://schemas.microsoft.com/office/powerpoint/2010/main" val="104433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96A9782-DDD8-4320-9083-74C1B0D6F4EC}" type="datetimeFigureOut">
              <a:rPr lang="en-IN" smtClean="0"/>
              <a:t>2020/07/14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B0934C4B-494C-4345-98AD-060CF3C50BA2}" type="slidenum">
              <a:rPr lang="en-IN" smtClean="0"/>
              <a:t>‹#›</a:t>
            </a:fld>
            <a:endParaRPr lang="en-IN"/>
          </a:p>
        </p:txBody>
      </p:sp>
    </p:spTree>
    <p:extLst>
      <p:ext uri="{BB962C8B-B14F-4D97-AF65-F5344CB8AC3E}">
        <p14:creationId xmlns:p14="http://schemas.microsoft.com/office/powerpoint/2010/main" val="521197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6A9782-DDD8-4320-9083-74C1B0D6F4EC}" type="datetimeFigureOut">
              <a:rPr lang="en-IN" smtClean="0"/>
              <a:t>2020/07/14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934C4B-494C-4345-98AD-060CF3C50BA2}" type="slidenum">
              <a:rPr lang="en-IN" smtClean="0"/>
              <a:t>‹#›</a:t>
            </a:fld>
            <a:endParaRPr lang="en-IN"/>
          </a:p>
        </p:txBody>
      </p:sp>
    </p:spTree>
    <p:extLst>
      <p:ext uri="{BB962C8B-B14F-4D97-AF65-F5344CB8AC3E}">
        <p14:creationId xmlns:p14="http://schemas.microsoft.com/office/powerpoint/2010/main" val="245719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96A9782-DDD8-4320-9083-74C1B0D6F4EC}" type="datetimeFigureOut">
              <a:rPr lang="en-IN" smtClean="0"/>
              <a:t>2020/07/14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0934C4B-494C-4345-98AD-060CF3C50BA2}" type="slidenum">
              <a:rPr lang="en-IN" smtClean="0"/>
              <a:t>‹#›</a:t>
            </a:fld>
            <a:endParaRPr lang="en-IN"/>
          </a:p>
        </p:txBody>
      </p:sp>
    </p:spTree>
    <p:extLst>
      <p:ext uri="{BB962C8B-B14F-4D97-AF65-F5344CB8AC3E}">
        <p14:creationId xmlns:p14="http://schemas.microsoft.com/office/powerpoint/2010/main" val="340877037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9.svg"/><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3.svg"/><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AAFD3-E856-4C3B-A362-93CA385E19CE}"/>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FDF00A5C-23E0-419C-A891-0F050FD72D44}"/>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6692328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5EA13-BC00-4892-A6F2-7E685554757D}"/>
              </a:ext>
            </a:extLst>
          </p:cNvPr>
          <p:cNvSpPr>
            <a:spLocks noGrp="1"/>
          </p:cNvSpPr>
          <p:nvPr>
            <p:ph type="title"/>
          </p:nvPr>
        </p:nvSpPr>
        <p:spPr/>
        <p:txBody>
          <a:bodyPr/>
          <a:lstStyle/>
          <a:p>
            <a:r>
              <a:rPr lang="en-US" b="1" dirty="0"/>
              <a:t>MariaDB</a:t>
            </a:r>
            <a:br>
              <a:rPr lang="en-US" b="1" dirty="0"/>
            </a:br>
            <a:endParaRPr lang="en-IN" dirty="0"/>
          </a:p>
        </p:txBody>
      </p:sp>
      <p:sp>
        <p:nvSpPr>
          <p:cNvPr id="3" name="Content Placeholder 2">
            <a:extLst>
              <a:ext uri="{FF2B5EF4-FFF2-40B4-BE49-F238E27FC236}">
                <a16:creationId xmlns:a16="http://schemas.microsoft.com/office/drawing/2014/main" id="{5445B759-7C34-4AA0-BA2F-868905A279BD}"/>
              </a:ext>
            </a:extLst>
          </p:cNvPr>
          <p:cNvSpPr>
            <a:spLocks noGrp="1"/>
          </p:cNvSpPr>
          <p:nvPr>
            <p:ph idx="1"/>
          </p:nvPr>
        </p:nvSpPr>
        <p:spPr/>
        <p:txBody>
          <a:bodyPr>
            <a:normAutofit lnSpcReduction="10000"/>
          </a:bodyPr>
          <a:lstStyle/>
          <a:p>
            <a:r>
              <a:rPr lang="en-US" dirty="0"/>
              <a:t>MariaDB Community Edition is a MySQL-compatible database with strong support from the open source community, and extra features and performance optimizations.</a:t>
            </a:r>
          </a:p>
          <a:p>
            <a:pPr>
              <a:buFont typeface="Arial" panose="020B0604020202020204" pitchFamily="34" charset="0"/>
              <a:buChar char="•"/>
            </a:pPr>
            <a:r>
              <a:rPr lang="en-US" dirty="0"/>
              <a:t>Supports database size up to 64 </a:t>
            </a:r>
            <a:r>
              <a:rPr lang="en-US" dirty="0" err="1"/>
              <a:t>TiB</a:t>
            </a:r>
            <a:r>
              <a:rPr lang="en-US" dirty="0"/>
              <a:t>.</a:t>
            </a:r>
          </a:p>
          <a:p>
            <a:pPr>
              <a:buFont typeface="Arial" panose="020B0604020202020204" pitchFamily="34" charset="0"/>
              <a:buChar char="•"/>
            </a:pPr>
            <a:r>
              <a:rPr lang="en-US" dirty="0"/>
              <a:t>Supports General Purpose, Memory Optimized, and Burstable Performance instance classes.</a:t>
            </a:r>
          </a:p>
          <a:p>
            <a:pPr>
              <a:buFont typeface="Arial" panose="020B0604020202020204" pitchFamily="34" charset="0"/>
              <a:buChar char="•"/>
            </a:pPr>
            <a:r>
              <a:rPr lang="en-US" dirty="0"/>
              <a:t>Supports automated backup and point-in-time recovery.</a:t>
            </a:r>
          </a:p>
          <a:p>
            <a:pPr>
              <a:buFont typeface="Arial" panose="020B0604020202020204" pitchFamily="34" charset="0"/>
              <a:buChar char="•"/>
            </a:pPr>
            <a:r>
              <a:rPr lang="en-US" dirty="0"/>
              <a:t>Supports up to 5 Read Replicas per instance, within a single Region or cross-region.</a:t>
            </a:r>
          </a:p>
          <a:p>
            <a:pPr>
              <a:buFont typeface="Arial" panose="020B0604020202020204" pitchFamily="34" charset="0"/>
              <a:buChar char="•"/>
            </a:pPr>
            <a:r>
              <a:rPr lang="en-US" dirty="0"/>
              <a:t>Supports global transaction ID (GTID) and thread pooling.</a:t>
            </a:r>
          </a:p>
          <a:p>
            <a:pPr>
              <a:buFont typeface="Arial" panose="020B0604020202020204" pitchFamily="34" charset="0"/>
              <a:buChar char="•"/>
            </a:pPr>
            <a:r>
              <a:rPr lang="en-US" dirty="0"/>
              <a:t>Developed and supported by the MariaDB open source community.</a:t>
            </a:r>
          </a:p>
          <a:p>
            <a:endParaRPr lang="en-IN" dirty="0"/>
          </a:p>
        </p:txBody>
      </p:sp>
    </p:spTree>
    <p:extLst>
      <p:ext uri="{BB962C8B-B14F-4D97-AF65-F5344CB8AC3E}">
        <p14:creationId xmlns:p14="http://schemas.microsoft.com/office/powerpoint/2010/main" val="4158861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E4FEE-1104-4389-A3B6-1019B623B566}"/>
              </a:ext>
            </a:extLst>
          </p:cNvPr>
          <p:cNvSpPr>
            <a:spLocks noGrp="1"/>
          </p:cNvSpPr>
          <p:nvPr>
            <p:ph type="title"/>
          </p:nvPr>
        </p:nvSpPr>
        <p:spPr/>
        <p:txBody>
          <a:bodyPr/>
          <a:lstStyle/>
          <a:p>
            <a:r>
              <a:rPr lang="en-US" b="1" dirty="0"/>
              <a:t>PostgreSQL</a:t>
            </a:r>
            <a:br>
              <a:rPr lang="en-US" b="1" dirty="0"/>
            </a:br>
            <a:endParaRPr lang="en-IN" dirty="0"/>
          </a:p>
        </p:txBody>
      </p:sp>
      <p:sp>
        <p:nvSpPr>
          <p:cNvPr id="3" name="Content Placeholder 2">
            <a:extLst>
              <a:ext uri="{FF2B5EF4-FFF2-40B4-BE49-F238E27FC236}">
                <a16:creationId xmlns:a16="http://schemas.microsoft.com/office/drawing/2014/main" id="{389B53D0-9207-4D61-8E41-4B8868539A79}"/>
              </a:ext>
            </a:extLst>
          </p:cNvPr>
          <p:cNvSpPr>
            <a:spLocks noGrp="1"/>
          </p:cNvSpPr>
          <p:nvPr>
            <p:ph idx="1"/>
          </p:nvPr>
        </p:nvSpPr>
        <p:spPr/>
        <p:txBody>
          <a:bodyPr>
            <a:normAutofit lnSpcReduction="10000"/>
          </a:bodyPr>
          <a:lstStyle/>
          <a:p>
            <a:r>
              <a:rPr lang="en-US" dirty="0"/>
              <a:t>PostgreSQL is a powerful, open-source object-relational database system with a strong reputation of reliability, stability, and correctness.</a:t>
            </a:r>
          </a:p>
          <a:p>
            <a:pPr>
              <a:buFont typeface="Arial" panose="020B0604020202020204" pitchFamily="34" charset="0"/>
              <a:buChar char="•"/>
            </a:pPr>
            <a:r>
              <a:rPr lang="en-US" dirty="0"/>
              <a:t>High reliability and stability in a variety of workloads.</a:t>
            </a:r>
          </a:p>
          <a:p>
            <a:pPr>
              <a:buFont typeface="Arial" panose="020B0604020202020204" pitchFamily="34" charset="0"/>
              <a:buChar char="•"/>
            </a:pPr>
            <a:r>
              <a:rPr lang="en-US" dirty="0"/>
              <a:t>Advanced features to perform in high-volume environments. </a:t>
            </a:r>
          </a:p>
          <a:p>
            <a:pPr>
              <a:buFont typeface="Arial" panose="020B0604020202020204" pitchFamily="34" charset="0"/>
              <a:buChar char="•"/>
            </a:pPr>
            <a:r>
              <a:rPr lang="en-US" dirty="0"/>
              <a:t>Vibrant open-source community that releases new features multiple times per year.</a:t>
            </a:r>
          </a:p>
          <a:p>
            <a:pPr>
              <a:buFont typeface="Arial" panose="020B0604020202020204" pitchFamily="34" charset="0"/>
              <a:buChar char="•"/>
            </a:pPr>
            <a:r>
              <a:rPr lang="en-US" dirty="0"/>
              <a:t>Supports multiple extensions that add even more functionality to the database.</a:t>
            </a:r>
          </a:p>
          <a:p>
            <a:pPr>
              <a:buFont typeface="Arial" panose="020B0604020202020204" pitchFamily="34" charset="0"/>
              <a:buChar char="•"/>
            </a:pPr>
            <a:r>
              <a:rPr lang="en-US" dirty="0"/>
              <a:t>Supports up to 5 Read Replicas per instance, within a single Region or cross-region.</a:t>
            </a:r>
          </a:p>
          <a:p>
            <a:pPr>
              <a:buFont typeface="Arial" panose="020B0604020202020204" pitchFamily="34" charset="0"/>
              <a:buChar char="•"/>
            </a:pPr>
            <a:r>
              <a:rPr lang="en-US" dirty="0"/>
              <a:t>The most Oracle-compatible open-source database.</a:t>
            </a:r>
          </a:p>
          <a:p>
            <a:endParaRPr lang="en-IN" dirty="0"/>
          </a:p>
        </p:txBody>
      </p:sp>
    </p:spTree>
    <p:extLst>
      <p:ext uri="{BB962C8B-B14F-4D97-AF65-F5344CB8AC3E}">
        <p14:creationId xmlns:p14="http://schemas.microsoft.com/office/powerpoint/2010/main" val="343613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C490F-54F3-409D-A15D-07E9E998166C}"/>
              </a:ext>
            </a:extLst>
          </p:cNvPr>
          <p:cNvSpPr>
            <a:spLocks noGrp="1"/>
          </p:cNvSpPr>
          <p:nvPr>
            <p:ph type="title"/>
          </p:nvPr>
        </p:nvSpPr>
        <p:spPr/>
        <p:txBody>
          <a:bodyPr/>
          <a:lstStyle/>
          <a:p>
            <a:r>
              <a:rPr lang="en-US" dirty="0"/>
              <a:t>Oracle</a:t>
            </a:r>
            <a:br>
              <a:rPr lang="en-US" dirty="0"/>
            </a:br>
            <a:endParaRPr lang="en-IN" dirty="0"/>
          </a:p>
        </p:txBody>
      </p:sp>
      <p:sp>
        <p:nvSpPr>
          <p:cNvPr id="3" name="Content Placeholder 2">
            <a:extLst>
              <a:ext uri="{FF2B5EF4-FFF2-40B4-BE49-F238E27FC236}">
                <a16:creationId xmlns:a16="http://schemas.microsoft.com/office/drawing/2014/main" id="{6AED5EC6-A499-4911-8B5E-2F4C8F50F1CD}"/>
              </a:ext>
            </a:extLst>
          </p:cNvPr>
          <p:cNvSpPr>
            <a:spLocks noGrp="1"/>
          </p:cNvSpPr>
          <p:nvPr>
            <p:ph idx="1"/>
          </p:nvPr>
        </p:nvSpPr>
        <p:spPr/>
        <p:txBody>
          <a:bodyPr>
            <a:normAutofit fontScale="85000" lnSpcReduction="20000"/>
          </a:bodyPr>
          <a:lstStyle/>
          <a:p>
            <a:r>
              <a:rPr lang="en-US" dirty="0"/>
              <a:t>Oracle Enterprise Edition</a:t>
            </a:r>
          </a:p>
          <a:p>
            <a:r>
              <a:rPr lang="en-US" dirty="0"/>
              <a:t>Efficient, reliable, and secure database management system that delivers comprehensive high-end capabilities for mission-critical applications and demanding database workloads.</a:t>
            </a:r>
          </a:p>
          <a:p>
            <a:r>
              <a:rPr lang="en-US" dirty="0"/>
              <a:t>Oracle Standard Edition</a:t>
            </a:r>
          </a:p>
          <a:p>
            <a:r>
              <a:rPr lang="en-US" dirty="0"/>
              <a:t>Affordable and full-featured database management system supporting up to 32 vCPUs.</a:t>
            </a:r>
          </a:p>
          <a:p>
            <a:r>
              <a:rPr lang="en-US" dirty="0"/>
              <a:t>Oracle Standard Edition One</a:t>
            </a:r>
          </a:p>
          <a:p>
            <a:r>
              <a:rPr lang="en-US" dirty="0"/>
              <a:t>Affordable and full-featured database management system supporting up to 16 vCPUs.</a:t>
            </a:r>
          </a:p>
          <a:p>
            <a:r>
              <a:rPr lang="en-US" dirty="0"/>
              <a:t>Oracle Standard Edition Two</a:t>
            </a:r>
          </a:p>
          <a:p>
            <a:r>
              <a:rPr lang="en-US" dirty="0"/>
              <a:t>Affordable and full-featured database management system supporting up to 16 vCPUs. Oracle Database Standard Edition Two is a replacement for Standard Edition and Standard Edition One.</a:t>
            </a:r>
            <a:endParaRPr lang="en-IN" dirty="0"/>
          </a:p>
        </p:txBody>
      </p:sp>
    </p:spTree>
    <p:extLst>
      <p:ext uri="{BB962C8B-B14F-4D97-AF65-F5344CB8AC3E}">
        <p14:creationId xmlns:p14="http://schemas.microsoft.com/office/powerpoint/2010/main" val="114989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394AE-99E3-49B2-A5D4-14075D130780}"/>
              </a:ext>
            </a:extLst>
          </p:cNvPr>
          <p:cNvSpPr>
            <a:spLocks noGrp="1"/>
          </p:cNvSpPr>
          <p:nvPr>
            <p:ph type="title"/>
          </p:nvPr>
        </p:nvSpPr>
        <p:spPr/>
        <p:txBody>
          <a:bodyPr/>
          <a:lstStyle/>
          <a:p>
            <a:r>
              <a:rPr lang="en-US" dirty="0"/>
              <a:t>Microsoft SQL Server</a:t>
            </a:r>
            <a:br>
              <a:rPr lang="en-US" dirty="0"/>
            </a:br>
            <a:endParaRPr lang="en-IN" dirty="0"/>
          </a:p>
        </p:txBody>
      </p:sp>
      <p:sp>
        <p:nvSpPr>
          <p:cNvPr id="3" name="Content Placeholder 2">
            <a:extLst>
              <a:ext uri="{FF2B5EF4-FFF2-40B4-BE49-F238E27FC236}">
                <a16:creationId xmlns:a16="http://schemas.microsoft.com/office/drawing/2014/main" id="{D9D5B6A0-E2C9-44C5-A774-142CB2F2975A}"/>
              </a:ext>
            </a:extLst>
          </p:cNvPr>
          <p:cNvSpPr>
            <a:spLocks noGrp="1"/>
          </p:cNvSpPr>
          <p:nvPr>
            <p:ph idx="1"/>
          </p:nvPr>
        </p:nvSpPr>
        <p:spPr/>
        <p:txBody>
          <a:bodyPr>
            <a:normAutofit fontScale="85000" lnSpcReduction="10000"/>
          </a:bodyPr>
          <a:lstStyle/>
          <a:p>
            <a:r>
              <a:rPr lang="en-US" dirty="0"/>
              <a:t>SQL Server Express Edition</a:t>
            </a:r>
          </a:p>
          <a:p>
            <a:r>
              <a:rPr lang="en-US" dirty="0"/>
              <a:t>Affordable database management system that supports database sizes up to 10 </a:t>
            </a:r>
            <a:r>
              <a:rPr lang="en-US" dirty="0" err="1"/>
              <a:t>GiB.</a:t>
            </a:r>
            <a:endParaRPr lang="en-US" dirty="0"/>
          </a:p>
          <a:p>
            <a:r>
              <a:rPr lang="en-US" dirty="0"/>
              <a:t>SQL Server Web Edition</a:t>
            </a:r>
          </a:p>
          <a:p>
            <a:r>
              <a:rPr lang="en-US" dirty="0"/>
              <a:t>In accordance with Microsoft's licensing policies, it can only be used to support public and Internet-accessible webpages, websites, web applications, and web services.</a:t>
            </a:r>
          </a:p>
          <a:p>
            <a:r>
              <a:rPr lang="en-US" dirty="0"/>
              <a:t>SQL Server Standard Edition</a:t>
            </a:r>
          </a:p>
          <a:p>
            <a:r>
              <a:rPr lang="en-US" dirty="0"/>
              <a:t>Core data management and business intelligence capabilities for mission-critical applications and mixed workloads.</a:t>
            </a:r>
          </a:p>
          <a:p>
            <a:r>
              <a:rPr lang="en-US" dirty="0"/>
              <a:t>SQL Server Enterprise Edition</a:t>
            </a:r>
          </a:p>
          <a:p>
            <a:r>
              <a:rPr lang="en-US" dirty="0"/>
              <a:t>Comprehensive high-end capabilities for mission-critical applications with demanding database workloads and business intelligence requirements.</a:t>
            </a:r>
            <a:endParaRPr lang="en-IN" dirty="0"/>
          </a:p>
        </p:txBody>
      </p:sp>
    </p:spTree>
    <p:extLst>
      <p:ext uri="{BB962C8B-B14F-4D97-AF65-F5344CB8AC3E}">
        <p14:creationId xmlns:p14="http://schemas.microsoft.com/office/powerpoint/2010/main" val="4043450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062ED-37CD-4DA9-8359-1C68E591977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9C66E84-2F34-44BC-8A10-2D97E94C1563}"/>
              </a:ext>
            </a:extLst>
          </p:cNvPr>
          <p:cNvSpPr>
            <a:spLocks noGrp="1"/>
          </p:cNvSpPr>
          <p:nvPr>
            <p:ph idx="1"/>
          </p:nvPr>
        </p:nvSpPr>
        <p:spPr/>
        <p:txBody>
          <a:bodyPr/>
          <a:lstStyle/>
          <a:p>
            <a:r>
              <a:rPr lang="en-IN" dirty="0"/>
              <a:t>CLUSTER – GROUP of computer</a:t>
            </a:r>
          </a:p>
          <a:p>
            <a:r>
              <a:rPr lang="en-IN" dirty="0"/>
              <a:t>Instead of achieving the task on single system – it will consume more and more processing time as well as storage limitations are also there</a:t>
            </a:r>
          </a:p>
          <a:p>
            <a:r>
              <a:rPr lang="en-IN" dirty="0"/>
              <a:t>Group of Computer that can accomplish some particular task as in group of computing resource as well as group of storage resource</a:t>
            </a:r>
          </a:p>
        </p:txBody>
      </p:sp>
    </p:spTree>
    <p:extLst>
      <p:ext uri="{BB962C8B-B14F-4D97-AF65-F5344CB8AC3E}">
        <p14:creationId xmlns:p14="http://schemas.microsoft.com/office/powerpoint/2010/main" val="1452607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F0715-26ED-4CCC-85B7-8A9D9D81AAD2}"/>
              </a:ext>
            </a:extLst>
          </p:cNvPr>
          <p:cNvSpPr>
            <a:spLocks noGrp="1"/>
          </p:cNvSpPr>
          <p:nvPr>
            <p:ph type="title"/>
          </p:nvPr>
        </p:nvSpPr>
        <p:spPr/>
        <p:txBody>
          <a:bodyPr/>
          <a:lstStyle/>
          <a:p>
            <a:r>
              <a:rPr lang="en-IN" dirty="0"/>
              <a:t>Database Operations</a:t>
            </a:r>
          </a:p>
        </p:txBody>
      </p:sp>
      <p:sp>
        <p:nvSpPr>
          <p:cNvPr id="3" name="Content Placeholder 2">
            <a:extLst>
              <a:ext uri="{FF2B5EF4-FFF2-40B4-BE49-F238E27FC236}">
                <a16:creationId xmlns:a16="http://schemas.microsoft.com/office/drawing/2014/main" id="{61BA4936-E49D-4378-8FCC-3198A957F1D5}"/>
              </a:ext>
            </a:extLst>
          </p:cNvPr>
          <p:cNvSpPr>
            <a:spLocks noGrp="1"/>
          </p:cNvSpPr>
          <p:nvPr>
            <p:ph idx="1"/>
          </p:nvPr>
        </p:nvSpPr>
        <p:spPr/>
        <p:txBody>
          <a:bodyPr/>
          <a:lstStyle/>
          <a:p>
            <a:r>
              <a:rPr lang="en-IN" dirty="0"/>
              <a:t>Create</a:t>
            </a:r>
          </a:p>
          <a:p>
            <a:r>
              <a:rPr lang="en-IN" dirty="0"/>
              <a:t>Update</a:t>
            </a:r>
          </a:p>
          <a:p>
            <a:r>
              <a:rPr lang="en-IN" dirty="0"/>
              <a:t>Delete</a:t>
            </a:r>
          </a:p>
          <a:p>
            <a:r>
              <a:rPr lang="en-IN" dirty="0"/>
              <a:t>Read</a:t>
            </a:r>
          </a:p>
        </p:txBody>
      </p:sp>
    </p:spTree>
    <p:extLst>
      <p:ext uri="{BB962C8B-B14F-4D97-AF65-F5344CB8AC3E}">
        <p14:creationId xmlns:p14="http://schemas.microsoft.com/office/powerpoint/2010/main" val="8876852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8D23C-5267-4CF5-8188-7EC2E65BAEC3}"/>
              </a:ext>
            </a:extLst>
          </p:cNvPr>
          <p:cNvSpPr>
            <a:spLocks noGrp="1"/>
          </p:cNvSpPr>
          <p:nvPr>
            <p:ph type="title"/>
          </p:nvPr>
        </p:nvSpPr>
        <p:spPr/>
        <p:txBody>
          <a:bodyPr/>
          <a:lstStyle/>
          <a:p>
            <a:r>
              <a:rPr lang="en-IN" dirty="0"/>
              <a:t>Flipkart</a:t>
            </a:r>
          </a:p>
        </p:txBody>
      </p:sp>
      <p:pic>
        <p:nvPicPr>
          <p:cNvPr id="5" name="Content Placeholder 4" descr="Internet">
            <a:extLst>
              <a:ext uri="{FF2B5EF4-FFF2-40B4-BE49-F238E27FC236}">
                <a16:creationId xmlns:a16="http://schemas.microsoft.com/office/drawing/2014/main" id="{61F72190-D29D-4A9E-9223-F0A119B8C3E6}"/>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98800" y="3089564"/>
            <a:ext cx="914400" cy="914400"/>
          </a:xfrm>
        </p:spPr>
      </p:pic>
      <p:pic>
        <p:nvPicPr>
          <p:cNvPr id="7" name="Graphic 6" descr="Database">
            <a:extLst>
              <a:ext uri="{FF2B5EF4-FFF2-40B4-BE49-F238E27FC236}">
                <a16:creationId xmlns:a16="http://schemas.microsoft.com/office/drawing/2014/main" id="{32CBB2B3-2D6E-480C-BD84-6B78AB12DE0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1236" y="2024120"/>
            <a:ext cx="914400" cy="914400"/>
          </a:xfrm>
          <a:prstGeom prst="rect">
            <a:avLst/>
          </a:prstGeom>
        </p:spPr>
      </p:pic>
      <p:pic>
        <p:nvPicPr>
          <p:cNvPr id="9" name="Graphic 8" descr="Target Audience">
            <a:extLst>
              <a:ext uri="{FF2B5EF4-FFF2-40B4-BE49-F238E27FC236}">
                <a16:creationId xmlns:a16="http://schemas.microsoft.com/office/drawing/2014/main" id="{B19FD1D3-2500-4E52-B492-0A66AE0EDC4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500582" y="5004753"/>
            <a:ext cx="914400" cy="914400"/>
          </a:xfrm>
          <a:prstGeom prst="rect">
            <a:avLst/>
          </a:prstGeom>
        </p:spPr>
      </p:pic>
      <p:pic>
        <p:nvPicPr>
          <p:cNvPr id="11" name="Graphic 10" descr="Target Audience">
            <a:extLst>
              <a:ext uri="{FF2B5EF4-FFF2-40B4-BE49-F238E27FC236}">
                <a16:creationId xmlns:a16="http://schemas.microsoft.com/office/drawing/2014/main" id="{767B7849-7F8E-4068-A577-C229F7894CC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348472" y="3050309"/>
            <a:ext cx="914400" cy="914400"/>
          </a:xfrm>
          <a:prstGeom prst="rect">
            <a:avLst/>
          </a:prstGeom>
        </p:spPr>
      </p:pic>
      <p:sp>
        <p:nvSpPr>
          <p:cNvPr id="12" name="Arrow: Up-Down 11">
            <a:extLst>
              <a:ext uri="{FF2B5EF4-FFF2-40B4-BE49-F238E27FC236}">
                <a16:creationId xmlns:a16="http://schemas.microsoft.com/office/drawing/2014/main" id="{915D02A5-0058-4BCA-AAF0-983043C5A7F4}"/>
              </a:ext>
            </a:extLst>
          </p:cNvPr>
          <p:cNvSpPr/>
          <p:nvPr/>
        </p:nvSpPr>
        <p:spPr>
          <a:xfrm rot="17754198">
            <a:off x="1896073" y="2109155"/>
            <a:ext cx="914400" cy="19304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56EF161F-A005-4AC8-8C31-226F2FD46636}"/>
              </a:ext>
            </a:extLst>
          </p:cNvPr>
          <p:cNvSpPr txBox="1"/>
          <p:nvPr/>
        </p:nvSpPr>
        <p:spPr>
          <a:xfrm>
            <a:off x="5495636" y="2733964"/>
            <a:ext cx="1372492" cy="369332"/>
          </a:xfrm>
          <a:prstGeom prst="rect">
            <a:avLst/>
          </a:prstGeom>
          <a:noFill/>
        </p:spPr>
        <p:txBody>
          <a:bodyPr wrap="none" rtlCol="0">
            <a:spAutoFit/>
          </a:bodyPr>
          <a:lstStyle/>
          <a:p>
            <a:r>
              <a:rPr lang="en-IN" dirty="0"/>
              <a:t>Merchants</a:t>
            </a:r>
          </a:p>
        </p:txBody>
      </p:sp>
      <p:sp>
        <p:nvSpPr>
          <p:cNvPr id="14" name="TextBox 13">
            <a:extLst>
              <a:ext uri="{FF2B5EF4-FFF2-40B4-BE49-F238E27FC236}">
                <a16:creationId xmlns:a16="http://schemas.microsoft.com/office/drawing/2014/main" id="{FF114888-316B-4650-ACFB-A3F6A03901B9}"/>
              </a:ext>
            </a:extLst>
          </p:cNvPr>
          <p:cNvSpPr txBox="1"/>
          <p:nvPr/>
        </p:nvSpPr>
        <p:spPr>
          <a:xfrm>
            <a:off x="3343564" y="5837382"/>
            <a:ext cx="1358064" cy="369332"/>
          </a:xfrm>
          <a:prstGeom prst="rect">
            <a:avLst/>
          </a:prstGeom>
          <a:noFill/>
        </p:spPr>
        <p:txBody>
          <a:bodyPr wrap="none" rtlCol="0">
            <a:spAutoFit/>
          </a:bodyPr>
          <a:lstStyle/>
          <a:p>
            <a:r>
              <a:rPr lang="en-IN" dirty="0"/>
              <a:t>Customers</a:t>
            </a:r>
          </a:p>
        </p:txBody>
      </p:sp>
      <p:sp>
        <p:nvSpPr>
          <p:cNvPr id="16" name="Arrow: Up-Down 15">
            <a:extLst>
              <a:ext uri="{FF2B5EF4-FFF2-40B4-BE49-F238E27FC236}">
                <a16:creationId xmlns:a16="http://schemas.microsoft.com/office/drawing/2014/main" id="{5065ACBD-5279-4CDB-8488-CFBCC90C7796}"/>
              </a:ext>
            </a:extLst>
          </p:cNvPr>
          <p:cNvSpPr/>
          <p:nvPr/>
        </p:nvSpPr>
        <p:spPr>
          <a:xfrm rot="16200000">
            <a:off x="4415574" y="2904415"/>
            <a:ext cx="458126" cy="1206187"/>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Up-Down 17">
            <a:extLst>
              <a:ext uri="{FF2B5EF4-FFF2-40B4-BE49-F238E27FC236}">
                <a16:creationId xmlns:a16="http://schemas.microsoft.com/office/drawing/2014/main" id="{9D6D8C6B-CA65-48EC-A60A-1C4AF681F149}"/>
              </a:ext>
            </a:extLst>
          </p:cNvPr>
          <p:cNvSpPr/>
          <p:nvPr/>
        </p:nvSpPr>
        <p:spPr>
          <a:xfrm rot="20768861">
            <a:off x="3389256" y="3908198"/>
            <a:ext cx="631697" cy="120922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68111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8D23C-5267-4CF5-8188-7EC2E65BAEC3}"/>
              </a:ext>
            </a:extLst>
          </p:cNvPr>
          <p:cNvSpPr>
            <a:spLocks noGrp="1"/>
          </p:cNvSpPr>
          <p:nvPr>
            <p:ph type="title"/>
          </p:nvPr>
        </p:nvSpPr>
        <p:spPr/>
        <p:txBody>
          <a:bodyPr/>
          <a:lstStyle/>
          <a:p>
            <a:r>
              <a:rPr lang="en-IN" dirty="0"/>
              <a:t>Bank</a:t>
            </a:r>
          </a:p>
        </p:txBody>
      </p:sp>
      <p:pic>
        <p:nvPicPr>
          <p:cNvPr id="5" name="Content Placeholder 4" descr="Internet">
            <a:extLst>
              <a:ext uri="{FF2B5EF4-FFF2-40B4-BE49-F238E27FC236}">
                <a16:creationId xmlns:a16="http://schemas.microsoft.com/office/drawing/2014/main" id="{61F72190-D29D-4A9E-9223-F0A119B8C3E6}"/>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98800" y="3089564"/>
            <a:ext cx="914400" cy="914400"/>
          </a:xfrm>
        </p:spPr>
      </p:pic>
      <p:pic>
        <p:nvPicPr>
          <p:cNvPr id="7" name="Graphic 6" descr="Database">
            <a:extLst>
              <a:ext uri="{FF2B5EF4-FFF2-40B4-BE49-F238E27FC236}">
                <a16:creationId xmlns:a16="http://schemas.microsoft.com/office/drawing/2014/main" id="{32CBB2B3-2D6E-480C-BD84-6B78AB12DE0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1236" y="2024120"/>
            <a:ext cx="914400" cy="914400"/>
          </a:xfrm>
          <a:prstGeom prst="rect">
            <a:avLst/>
          </a:prstGeom>
        </p:spPr>
      </p:pic>
      <p:pic>
        <p:nvPicPr>
          <p:cNvPr id="9" name="Graphic 8" descr="Target Audience">
            <a:extLst>
              <a:ext uri="{FF2B5EF4-FFF2-40B4-BE49-F238E27FC236}">
                <a16:creationId xmlns:a16="http://schemas.microsoft.com/office/drawing/2014/main" id="{B19FD1D3-2500-4E52-B492-0A66AE0EDC4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500582" y="5004753"/>
            <a:ext cx="914400" cy="914400"/>
          </a:xfrm>
          <a:prstGeom prst="rect">
            <a:avLst/>
          </a:prstGeom>
        </p:spPr>
      </p:pic>
      <p:sp>
        <p:nvSpPr>
          <p:cNvPr id="12" name="Arrow: Up-Down 11">
            <a:extLst>
              <a:ext uri="{FF2B5EF4-FFF2-40B4-BE49-F238E27FC236}">
                <a16:creationId xmlns:a16="http://schemas.microsoft.com/office/drawing/2014/main" id="{915D02A5-0058-4BCA-AAF0-983043C5A7F4}"/>
              </a:ext>
            </a:extLst>
          </p:cNvPr>
          <p:cNvSpPr/>
          <p:nvPr/>
        </p:nvSpPr>
        <p:spPr>
          <a:xfrm rot="17754198">
            <a:off x="1896073" y="2109155"/>
            <a:ext cx="914400" cy="19304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FF114888-316B-4650-ACFB-A3F6A03901B9}"/>
              </a:ext>
            </a:extLst>
          </p:cNvPr>
          <p:cNvSpPr txBox="1"/>
          <p:nvPr/>
        </p:nvSpPr>
        <p:spPr>
          <a:xfrm>
            <a:off x="3343564" y="5837382"/>
            <a:ext cx="1358064" cy="369332"/>
          </a:xfrm>
          <a:prstGeom prst="rect">
            <a:avLst/>
          </a:prstGeom>
          <a:noFill/>
        </p:spPr>
        <p:txBody>
          <a:bodyPr wrap="none" rtlCol="0">
            <a:spAutoFit/>
          </a:bodyPr>
          <a:lstStyle/>
          <a:p>
            <a:r>
              <a:rPr lang="en-IN" dirty="0"/>
              <a:t>Customers</a:t>
            </a:r>
          </a:p>
        </p:txBody>
      </p:sp>
      <p:sp>
        <p:nvSpPr>
          <p:cNvPr id="18" name="Arrow: Up-Down 17">
            <a:extLst>
              <a:ext uri="{FF2B5EF4-FFF2-40B4-BE49-F238E27FC236}">
                <a16:creationId xmlns:a16="http://schemas.microsoft.com/office/drawing/2014/main" id="{9D6D8C6B-CA65-48EC-A60A-1C4AF681F149}"/>
              </a:ext>
            </a:extLst>
          </p:cNvPr>
          <p:cNvSpPr/>
          <p:nvPr/>
        </p:nvSpPr>
        <p:spPr>
          <a:xfrm rot="20768861">
            <a:off x="3389256" y="3908198"/>
            <a:ext cx="631697" cy="120922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915225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F4CB9-B114-46AB-9ACD-F6E467B141A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9B289BE-928B-4E55-894B-EAD053C382ED}"/>
              </a:ext>
            </a:extLst>
          </p:cNvPr>
          <p:cNvSpPr>
            <a:spLocks noGrp="1"/>
          </p:cNvSpPr>
          <p:nvPr>
            <p:ph idx="1"/>
          </p:nvPr>
        </p:nvSpPr>
        <p:spPr/>
        <p:txBody>
          <a:bodyPr/>
          <a:lstStyle/>
          <a:p>
            <a:r>
              <a:rPr lang="en-IN" dirty="0"/>
              <a:t>OLAP</a:t>
            </a:r>
          </a:p>
          <a:p>
            <a:pPr lvl="1"/>
            <a:r>
              <a:rPr lang="en-US" dirty="0"/>
              <a:t>Online Analytical Processing (</a:t>
            </a:r>
            <a:r>
              <a:rPr lang="en-US" b="1" dirty="0"/>
              <a:t>OLAP</a:t>
            </a:r>
            <a:r>
              <a:rPr lang="en-US" dirty="0"/>
              <a:t>) is a category of software that allows users to analyze information from multiple database systems at the same time. It is a technology that enables analysts to extract and view business data from different points of view.</a:t>
            </a:r>
          </a:p>
          <a:p>
            <a:pPr lvl="1"/>
            <a:r>
              <a:rPr lang="en-US" dirty="0"/>
              <a:t>Recommended: Bigdata</a:t>
            </a:r>
            <a:endParaRPr lang="en-IN" dirty="0"/>
          </a:p>
          <a:p>
            <a:r>
              <a:rPr lang="en-IN" dirty="0"/>
              <a:t>OLTP</a:t>
            </a:r>
          </a:p>
          <a:p>
            <a:pPr lvl="1"/>
            <a:r>
              <a:rPr lang="en-IN" dirty="0"/>
              <a:t>If your database is involving more on insert, update, delete operation OLTP</a:t>
            </a:r>
          </a:p>
          <a:p>
            <a:pPr lvl="1"/>
            <a:r>
              <a:rPr lang="en-IN" dirty="0"/>
              <a:t>Recommended : Traditional Database</a:t>
            </a:r>
          </a:p>
        </p:txBody>
      </p:sp>
    </p:spTree>
    <p:extLst>
      <p:ext uri="{BB962C8B-B14F-4D97-AF65-F5344CB8AC3E}">
        <p14:creationId xmlns:p14="http://schemas.microsoft.com/office/powerpoint/2010/main" val="503099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7422C-08C7-49B7-BC91-379080C5076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938AF40-2DC0-40C9-980F-D069FAEC1A19}"/>
              </a:ext>
            </a:extLst>
          </p:cNvPr>
          <p:cNvSpPr>
            <a:spLocks noGrp="1"/>
          </p:cNvSpPr>
          <p:nvPr>
            <p:ph idx="1"/>
          </p:nvPr>
        </p:nvSpPr>
        <p:spPr/>
        <p:txBody>
          <a:bodyPr/>
          <a:lstStyle/>
          <a:p>
            <a:r>
              <a:rPr lang="en-IN" dirty="0"/>
              <a:t>Bigdata industry is not so good for OLTP Data, If you are using OLAP it got well define architecture to handle any volume of data</a:t>
            </a:r>
          </a:p>
        </p:txBody>
      </p:sp>
    </p:spTree>
    <p:extLst>
      <p:ext uri="{BB962C8B-B14F-4D97-AF65-F5344CB8AC3E}">
        <p14:creationId xmlns:p14="http://schemas.microsoft.com/office/powerpoint/2010/main" val="4132121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B726B-7E36-4E23-A17C-5535643AC711}"/>
              </a:ext>
            </a:extLst>
          </p:cNvPr>
          <p:cNvSpPr>
            <a:spLocks noGrp="1"/>
          </p:cNvSpPr>
          <p:nvPr>
            <p:ph type="title"/>
          </p:nvPr>
        </p:nvSpPr>
        <p:spPr/>
        <p:txBody>
          <a:bodyPr/>
          <a:lstStyle/>
          <a:p>
            <a:r>
              <a:rPr lang="en-IN" dirty="0"/>
              <a:t>DATAs</a:t>
            </a:r>
          </a:p>
        </p:txBody>
      </p:sp>
      <p:sp>
        <p:nvSpPr>
          <p:cNvPr id="3" name="Content Placeholder 2">
            <a:extLst>
              <a:ext uri="{FF2B5EF4-FFF2-40B4-BE49-F238E27FC236}">
                <a16:creationId xmlns:a16="http://schemas.microsoft.com/office/drawing/2014/main" id="{5734B3BC-9F7A-466C-9566-11E51BCFA8A9}"/>
              </a:ext>
            </a:extLst>
          </p:cNvPr>
          <p:cNvSpPr>
            <a:spLocks noGrp="1"/>
          </p:cNvSpPr>
          <p:nvPr>
            <p:ph idx="1"/>
          </p:nvPr>
        </p:nvSpPr>
        <p:spPr/>
        <p:txBody>
          <a:bodyPr/>
          <a:lstStyle/>
          <a:p>
            <a:r>
              <a:rPr lang="en-IN" dirty="0"/>
              <a:t>Logical arrangements of information to be process by the computer</a:t>
            </a:r>
          </a:p>
          <a:p>
            <a:r>
              <a:rPr lang="en-IN" dirty="0"/>
              <a:t>Set of information's in binary format</a:t>
            </a:r>
          </a:p>
          <a:p>
            <a:r>
              <a:rPr lang="en-US" dirty="0"/>
              <a:t>facts that can be analyzed or used in an effort to gain knowledge or making decisions</a:t>
            </a:r>
          </a:p>
          <a:p>
            <a:endParaRPr lang="en-IN" dirty="0"/>
          </a:p>
          <a:p>
            <a:endParaRPr lang="en-IN" dirty="0"/>
          </a:p>
          <a:p>
            <a:endParaRPr lang="en-IN" dirty="0"/>
          </a:p>
        </p:txBody>
      </p:sp>
    </p:spTree>
    <p:extLst>
      <p:ext uri="{BB962C8B-B14F-4D97-AF65-F5344CB8AC3E}">
        <p14:creationId xmlns:p14="http://schemas.microsoft.com/office/powerpoint/2010/main" val="10261800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C3839-BDC4-42BC-AD95-B08EBCD8971C}"/>
              </a:ext>
            </a:extLst>
          </p:cNvPr>
          <p:cNvSpPr>
            <a:spLocks noGrp="1"/>
          </p:cNvSpPr>
          <p:nvPr>
            <p:ph type="title"/>
          </p:nvPr>
        </p:nvSpPr>
        <p:spPr/>
        <p:txBody>
          <a:bodyPr/>
          <a:lstStyle/>
          <a:p>
            <a:r>
              <a:rPr lang="en-IN" dirty="0"/>
              <a:t>What is Bigdata?</a:t>
            </a:r>
          </a:p>
        </p:txBody>
      </p:sp>
      <p:sp>
        <p:nvSpPr>
          <p:cNvPr id="3" name="Content Placeholder 2">
            <a:extLst>
              <a:ext uri="{FF2B5EF4-FFF2-40B4-BE49-F238E27FC236}">
                <a16:creationId xmlns:a16="http://schemas.microsoft.com/office/drawing/2014/main" id="{44B9F2FE-A839-4510-99C0-555B4738AE83}"/>
              </a:ext>
            </a:extLst>
          </p:cNvPr>
          <p:cNvSpPr>
            <a:spLocks noGrp="1"/>
          </p:cNvSpPr>
          <p:nvPr>
            <p:ph idx="1"/>
          </p:nvPr>
        </p:nvSpPr>
        <p:spPr/>
        <p:txBody>
          <a:bodyPr/>
          <a:lstStyle/>
          <a:p>
            <a:r>
              <a:rPr lang="en-US" dirty="0"/>
              <a:t>Big data is a collection of large datasets that cannot be processed using traditional computing techniques. </a:t>
            </a:r>
          </a:p>
          <a:p>
            <a:r>
              <a:rPr lang="en-US" dirty="0"/>
              <a:t>Data that is not compatible within the systems.</a:t>
            </a:r>
          </a:p>
          <a:p>
            <a:r>
              <a:rPr lang="en-IN" dirty="0"/>
              <a:t>data's beyond exa-bytes/peta bytes </a:t>
            </a:r>
          </a:p>
        </p:txBody>
      </p:sp>
    </p:spTree>
    <p:extLst>
      <p:ext uri="{BB962C8B-B14F-4D97-AF65-F5344CB8AC3E}">
        <p14:creationId xmlns:p14="http://schemas.microsoft.com/office/powerpoint/2010/main" val="2211981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B5EE1-1C55-46E4-ACF7-D33B54D88CA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FE5AF67-03AA-478C-B772-A67D1413AF98}"/>
              </a:ext>
            </a:extLst>
          </p:cNvPr>
          <p:cNvSpPr>
            <a:spLocks noGrp="1"/>
          </p:cNvSpPr>
          <p:nvPr>
            <p:ph idx="1"/>
          </p:nvPr>
        </p:nvSpPr>
        <p:spPr/>
        <p:txBody>
          <a:bodyPr/>
          <a:lstStyle/>
          <a:p>
            <a:r>
              <a:rPr lang="en-IN" dirty="0"/>
              <a:t>Bigdata is the term for a collection of datasets so large and complex that it becomes so difficult to process or using on-hand database management tools or traditional data processing application.</a:t>
            </a:r>
          </a:p>
          <a:p>
            <a:r>
              <a:rPr lang="en-IN" dirty="0"/>
              <a:t>The challenges include capture, curation, storage, search, sharing, transfer, analysis and visualization</a:t>
            </a:r>
          </a:p>
          <a:p>
            <a:endParaRPr lang="en-IN" dirty="0"/>
          </a:p>
        </p:txBody>
      </p:sp>
    </p:spTree>
    <p:extLst>
      <p:ext uri="{BB962C8B-B14F-4D97-AF65-F5344CB8AC3E}">
        <p14:creationId xmlns:p14="http://schemas.microsoft.com/office/powerpoint/2010/main" val="15719919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4D9F7-255A-4DA7-86A4-768E2A5EE44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B5E12EA-80BF-4886-8D3F-27AC8F004CFC}"/>
              </a:ext>
            </a:extLst>
          </p:cNvPr>
          <p:cNvSpPr>
            <a:spLocks noGrp="1"/>
          </p:cNvSpPr>
          <p:nvPr>
            <p:ph idx="1"/>
          </p:nvPr>
        </p:nvSpPr>
        <p:spPr/>
        <p:txBody>
          <a:bodyPr/>
          <a:lstStyle/>
          <a:p>
            <a:r>
              <a:rPr lang="en-IN" dirty="0"/>
              <a:t>44x increase of data usage from 2009 to 2020</a:t>
            </a:r>
          </a:p>
          <a:p>
            <a:r>
              <a:rPr lang="en-IN" dirty="0"/>
              <a:t>From 0.8 Zettabytes to 35 ZB</a:t>
            </a:r>
          </a:p>
          <a:p>
            <a:r>
              <a:rPr lang="en-IN" dirty="0"/>
              <a:t>Data volume is increasing exponentially day by day</a:t>
            </a:r>
          </a:p>
          <a:p>
            <a:r>
              <a:rPr lang="en-IN" dirty="0"/>
              <a:t>BY 2020, International Data Corporation predicts the number will reach 40,000 EB or 40 ZB</a:t>
            </a:r>
          </a:p>
          <a:p>
            <a:r>
              <a:rPr lang="en-IN" dirty="0"/>
              <a:t>The Entire World information is doubling every 2 years, there will be 52000 GB of data for every person on earth</a:t>
            </a:r>
          </a:p>
          <a:p>
            <a:endParaRPr lang="en-IN" dirty="0"/>
          </a:p>
        </p:txBody>
      </p:sp>
    </p:spTree>
    <p:extLst>
      <p:ext uri="{BB962C8B-B14F-4D97-AF65-F5344CB8AC3E}">
        <p14:creationId xmlns:p14="http://schemas.microsoft.com/office/powerpoint/2010/main" val="5130267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9D836-40B2-49E6-84D9-C7C501FE3DB4}"/>
              </a:ext>
            </a:extLst>
          </p:cNvPr>
          <p:cNvSpPr>
            <a:spLocks noGrp="1"/>
          </p:cNvSpPr>
          <p:nvPr>
            <p:ph type="title"/>
          </p:nvPr>
        </p:nvSpPr>
        <p:spPr/>
        <p:txBody>
          <a:bodyPr/>
          <a:lstStyle/>
          <a:p>
            <a:endParaRPr lang="en-IN"/>
          </a:p>
        </p:txBody>
      </p:sp>
      <p:pic>
        <p:nvPicPr>
          <p:cNvPr id="5" name="Content Placeholder 4" descr="Computer">
            <a:extLst>
              <a:ext uri="{FF2B5EF4-FFF2-40B4-BE49-F238E27FC236}">
                <a16:creationId xmlns:a16="http://schemas.microsoft.com/office/drawing/2014/main" id="{F5FF7072-7E54-42BC-9AF8-C7D47810E9F8}"/>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8688" y="2514600"/>
            <a:ext cx="1915886" cy="1915886"/>
          </a:xfrm>
        </p:spPr>
      </p:pic>
      <p:sp>
        <p:nvSpPr>
          <p:cNvPr id="6" name="TextBox 5">
            <a:extLst>
              <a:ext uri="{FF2B5EF4-FFF2-40B4-BE49-F238E27FC236}">
                <a16:creationId xmlns:a16="http://schemas.microsoft.com/office/drawing/2014/main" id="{475B2734-1B25-40AA-9351-E04DC4622A59}"/>
              </a:ext>
            </a:extLst>
          </p:cNvPr>
          <p:cNvSpPr txBox="1"/>
          <p:nvPr/>
        </p:nvSpPr>
        <p:spPr>
          <a:xfrm>
            <a:off x="228599" y="4061154"/>
            <a:ext cx="4147457" cy="369332"/>
          </a:xfrm>
          <a:prstGeom prst="rect">
            <a:avLst/>
          </a:prstGeom>
          <a:noFill/>
        </p:spPr>
        <p:txBody>
          <a:bodyPr wrap="square" rtlCol="0">
            <a:spAutoFit/>
          </a:bodyPr>
          <a:lstStyle/>
          <a:p>
            <a:r>
              <a:rPr lang="en-IN" dirty="0"/>
              <a:t>1 Gb ram with Dual Core Processor</a:t>
            </a:r>
          </a:p>
        </p:txBody>
      </p:sp>
      <p:pic>
        <p:nvPicPr>
          <p:cNvPr id="8" name="Graphic 7" descr="Database">
            <a:extLst>
              <a:ext uri="{FF2B5EF4-FFF2-40B4-BE49-F238E27FC236}">
                <a16:creationId xmlns:a16="http://schemas.microsoft.com/office/drawing/2014/main" id="{FFF9EA5C-B234-45B7-9E2B-EF0F6F51851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09987" y="2970150"/>
            <a:ext cx="760328" cy="760328"/>
          </a:xfrm>
          <a:prstGeom prst="rect">
            <a:avLst/>
          </a:prstGeom>
        </p:spPr>
      </p:pic>
      <p:sp>
        <p:nvSpPr>
          <p:cNvPr id="10" name="Arrow: Left 9">
            <a:extLst>
              <a:ext uri="{FF2B5EF4-FFF2-40B4-BE49-F238E27FC236}">
                <a16:creationId xmlns:a16="http://schemas.microsoft.com/office/drawing/2014/main" id="{CAAC6865-B476-4B72-9222-769612ADD2CE}"/>
              </a:ext>
            </a:extLst>
          </p:cNvPr>
          <p:cNvSpPr/>
          <p:nvPr/>
        </p:nvSpPr>
        <p:spPr>
          <a:xfrm>
            <a:off x="3544663" y="3058886"/>
            <a:ext cx="3182708" cy="57694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31DF462F-AB04-43DB-B237-20C06DD5B815}"/>
              </a:ext>
            </a:extLst>
          </p:cNvPr>
          <p:cNvSpPr txBox="1"/>
          <p:nvPr/>
        </p:nvSpPr>
        <p:spPr>
          <a:xfrm>
            <a:off x="7419437" y="2960914"/>
            <a:ext cx="3411849" cy="923330"/>
          </a:xfrm>
          <a:prstGeom prst="rect">
            <a:avLst/>
          </a:prstGeom>
          <a:noFill/>
        </p:spPr>
        <p:txBody>
          <a:bodyPr wrap="square" rtlCol="0">
            <a:spAutoFit/>
          </a:bodyPr>
          <a:lstStyle/>
          <a:p>
            <a:r>
              <a:rPr lang="en-IN" dirty="0"/>
              <a:t>DB Volume is high it will consume more and more time to process it</a:t>
            </a:r>
          </a:p>
        </p:txBody>
      </p:sp>
    </p:spTree>
    <p:extLst>
      <p:ext uri="{BB962C8B-B14F-4D97-AF65-F5344CB8AC3E}">
        <p14:creationId xmlns:p14="http://schemas.microsoft.com/office/powerpoint/2010/main" val="22206098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9BF8A-BE12-492A-89BA-61B0374D27BA}"/>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42E6A1B0-1472-4FD3-A86B-C7E0A94F3C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9048791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FB81F-9E89-4FF5-BB78-7EA967D112DD}"/>
              </a:ext>
            </a:extLst>
          </p:cNvPr>
          <p:cNvSpPr>
            <a:spLocks noGrp="1"/>
          </p:cNvSpPr>
          <p:nvPr>
            <p:ph type="title"/>
          </p:nvPr>
        </p:nvSpPr>
        <p:spPr/>
        <p:txBody>
          <a:bodyPr/>
          <a:lstStyle/>
          <a:p>
            <a:r>
              <a:rPr lang="en-IN" dirty="0"/>
              <a:t>Distributed File System</a:t>
            </a:r>
          </a:p>
        </p:txBody>
      </p:sp>
      <p:sp>
        <p:nvSpPr>
          <p:cNvPr id="3" name="Content Placeholder 2">
            <a:extLst>
              <a:ext uri="{FF2B5EF4-FFF2-40B4-BE49-F238E27FC236}">
                <a16:creationId xmlns:a16="http://schemas.microsoft.com/office/drawing/2014/main" id="{63993ACF-B6F3-4EFE-B071-4FC3054E84FD}"/>
              </a:ext>
            </a:extLst>
          </p:cNvPr>
          <p:cNvSpPr>
            <a:spLocks noGrp="1"/>
          </p:cNvSpPr>
          <p:nvPr>
            <p:ph idx="1"/>
          </p:nvPr>
        </p:nvSpPr>
        <p:spPr/>
        <p:txBody>
          <a:bodyPr/>
          <a:lstStyle/>
          <a:p>
            <a:r>
              <a:rPr lang="en-IN" dirty="0"/>
              <a:t>Bigdata they designed some application that will support for Distributed Computing as well as Distributed storage Mechanism</a:t>
            </a:r>
          </a:p>
          <a:p>
            <a:r>
              <a:rPr lang="en-IN" dirty="0"/>
              <a:t>Distributed computing -&gt; limitation of computing resource, because of single hardware dependency</a:t>
            </a:r>
          </a:p>
          <a:p>
            <a:r>
              <a:rPr lang="en-IN" dirty="0"/>
              <a:t>They designed some application that will run on multiple computers at the same time and fetch those computing resource and use it for single task execution across the cluster.</a:t>
            </a:r>
          </a:p>
          <a:p>
            <a:r>
              <a:rPr lang="en-IN" dirty="0"/>
              <a:t>Distributed Storage -&gt; clustering of storage, that will save the data in multiple systems</a:t>
            </a:r>
          </a:p>
        </p:txBody>
      </p:sp>
    </p:spTree>
    <p:extLst>
      <p:ext uri="{BB962C8B-B14F-4D97-AF65-F5344CB8AC3E}">
        <p14:creationId xmlns:p14="http://schemas.microsoft.com/office/powerpoint/2010/main" val="4216950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34188-BC0D-48F2-8323-252A8685C838}"/>
              </a:ext>
            </a:extLst>
          </p:cNvPr>
          <p:cNvSpPr>
            <a:spLocks noGrp="1"/>
          </p:cNvSpPr>
          <p:nvPr>
            <p:ph type="title"/>
          </p:nvPr>
        </p:nvSpPr>
        <p:spPr/>
        <p:txBody>
          <a:bodyPr/>
          <a:lstStyle/>
          <a:p>
            <a:endParaRPr lang="en-IN"/>
          </a:p>
        </p:txBody>
      </p:sp>
      <p:pic>
        <p:nvPicPr>
          <p:cNvPr id="5" name="Content Placeholder 4" descr="Database">
            <a:extLst>
              <a:ext uri="{FF2B5EF4-FFF2-40B4-BE49-F238E27FC236}">
                <a16:creationId xmlns:a16="http://schemas.microsoft.com/office/drawing/2014/main" id="{BB2477DF-CED4-49A0-A559-669E5A6F20DF}"/>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60059" y="2604747"/>
            <a:ext cx="914400" cy="914400"/>
          </a:xfrm>
        </p:spPr>
      </p:pic>
      <p:sp>
        <p:nvSpPr>
          <p:cNvPr id="6" name="TextBox 5">
            <a:extLst>
              <a:ext uri="{FF2B5EF4-FFF2-40B4-BE49-F238E27FC236}">
                <a16:creationId xmlns:a16="http://schemas.microsoft.com/office/drawing/2014/main" id="{31EADFBF-A2F4-4F10-AA4C-7EC97A66680D}"/>
              </a:ext>
            </a:extLst>
          </p:cNvPr>
          <p:cNvSpPr txBox="1"/>
          <p:nvPr/>
        </p:nvSpPr>
        <p:spPr>
          <a:xfrm>
            <a:off x="1611086" y="4147457"/>
            <a:ext cx="3243943" cy="369332"/>
          </a:xfrm>
          <a:prstGeom prst="rect">
            <a:avLst/>
          </a:prstGeom>
          <a:noFill/>
        </p:spPr>
        <p:txBody>
          <a:bodyPr wrap="square" rtlCol="0">
            <a:spAutoFit/>
          </a:bodyPr>
          <a:lstStyle/>
          <a:p>
            <a:r>
              <a:rPr lang="en-IN" dirty="0"/>
              <a:t>100 PB</a:t>
            </a:r>
          </a:p>
        </p:txBody>
      </p:sp>
      <p:pic>
        <p:nvPicPr>
          <p:cNvPr id="8" name="Graphic 7" descr="Computer">
            <a:extLst>
              <a:ext uri="{FF2B5EF4-FFF2-40B4-BE49-F238E27FC236}">
                <a16:creationId xmlns:a16="http://schemas.microsoft.com/office/drawing/2014/main" id="{35B1C9C1-F1B6-4132-A9A3-7652F84A4B2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81600" y="4821198"/>
            <a:ext cx="914400" cy="914400"/>
          </a:xfrm>
          <a:prstGeom prst="rect">
            <a:avLst/>
          </a:prstGeom>
        </p:spPr>
      </p:pic>
      <p:sp>
        <p:nvSpPr>
          <p:cNvPr id="9" name="TextBox 8">
            <a:extLst>
              <a:ext uri="{FF2B5EF4-FFF2-40B4-BE49-F238E27FC236}">
                <a16:creationId xmlns:a16="http://schemas.microsoft.com/office/drawing/2014/main" id="{65EB858E-360D-423A-980F-A252E7120700}"/>
              </a:ext>
            </a:extLst>
          </p:cNvPr>
          <p:cNvSpPr txBox="1"/>
          <p:nvPr/>
        </p:nvSpPr>
        <p:spPr>
          <a:xfrm>
            <a:off x="5932714" y="4071257"/>
            <a:ext cx="1153886" cy="369332"/>
          </a:xfrm>
          <a:prstGeom prst="rect">
            <a:avLst/>
          </a:prstGeom>
          <a:noFill/>
        </p:spPr>
        <p:txBody>
          <a:bodyPr wrap="square" rtlCol="0">
            <a:spAutoFit/>
          </a:bodyPr>
          <a:lstStyle/>
          <a:p>
            <a:r>
              <a:rPr lang="en-IN" dirty="0"/>
              <a:t>1000 tb</a:t>
            </a:r>
          </a:p>
        </p:txBody>
      </p:sp>
      <p:pic>
        <p:nvPicPr>
          <p:cNvPr id="11" name="Graphic 10" descr="Computer">
            <a:extLst>
              <a:ext uri="{FF2B5EF4-FFF2-40B4-BE49-F238E27FC236}">
                <a16:creationId xmlns:a16="http://schemas.microsoft.com/office/drawing/2014/main" id="{C3944A89-6D26-4C55-8079-9251320108B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990115" y="2699657"/>
            <a:ext cx="914400" cy="914400"/>
          </a:xfrm>
          <a:prstGeom prst="rect">
            <a:avLst/>
          </a:prstGeom>
        </p:spPr>
      </p:pic>
      <p:pic>
        <p:nvPicPr>
          <p:cNvPr id="13" name="Graphic 12" descr="Computer">
            <a:extLst>
              <a:ext uri="{FF2B5EF4-FFF2-40B4-BE49-F238E27FC236}">
                <a16:creationId xmlns:a16="http://schemas.microsoft.com/office/drawing/2014/main" id="{B4A19C4D-F9E3-499C-9790-091A80080AC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54143" y="4147457"/>
            <a:ext cx="914400" cy="914400"/>
          </a:xfrm>
          <a:prstGeom prst="rect">
            <a:avLst/>
          </a:prstGeom>
        </p:spPr>
      </p:pic>
      <p:pic>
        <p:nvPicPr>
          <p:cNvPr id="15" name="Graphic 14" descr="Computer">
            <a:extLst>
              <a:ext uri="{FF2B5EF4-FFF2-40B4-BE49-F238E27FC236}">
                <a16:creationId xmlns:a16="http://schemas.microsoft.com/office/drawing/2014/main" id="{ECDF5A40-0E38-43A8-8A9B-E5505A77187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018177" y="2124052"/>
            <a:ext cx="914400" cy="914400"/>
          </a:xfrm>
          <a:prstGeom prst="rect">
            <a:avLst/>
          </a:prstGeom>
        </p:spPr>
      </p:pic>
      <p:pic>
        <p:nvPicPr>
          <p:cNvPr id="17" name="Graphic 16" descr="Computer">
            <a:extLst>
              <a:ext uri="{FF2B5EF4-FFF2-40B4-BE49-F238E27FC236}">
                <a16:creationId xmlns:a16="http://schemas.microsoft.com/office/drawing/2014/main" id="{8D27AF4F-9B95-439A-B720-7E2FD64B1D2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419253" y="2004310"/>
            <a:ext cx="914400" cy="914400"/>
          </a:xfrm>
          <a:prstGeom prst="rect">
            <a:avLst/>
          </a:prstGeom>
        </p:spPr>
      </p:pic>
      <p:pic>
        <p:nvPicPr>
          <p:cNvPr id="19" name="Graphic 18" descr="Computer">
            <a:extLst>
              <a:ext uri="{FF2B5EF4-FFF2-40B4-BE49-F238E27FC236}">
                <a16:creationId xmlns:a16="http://schemas.microsoft.com/office/drawing/2014/main" id="{47F971F0-034F-4BCF-A004-3A561F33BAA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419253" y="5278398"/>
            <a:ext cx="914400" cy="914400"/>
          </a:xfrm>
          <a:prstGeom prst="rect">
            <a:avLst/>
          </a:prstGeom>
        </p:spPr>
      </p:pic>
      <p:pic>
        <p:nvPicPr>
          <p:cNvPr id="21" name="Graphic 20" descr="Computer">
            <a:extLst>
              <a:ext uri="{FF2B5EF4-FFF2-40B4-BE49-F238E27FC236}">
                <a16:creationId xmlns:a16="http://schemas.microsoft.com/office/drawing/2014/main" id="{38730EAF-4FB6-4536-BE99-351471513D7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904515" y="5490882"/>
            <a:ext cx="914400" cy="914400"/>
          </a:xfrm>
          <a:prstGeom prst="rect">
            <a:avLst/>
          </a:prstGeom>
        </p:spPr>
      </p:pic>
      <p:pic>
        <p:nvPicPr>
          <p:cNvPr id="23" name="Graphic 22" descr="Computer">
            <a:extLst>
              <a:ext uri="{FF2B5EF4-FFF2-40B4-BE49-F238E27FC236}">
                <a16:creationId xmlns:a16="http://schemas.microsoft.com/office/drawing/2014/main" id="{24E72A14-D2F6-4D4E-A224-D713634F647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428514" y="3506924"/>
            <a:ext cx="914400" cy="914400"/>
          </a:xfrm>
          <a:prstGeom prst="rect">
            <a:avLst/>
          </a:prstGeom>
        </p:spPr>
      </p:pic>
      <p:pic>
        <p:nvPicPr>
          <p:cNvPr id="25" name="Graphic 24" descr="Computer">
            <a:extLst>
              <a:ext uri="{FF2B5EF4-FFF2-40B4-BE49-F238E27FC236}">
                <a16:creationId xmlns:a16="http://schemas.microsoft.com/office/drawing/2014/main" id="{28564199-AEF0-4962-B2B5-D03DA64DA84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16373" y="3049724"/>
            <a:ext cx="914400" cy="914400"/>
          </a:xfrm>
          <a:prstGeom prst="rect">
            <a:avLst/>
          </a:prstGeom>
        </p:spPr>
      </p:pic>
      <p:pic>
        <p:nvPicPr>
          <p:cNvPr id="27" name="Graphic 26" descr="Computer">
            <a:extLst>
              <a:ext uri="{FF2B5EF4-FFF2-40B4-BE49-F238E27FC236}">
                <a16:creationId xmlns:a16="http://schemas.microsoft.com/office/drawing/2014/main" id="{9BA8C2ED-1458-4F9F-A346-B6B6C26E559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682205" y="5061857"/>
            <a:ext cx="914400" cy="914400"/>
          </a:xfrm>
          <a:prstGeom prst="rect">
            <a:avLst/>
          </a:prstGeom>
        </p:spPr>
      </p:pic>
    </p:spTree>
    <p:extLst>
      <p:ext uri="{BB962C8B-B14F-4D97-AF65-F5344CB8AC3E}">
        <p14:creationId xmlns:p14="http://schemas.microsoft.com/office/powerpoint/2010/main" val="41509305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CA3EE-4A55-40FF-888F-A01C9B81E882}"/>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3D1EDC43-ECB7-48A2-A1E9-418C857A7B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7322" y="2052638"/>
            <a:ext cx="7459132" cy="4195762"/>
          </a:xfrm>
        </p:spPr>
      </p:pic>
    </p:spTree>
    <p:extLst>
      <p:ext uri="{BB962C8B-B14F-4D97-AF65-F5344CB8AC3E}">
        <p14:creationId xmlns:p14="http://schemas.microsoft.com/office/powerpoint/2010/main" val="11800241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D981E-19A6-4620-AC01-8664604EF8C8}"/>
              </a:ext>
            </a:extLst>
          </p:cNvPr>
          <p:cNvSpPr>
            <a:spLocks noGrp="1"/>
          </p:cNvSpPr>
          <p:nvPr>
            <p:ph type="title"/>
          </p:nvPr>
        </p:nvSpPr>
        <p:spPr/>
        <p:txBody>
          <a:bodyPr/>
          <a:lstStyle/>
          <a:p>
            <a:r>
              <a:rPr lang="en-IN" dirty="0"/>
              <a:t>Bigdata</a:t>
            </a:r>
          </a:p>
        </p:txBody>
      </p:sp>
      <p:sp>
        <p:nvSpPr>
          <p:cNvPr id="3" name="Content Placeholder 2">
            <a:extLst>
              <a:ext uri="{FF2B5EF4-FFF2-40B4-BE49-F238E27FC236}">
                <a16:creationId xmlns:a16="http://schemas.microsoft.com/office/drawing/2014/main" id="{718EE873-7517-4E23-8881-206D4E6BC0B1}"/>
              </a:ext>
            </a:extLst>
          </p:cNvPr>
          <p:cNvSpPr>
            <a:spLocks noGrp="1"/>
          </p:cNvSpPr>
          <p:nvPr>
            <p:ph idx="1"/>
          </p:nvPr>
        </p:nvSpPr>
        <p:spPr/>
        <p:txBody>
          <a:bodyPr/>
          <a:lstStyle/>
          <a:p>
            <a:r>
              <a:rPr lang="en-IN" dirty="0"/>
              <a:t>Bigdata designed their application based in distributed processing module</a:t>
            </a:r>
          </a:p>
          <a:p>
            <a:r>
              <a:rPr lang="en-IN" dirty="0"/>
              <a:t>They got their separate distributed processing model as well distributed storage module</a:t>
            </a:r>
          </a:p>
          <a:p>
            <a:r>
              <a:rPr lang="en-IN" dirty="0"/>
              <a:t>They call distributed processing module as MapReduce and they will call the Distributed Storage module as HDFS </a:t>
            </a:r>
          </a:p>
          <a:p>
            <a:r>
              <a:rPr lang="en-IN" dirty="0"/>
              <a:t>Bigdata they will call their architecture as Hadoop Frame Work</a:t>
            </a:r>
          </a:p>
        </p:txBody>
      </p:sp>
    </p:spTree>
    <p:extLst>
      <p:ext uri="{BB962C8B-B14F-4D97-AF65-F5344CB8AC3E}">
        <p14:creationId xmlns:p14="http://schemas.microsoft.com/office/powerpoint/2010/main" val="42498058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E76A9-7D7E-4DA6-B63A-4943FB886396}"/>
              </a:ext>
            </a:extLst>
          </p:cNvPr>
          <p:cNvSpPr>
            <a:spLocks noGrp="1"/>
          </p:cNvSpPr>
          <p:nvPr>
            <p:ph type="title"/>
          </p:nvPr>
        </p:nvSpPr>
        <p:spPr/>
        <p:txBody>
          <a:bodyPr/>
          <a:lstStyle/>
          <a:p>
            <a:endParaRPr lang="en-IN"/>
          </a:p>
        </p:txBody>
      </p:sp>
      <p:pic>
        <p:nvPicPr>
          <p:cNvPr id="9" name="Content Placeholder 8">
            <a:extLst>
              <a:ext uri="{FF2B5EF4-FFF2-40B4-BE49-F238E27FC236}">
                <a16:creationId xmlns:a16="http://schemas.microsoft.com/office/drawing/2014/main" id="{F20F1FFE-F838-46C8-9572-609AA49135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7322" y="2052638"/>
            <a:ext cx="7459132" cy="4195762"/>
          </a:xfrm>
        </p:spPr>
      </p:pic>
    </p:spTree>
    <p:extLst>
      <p:ext uri="{BB962C8B-B14F-4D97-AF65-F5344CB8AC3E}">
        <p14:creationId xmlns:p14="http://schemas.microsoft.com/office/powerpoint/2010/main" val="1261617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B4684-1017-4B1A-9C43-512C49C7CA02}"/>
              </a:ext>
            </a:extLst>
          </p:cNvPr>
          <p:cNvSpPr>
            <a:spLocks noGrp="1"/>
          </p:cNvSpPr>
          <p:nvPr>
            <p:ph type="title"/>
          </p:nvPr>
        </p:nvSpPr>
        <p:spPr/>
        <p:txBody>
          <a:bodyPr/>
          <a:lstStyle/>
          <a:p>
            <a:r>
              <a:rPr lang="en-IN" dirty="0"/>
              <a:t>Processors</a:t>
            </a:r>
          </a:p>
        </p:txBody>
      </p:sp>
      <p:sp>
        <p:nvSpPr>
          <p:cNvPr id="3" name="Content Placeholder 2">
            <a:extLst>
              <a:ext uri="{FF2B5EF4-FFF2-40B4-BE49-F238E27FC236}">
                <a16:creationId xmlns:a16="http://schemas.microsoft.com/office/drawing/2014/main" id="{1CBE2EB4-23F1-4FC4-B1D1-5AF8ED4A6F0D}"/>
              </a:ext>
            </a:extLst>
          </p:cNvPr>
          <p:cNvSpPr>
            <a:spLocks noGrp="1"/>
          </p:cNvSpPr>
          <p:nvPr>
            <p:ph idx="1"/>
          </p:nvPr>
        </p:nvSpPr>
        <p:spPr/>
        <p:txBody>
          <a:bodyPr>
            <a:normAutofit/>
          </a:bodyPr>
          <a:lstStyle/>
          <a:p>
            <a:r>
              <a:rPr lang="en-IN" dirty="0"/>
              <a:t>8080 – 8 bit </a:t>
            </a:r>
          </a:p>
          <a:p>
            <a:r>
              <a:rPr lang="en-IN" dirty="0"/>
              <a:t>8086 -16bit</a:t>
            </a:r>
          </a:p>
          <a:p>
            <a:r>
              <a:rPr lang="en-IN" dirty="0"/>
              <a:t>32 bit</a:t>
            </a:r>
          </a:p>
          <a:p>
            <a:r>
              <a:rPr lang="en-IN" dirty="0"/>
              <a:t>64 bit </a:t>
            </a:r>
          </a:p>
          <a:p>
            <a:r>
              <a:rPr lang="en-IN" dirty="0"/>
              <a:t>X86 –family 32+64 = 82</a:t>
            </a:r>
          </a:p>
          <a:p>
            <a:r>
              <a:rPr lang="en-IN" dirty="0"/>
              <a:t>64 – 32bit application and 64 bit application</a:t>
            </a:r>
          </a:p>
          <a:p>
            <a:r>
              <a:rPr lang="en-IN" dirty="0"/>
              <a:t>32 bit – 32 bit application</a:t>
            </a:r>
          </a:p>
          <a:p>
            <a:r>
              <a:rPr lang="en-IN" dirty="0"/>
              <a:t>2012 -&gt; 128bit</a:t>
            </a:r>
          </a:p>
          <a:p>
            <a:pPr marL="0" indent="0">
              <a:buNone/>
            </a:pPr>
            <a:endParaRPr lang="en-IN" dirty="0"/>
          </a:p>
        </p:txBody>
      </p:sp>
    </p:spTree>
    <p:extLst>
      <p:ext uri="{BB962C8B-B14F-4D97-AF65-F5344CB8AC3E}">
        <p14:creationId xmlns:p14="http://schemas.microsoft.com/office/powerpoint/2010/main" val="42786300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EC1D3-3038-42E4-9206-B30883DABA87}"/>
              </a:ext>
            </a:extLst>
          </p:cNvPr>
          <p:cNvSpPr>
            <a:spLocks noGrp="1"/>
          </p:cNvSpPr>
          <p:nvPr>
            <p:ph type="title"/>
          </p:nvPr>
        </p:nvSpPr>
        <p:spPr/>
        <p:txBody>
          <a:bodyPr/>
          <a:lstStyle/>
          <a:p>
            <a:r>
              <a:rPr lang="en-IN" dirty="0"/>
              <a:t>History of Hadoop</a:t>
            </a:r>
          </a:p>
        </p:txBody>
      </p:sp>
      <p:sp>
        <p:nvSpPr>
          <p:cNvPr id="3" name="Content Placeholder 2">
            <a:extLst>
              <a:ext uri="{FF2B5EF4-FFF2-40B4-BE49-F238E27FC236}">
                <a16:creationId xmlns:a16="http://schemas.microsoft.com/office/drawing/2014/main" id="{F7600230-8B75-45B0-BD6C-61A142336D00}"/>
              </a:ext>
            </a:extLst>
          </p:cNvPr>
          <p:cNvSpPr>
            <a:spLocks noGrp="1"/>
          </p:cNvSpPr>
          <p:nvPr>
            <p:ph idx="1"/>
          </p:nvPr>
        </p:nvSpPr>
        <p:spPr/>
        <p:txBody>
          <a:bodyPr/>
          <a:lstStyle/>
          <a:p>
            <a:r>
              <a:rPr lang="en-IN" dirty="0"/>
              <a:t>In OCT 2003 – google they published their paper Google File System</a:t>
            </a:r>
          </a:p>
          <a:p>
            <a:r>
              <a:rPr lang="en-IN" dirty="0"/>
              <a:t>Dec 2004 - </a:t>
            </a:r>
            <a:r>
              <a:rPr lang="en-US" dirty="0"/>
              <a:t>Jeffrey Dean &amp; Sanjay Ghemawat from Google published MapReduce paper called “MapReduce: Simplified Data Processing on Large Clusters”</a:t>
            </a:r>
          </a:p>
          <a:p>
            <a:r>
              <a:rPr lang="en-IN" dirty="0"/>
              <a:t>Jan 2006 - </a:t>
            </a:r>
            <a:r>
              <a:rPr lang="en-US" dirty="0"/>
              <a:t>Above MapReduce Paper inspired Doug cutting, a yahoo employee then to develop an open source implementation of MapReduce framework</a:t>
            </a:r>
          </a:p>
          <a:p>
            <a:r>
              <a:rPr lang="en-US" dirty="0"/>
              <a:t>Jan 2006 - Hadoop subproject created as extension of Apache Nutch project, created by Doug Cutting.</a:t>
            </a:r>
          </a:p>
          <a:p>
            <a:r>
              <a:rPr lang="en-US" dirty="0"/>
              <a:t>Apr 2006 - </a:t>
            </a:r>
            <a:r>
              <a:rPr lang="en-IN" dirty="0"/>
              <a:t>Hadoop 0.1.0 released </a:t>
            </a:r>
            <a:endParaRPr lang="en-US" dirty="0"/>
          </a:p>
          <a:p>
            <a:r>
              <a:rPr lang="en-US" dirty="0"/>
              <a:t>May 2006 - Yahoo deploys 300 machine Hadoop cluster</a:t>
            </a:r>
            <a:endParaRPr lang="en-IN" dirty="0"/>
          </a:p>
        </p:txBody>
      </p:sp>
    </p:spTree>
    <p:extLst>
      <p:ext uri="{BB962C8B-B14F-4D97-AF65-F5344CB8AC3E}">
        <p14:creationId xmlns:p14="http://schemas.microsoft.com/office/powerpoint/2010/main" val="28908215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DCDE8-5DDB-4C88-9C82-031F0FB5D7FB}"/>
              </a:ext>
            </a:extLst>
          </p:cNvPr>
          <p:cNvSpPr>
            <a:spLocks noGrp="1"/>
          </p:cNvSpPr>
          <p:nvPr>
            <p:ph type="title"/>
          </p:nvPr>
        </p:nvSpPr>
        <p:spPr/>
        <p:txBody>
          <a:bodyPr/>
          <a:lstStyle/>
          <a:p>
            <a:r>
              <a:rPr lang="en-IN" dirty="0"/>
              <a:t>History of Hadoop</a:t>
            </a:r>
          </a:p>
        </p:txBody>
      </p:sp>
      <p:sp>
        <p:nvSpPr>
          <p:cNvPr id="3" name="Content Placeholder 2">
            <a:extLst>
              <a:ext uri="{FF2B5EF4-FFF2-40B4-BE49-F238E27FC236}">
                <a16:creationId xmlns:a16="http://schemas.microsoft.com/office/drawing/2014/main" id="{F48ACDCA-482D-45EF-AD23-F9E926644FBA}"/>
              </a:ext>
            </a:extLst>
          </p:cNvPr>
          <p:cNvSpPr>
            <a:spLocks noGrp="1"/>
          </p:cNvSpPr>
          <p:nvPr>
            <p:ph idx="1"/>
          </p:nvPr>
        </p:nvSpPr>
        <p:spPr/>
        <p:txBody>
          <a:bodyPr>
            <a:normAutofit fontScale="92500" lnSpcReduction="10000"/>
          </a:bodyPr>
          <a:lstStyle/>
          <a:p>
            <a:r>
              <a:rPr lang="en-IN" dirty="0"/>
              <a:t>2008: </a:t>
            </a:r>
            <a:r>
              <a:rPr lang="en-US" dirty="0"/>
              <a:t>Cloudera, one of the major distributor of Hadoop founded.</a:t>
            </a:r>
          </a:p>
          <a:p>
            <a:r>
              <a:rPr lang="en-IN" dirty="0"/>
              <a:t>Apr 2007: Yahoo runs 2 clusters of 1,000 machines </a:t>
            </a:r>
          </a:p>
          <a:p>
            <a:r>
              <a:rPr lang="en-IN" dirty="0"/>
              <a:t>Jul 2008: Hadoop wins </a:t>
            </a:r>
            <a:r>
              <a:rPr lang="en-IN" dirty="0" err="1"/>
              <a:t>TeraByte</a:t>
            </a:r>
            <a:r>
              <a:rPr lang="en-IN" dirty="0"/>
              <a:t> sort benchmark (1st time a Java program won this competition) </a:t>
            </a:r>
          </a:p>
          <a:p>
            <a:r>
              <a:rPr lang="en-IN" dirty="0"/>
              <a:t>Jun 2010: Yahoo 4,000 nodes/70 petabytes </a:t>
            </a:r>
          </a:p>
          <a:p>
            <a:r>
              <a:rPr lang="en-IN" dirty="0"/>
              <a:t>Jun 2010: Facebook 2,300 clusters/40 petabytes </a:t>
            </a:r>
          </a:p>
          <a:p>
            <a:r>
              <a:rPr lang="en-IN" dirty="0"/>
              <a:t>Dec 2011: Apache Hadoop release 1.0.0 available </a:t>
            </a:r>
          </a:p>
          <a:p>
            <a:r>
              <a:rPr lang="en-IN" dirty="0"/>
              <a:t>2011: Hortonworks, another major Hadoop distributor founded </a:t>
            </a:r>
          </a:p>
          <a:p>
            <a:r>
              <a:rPr lang="en-IN" dirty="0"/>
              <a:t>Oct 2013: Apache Hadoop release 2.2.0 (YARN) </a:t>
            </a:r>
          </a:p>
          <a:p>
            <a:r>
              <a:rPr lang="en-IN" dirty="0"/>
              <a:t>Dec 2015: Apache Hadoop release 2.6.3 available </a:t>
            </a:r>
          </a:p>
          <a:p>
            <a:r>
              <a:rPr lang="en-IN" dirty="0"/>
              <a:t>Feb 2016: Apache Hadoop release 2.6.4 available</a:t>
            </a:r>
          </a:p>
        </p:txBody>
      </p:sp>
    </p:spTree>
    <p:extLst>
      <p:ext uri="{BB962C8B-B14F-4D97-AF65-F5344CB8AC3E}">
        <p14:creationId xmlns:p14="http://schemas.microsoft.com/office/powerpoint/2010/main" val="25676700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5C982-A7E2-4985-81ED-9EAE24A53B6C}"/>
              </a:ext>
            </a:extLst>
          </p:cNvPr>
          <p:cNvSpPr>
            <a:spLocks noGrp="1"/>
          </p:cNvSpPr>
          <p:nvPr>
            <p:ph type="title"/>
          </p:nvPr>
        </p:nvSpPr>
        <p:spPr/>
        <p:txBody>
          <a:bodyPr/>
          <a:lstStyle/>
          <a:p>
            <a:r>
              <a:rPr lang="en-IN" dirty="0"/>
              <a:t>History of Hadoop</a:t>
            </a:r>
          </a:p>
        </p:txBody>
      </p:sp>
      <p:sp>
        <p:nvSpPr>
          <p:cNvPr id="3" name="Content Placeholder 2">
            <a:extLst>
              <a:ext uri="{FF2B5EF4-FFF2-40B4-BE49-F238E27FC236}">
                <a16:creationId xmlns:a16="http://schemas.microsoft.com/office/drawing/2014/main" id="{9535362F-A4B5-4422-84BE-9B81AE1F0C9A}"/>
              </a:ext>
            </a:extLst>
          </p:cNvPr>
          <p:cNvSpPr>
            <a:spLocks noGrp="1"/>
          </p:cNvSpPr>
          <p:nvPr>
            <p:ph idx="1"/>
          </p:nvPr>
        </p:nvSpPr>
        <p:spPr/>
        <p:txBody>
          <a:bodyPr/>
          <a:lstStyle/>
          <a:p>
            <a:r>
              <a:rPr lang="en-IN" dirty="0"/>
              <a:t>Hadoop is open source frame work -&gt; doesn’t fully supported by windows</a:t>
            </a:r>
          </a:p>
          <a:p>
            <a:r>
              <a:rPr lang="en-IN" dirty="0"/>
              <a:t>Linux – 100% supported OS for Hadoop Framework</a:t>
            </a:r>
          </a:p>
          <a:p>
            <a:r>
              <a:rPr lang="en-IN" dirty="0"/>
              <a:t>Linux -&gt; user friendliness, Cloudera and Hortonworks, they modified the opensource software and they gave some GUI based interface for Hadoop Framework via Webpage</a:t>
            </a:r>
          </a:p>
          <a:p>
            <a:endParaRPr lang="en-IN" dirty="0"/>
          </a:p>
        </p:txBody>
      </p:sp>
    </p:spTree>
    <p:extLst>
      <p:ext uri="{BB962C8B-B14F-4D97-AF65-F5344CB8AC3E}">
        <p14:creationId xmlns:p14="http://schemas.microsoft.com/office/powerpoint/2010/main" val="30735810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F339E-9598-40A9-BA6F-9986C60678FB}"/>
              </a:ext>
            </a:extLst>
          </p:cNvPr>
          <p:cNvSpPr>
            <a:spLocks noGrp="1"/>
          </p:cNvSpPr>
          <p:nvPr>
            <p:ph type="title"/>
          </p:nvPr>
        </p:nvSpPr>
        <p:spPr/>
        <p:txBody>
          <a:bodyPr/>
          <a:lstStyle/>
          <a:p>
            <a:r>
              <a:rPr lang="en-IN" dirty="0"/>
              <a:t>History of Hadoop</a:t>
            </a:r>
          </a:p>
        </p:txBody>
      </p:sp>
      <p:sp>
        <p:nvSpPr>
          <p:cNvPr id="3" name="Content Placeholder 2">
            <a:extLst>
              <a:ext uri="{FF2B5EF4-FFF2-40B4-BE49-F238E27FC236}">
                <a16:creationId xmlns:a16="http://schemas.microsoft.com/office/drawing/2014/main" id="{3969109C-1DFF-4674-B603-BD18A509197E}"/>
              </a:ext>
            </a:extLst>
          </p:cNvPr>
          <p:cNvSpPr>
            <a:spLocks noGrp="1"/>
          </p:cNvSpPr>
          <p:nvPr>
            <p:ph idx="1"/>
          </p:nvPr>
        </p:nvSpPr>
        <p:spPr/>
        <p:txBody>
          <a:bodyPr/>
          <a:lstStyle/>
          <a:p>
            <a:r>
              <a:rPr lang="en-US" dirty="0"/>
              <a:t>Hadoop is a framework that allows distributed processing of large data sets across clusters of commodity computers using simple programming models. Definition In Depth: </a:t>
            </a:r>
          </a:p>
          <a:p>
            <a:r>
              <a:rPr lang="en-US" dirty="0"/>
              <a:t>Distributed Processing : • Data is processed in multiple machines in a distributed manner </a:t>
            </a:r>
          </a:p>
          <a:p>
            <a:r>
              <a:rPr lang="en-US" dirty="0"/>
              <a:t>Large Data sets: • Large data sets in this context means files that are hundreds of megabytes, gigabytes, or terabytes in size </a:t>
            </a:r>
          </a:p>
          <a:p>
            <a:r>
              <a:rPr lang="en-US" dirty="0"/>
              <a:t>Clusters of commodity computers : • Cheap hardware (not expensive servers) are used to create a cluster </a:t>
            </a:r>
          </a:p>
          <a:p>
            <a:r>
              <a:rPr lang="en-US" dirty="0"/>
              <a:t>Simple Programming Model: • Map Reduce/Spark is used as a programming model to manipulate/process the data</a:t>
            </a:r>
            <a:endParaRPr lang="en-IN" dirty="0"/>
          </a:p>
        </p:txBody>
      </p:sp>
    </p:spTree>
    <p:extLst>
      <p:ext uri="{BB962C8B-B14F-4D97-AF65-F5344CB8AC3E}">
        <p14:creationId xmlns:p14="http://schemas.microsoft.com/office/powerpoint/2010/main" val="42583817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A72D8-1877-4C74-AC6C-441A00EE9F62}"/>
              </a:ext>
            </a:extLst>
          </p:cNvPr>
          <p:cNvSpPr>
            <a:spLocks noGrp="1"/>
          </p:cNvSpPr>
          <p:nvPr>
            <p:ph type="title"/>
          </p:nvPr>
        </p:nvSpPr>
        <p:spPr/>
        <p:txBody>
          <a:bodyPr/>
          <a:lstStyle/>
          <a:p>
            <a:r>
              <a:rPr lang="en-IN" dirty="0"/>
              <a:t>Hadoop Versions</a:t>
            </a:r>
          </a:p>
        </p:txBody>
      </p:sp>
      <p:sp>
        <p:nvSpPr>
          <p:cNvPr id="3" name="Content Placeholder 2">
            <a:extLst>
              <a:ext uri="{FF2B5EF4-FFF2-40B4-BE49-F238E27FC236}">
                <a16:creationId xmlns:a16="http://schemas.microsoft.com/office/drawing/2014/main" id="{49DC9BD7-92EF-4FEF-9E1D-44F78576A5CB}"/>
              </a:ext>
            </a:extLst>
          </p:cNvPr>
          <p:cNvSpPr>
            <a:spLocks noGrp="1"/>
          </p:cNvSpPr>
          <p:nvPr>
            <p:ph idx="1"/>
          </p:nvPr>
        </p:nvSpPr>
        <p:spPr/>
        <p:txBody>
          <a:bodyPr/>
          <a:lstStyle/>
          <a:p>
            <a:r>
              <a:rPr lang="en-IN" dirty="0"/>
              <a:t>V1.0</a:t>
            </a:r>
          </a:p>
          <a:p>
            <a:pPr lvl="1"/>
            <a:r>
              <a:rPr lang="en-IN" dirty="0"/>
              <a:t>Distributed Storage Unit – HDFS</a:t>
            </a:r>
          </a:p>
          <a:p>
            <a:pPr lvl="1"/>
            <a:r>
              <a:rPr lang="en-IN" dirty="0"/>
              <a:t>Distributed Computing Unit – MapReduce V1.0</a:t>
            </a:r>
          </a:p>
          <a:p>
            <a:r>
              <a:rPr lang="en-IN" dirty="0"/>
              <a:t>V2.0</a:t>
            </a:r>
          </a:p>
          <a:p>
            <a:pPr lvl="1"/>
            <a:r>
              <a:rPr lang="en-IN" dirty="0"/>
              <a:t>Distributed Storage Unit –HDFS</a:t>
            </a:r>
          </a:p>
          <a:p>
            <a:pPr lvl="1"/>
            <a:r>
              <a:rPr lang="en-IN" dirty="0"/>
              <a:t>Distributed Computing Unit – YARN and MapReduce V2.0</a:t>
            </a:r>
          </a:p>
        </p:txBody>
      </p:sp>
    </p:spTree>
    <p:extLst>
      <p:ext uri="{BB962C8B-B14F-4D97-AF65-F5344CB8AC3E}">
        <p14:creationId xmlns:p14="http://schemas.microsoft.com/office/powerpoint/2010/main" val="34493157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1FF95-8DAE-469F-9823-26DCE5E6E08D}"/>
              </a:ext>
            </a:extLst>
          </p:cNvPr>
          <p:cNvSpPr>
            <a:spLocks noGrp="1"/>
          </p:cNvSpPr>
          <p:nvPr>
            <p:ph type="title"/>
          </p:nvPr>
        </p:nvSpPr>
        <p:spPr/>
        <p:txBody>
          <a:bodyPr/>
          <a:lstStyle/>
          <a:p>
            <a:r>
              <a:rPr lang="en-IN" dirty="0"/>
              <a:t>Hadoop Daemons</a:t>
            </a:r>
          </a:p>
        </p:txBody>
      </p:sp>
      <p:sp>
        <p:nvSpPr>
          <p:cNvPr id="3" name="Content Placeholder 2">
            <a:extLst>
              <a:ext uri="{FF2B5EF4-FFF2-40B4-BE49-F238E27FC236}">
                <a16:creationId xmlns:a16="http://schemas.microsoft.com/office/drawing/2014/main" id="{7D0A5D0F-E90A-438C-9176-3C1E1D6EE35A}"/>
              </a:ext>
            </a:extLst>
          </p:cNvPr>
          <p:cNvSpPr>
            <a:spLocks noGrp="1"/>
          </p:cNvSpPr>
          <p:nvPr>
            <p:ph idx="1"/>
          </p:nvPr>
        </p:nvSpPr>
        <p:spPr/>
        <p:txBody>
          <a:bodyPr>
            <a:normAutofit/>
          </a:bodyPr>
          <a:lstStyle/>
          <a:p>
            <a:r>
              <a:rPr lang="en-IN" dirty="0"/>
              <a:t>Daemons – Background Process</a:t>
            </a:r>
          </a:p>
          <a:p>
            <a:r>
              <a:rPr lang="en-IN" dirty="0"/>
              <a:t>HDFS Daemons</a:t>
            </a:r>
          </a:p>
          <a:p>
            <a:pPr lvl="1"/>
            <a:r>
              <a:rPr lang="en-IN" dirty="0"/>
              <a:t>Data Node - Slave</a:t>
            </a:r>
          </a:p>
          <a:p>
            <a:pPr lvl="1"/>
            <a:r>
              <a:rPr lang="en-IN" dirty="0"/>
              <a:t>Name Node - Master</a:t>
            </a:r>
          </a:p>
          <a:p>
            <a:r>
              <a:rPr lang="en-IN" dirty="0"/>
              <a:t>MapReduce V1.0</a:t>
            </a:r>
          </a:p>
          <a:p>
            <a:pPr lvl="1"/>
            <a:r>
              <a:rPr lang="en-IN" dirty="0"/>
              <a:t>JobTracker - Master</a:t>
            </a:r>
          </a:p>
          <a:p>
            <a:pPr lvl="1"/>
            <a:r>
              <a:rPr lang="en-IN" dirty="0"/>
              <a:t>Task Tracker - Slave</a:t>
            </a:r>
          </a:p>
          <a:p>
            <a:r>
              <a:rPr lang="en-IN" dirty="0"/>
              <a:t>MapReduce v2.0/YARN </a:t>
            </a:r>
          </a:p>
          <a:p>
            <a:pPr lvl="1"/>
            <a:r>
              <a:rPr lang="en-IN" dirty="0"/>
              <a:t>Resource Manager - Master</a:t>
            </a:r>
          </a:p>
          <a:p>
            <a:pPr lvl="1"/>
            <a:r>
              <a:rPr lang="en-IN"/>
              <a:t>Node Manager - Slave</a:t>
            </a:r>
            <a:endParaRPr lang="en-IN" dirty="0"/>
          </a:p>
          <a:p>
            <a:endParaRPr lang="en-IN" dirty="0"/>
          </a:p>
        </p:txBody>
      </p:sp>
    </p:spTree>
    <p:extLst>
      <p:ext uri="{BB962C8B-B14F-4D97-AF65-F5344CB8AC3E}">
        <p14:creationId xmlns:p14="http://schemas.microsoft.com/office/powerpoint/2010/main" val="22243046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AFDDC-3E4F-48CD-A3F8-194C2A80F8A8}"/>
              </a:ext>
            </a:extLst>
          </p:cNvPr>
          <p:cNvSpPr>
            <a:spLocks noGrp="1"/>
          </p:cNvSpPr>
          <p:nvPr>
            <p:ph type="title"/>
          </p:nvPr>
        </p:nvSpPr>
        <p:spPr/>
        <p:txBody>
          <a:bodyPr/>
          <a:lstStyle/>
          <a:p>
            <a:r>
              <a:rPr lang="en-IN" dirty="0"/>
              <a:t>Clustering Model</a:t>
            </a:r>
          </a:p>
        </p:txBody>
      </p:sp>
      <p:sp>
        <p:nvSpPr>
          <p:cNvPr id="3" name="Content Placeholder 2">
            <a:extLst>
              <a:ext uri="{FF2B5EF4-FFF2-40B4-BE49-F238E27FC236}">
                <a16:creationId xmlns:a16="http://schemas.microsoft.com/office/drawing/2014/main" id="{16A1376C-E286-4230-9448-CAD121661CFA}"/>
              </a:ext>
            </a:extLst>
          </p:cNvPr>
          <p:cNvSpPr>
            <a:spLocks noGrp="1"/>
          </p:cNvSpPr>
          <p:nvPr>
            <p:ph idx="1"/>
          </p:nvPr>
        </p:nvSpPr>
        <p:spPr/>
        <p:txBody>
          <a:bodyPr/>
          <a:lstStyle/>
          <a:p>
            <a:r>
              <a:rPr lang="en-IN" dirty="0"/>
              <a:t>Master – Slave Architecture</a:t>
            </a:r>
          </a:p>
          <a:p>
            <a:r>
              <a:rPr lang="en-IN" dirty="0"/>
              <a:t>One Master and Multiple Slave Architecture</a:t>
            </a:r>
          </a:p>
        </p:txBody>
      </p:sp>
    </p:spTree>
    <p:extLst>
      <p:ext uri="{BB962C8B-B14F-4D97-AF65-F5344CB8AC3E}">
        <p14:creationId xmlns:p14="http://schemas.microsoft.com/office/powerpoint/2010/main" val="2701157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E7E67-C357-4260-9D5B-1A91DCBE5499}"/>
              </a:ext>
            </a:extLst>
          </p:cNvPr>
          <p:cNvSpPr>
            <a:spLocks noGrp="1"/>
          </p:cNvSpPr>
          <p:nvPr>
            <p:ph type="title"/>
          </p:nvPr>
        </p:nvSpPr>
        <p:spPr/>
        <p:txBody>
          <a:bodyPr/>
          <a:lstStyle/>
          <a:p>
            <a:r>
              <a:rPr lang="en-IN" dirty="0"/>
              <a:t>Storage Devices</a:t>
            </a:r>
          </a:p>
        </p:txBody>
      </p:sp>
      <p:sp>
        <p:nvSpPr>
          <p:cNvPr id="3" name="Content Placeholder 2">
            <a:extLst>
              <a:ext uri="{FF2B5EF4-FFF2-40B4-BE49-F238E27FC236}">
                <a16:creationId xmlns:a16="http://schemas.microsoft.com/office/drawing/2014/main" id="{6F5AE541-75C1-43D4-8FCC-D07D28BFAB11}"/>
              </a:ext>
            </a:extLst>
          </p:cNvPr>
          <p:cNvSpPr>
            <a:spLocks noGrp="1"/>
          </p:cNvSpPr>
          <p:nvPr>
            <p:ph idx="1"/>
          </p:nvPr>
        </p:nvSpPr>
        <p:spPr/>
        <p:txBody>
          <a:bodyPr/>
          <a:lstStyle/>
          <a:p>
            <a:r>
              <a:rPr lang="en-IN" dirty="0"/>
              <a:t>Punch card – 80 character</a:t>
            </a:r>
          </a:p>
          <a:p>
            <a:r>
              <a:rPr lang="en-IN" dirty="0"/>
              <a:t>Magnetic tapes – Expensive storage device</a:t>
            </a:r>
          </a:p>
          <a:p>
            <a:r>
              <a:rPr lang="en-IN" dirty="0"/>
              <a:t>Floppy drive -1.8 mb </a:t>
            </a:r>
          </a:p>
          <a:p>
            <a:r>
              <a:rPr lang="en-IN" dirty="0"/>
              <a:t>Flash storages - </a:t>
            </a:r>
          </a:p>
          <a:p>
            <a:r>
              <a:rPr lang="en-IN" dirty="0"/>
              <a:t>CD/DVD Drives 700- 800 4-16</a:t>
            </a:r>
          </a:p>
          <a:p>
            <a:r>
              <a:rPr lang="en-IN" dirty="0"/>
              <a:t>Magnetic Drive </a:t>
            </a:r>
          </a:p>
          <a:p>
            <a:r>
              <a:rPr lang="en-IN" dirty="0"/>
              <a:t>SSD</a:t>
            </a:r>
          </a:p>
          <a:p>
            <a:pPr marL="0" indent="0">
              <a:buNone/>
            </a:pPr>
            <a:endParaRPr lang="en-IN" dirty="0"/>
          </a:p>
        </p:txBody>
      </p:sp>
    </p:spTree>
    <p:extLst>
      <p:ext uri="{BB962C8B-B14F-4D97-AF65-F5344CB8AC3E}">
        <p14:creationId xmlns:p14="http://schemas.microsoft.com/office/powerpoint/2010/main" val="3780125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F8C22-89AD-479B-B501-D351A1FD5366}"/>
              </a:ext>
            </a:extLst>
          </p:cNvPr>
          <p:cNvSpPr>
            <a:spLocks noGrp="1"/>
          </p:cNvSpPr>
          <p:nvPr>
            <p:ph type="title"/>
          </p:nvPr>
        </p:nvSpPr>
        <p:spPr/>
        <p:txBody>
          <a:bodyPr/>
          <a:lstStyle/>
          <a:p>
            <a:r>
              <a:rPr lang="en-IN" dirty="0"/>
              <a:t>Types of data</a:t>
            </a:r>
          </a:p>
        </p:txBody>
      </p:sp>
      <p:sp>
        <p:nvSpPr>
          <p:cNvPr id="3" name="Content Placeholder 2">
            <a:extLst>
              <a:ext uri="{FF2B5EF4-FFF2-40B4-BE49-F238E27FC236}">
                <a16:creationId xmlns:a16="http://schemas.microsoft.com/office/drawing/2014/main" id="{1499FD7A-E678-4279-B9C2-3912FA6423E2}"/>
              </a:ext>
            </a:extLst>
          </p:cNvPr>
          <p:cNvSpPr>
            <a:spLocks noGrp="1"/>
          </p:cNvSpPr>
          <p:nvPr>
            <p:ph idx="1"/>
          </p:nvPr>
        </p:nvSpPr>
        <p:spPr/>
        <p:txBody>
          <a:bodyPr/>
          <a:lstStyle/>
          <a:p>
            <a:r>
              <a:rPr lang="en-IN" dirty="0"/>
              <a:t>Structured – Data's will be aligned in row and column format, instead of using processor for searching mechanism they came up with database engine </a:t>
            </a:r>
          </a:p>
          <a:p>
            <a:pPr lvl="1"/>
            <a:r>
              <a:rPr lang="en-IN" dirty="0"/>
              <a:t>Ex: Database</a:t>
            </a:r>
          </a:p>
          <a:p>
            <a:r>
              <a:rPr lang="en-IN" dirty="0"/>
              <a:t>Unstructured -&gt; it doesn’t have any specified  for to align , Unsorted searching, priority folder and files </a:t>
            </a:r>
          </a:p>
          <a:p>
            <a:r>
              <a:rPr lang="en-IN" dirty="0"/>
              <a:t>Semi-Structured -&gt; Data's will be aligned in row and column format</a:t>
            </a:r>
          </a:p>
          <a:p>
            <a:pPr lvl="1"/>
            <a:r>
              <a:rPr lang="en-IN" dirty="0"/>
              <a:t>Ex: Excel, XML, Json</a:t>
            </a:r>
          </a:p>
        </p:txBody>
      </p:sp>
    </p:spTree>
    <p:extLst>
      <p:ext uri="{BB962C8B-B14F-4D97-AF65-F5344CB8AC3E}">
        <p14:creationId xmlns:p14="http://schemas.microsoft.com/office/powerpoint/2010/main" val="2890219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2127B-78AE-4331-92AF-BA845E7663C6}"/>
              </a:ext>
            </a:extLst>
          </p:cNvPr>
          <p:cNvSpPr>
            <a:spLocks noGrp="1"/>
          </p:cNvSpPr>
          <p:nvPr>
            <p:ph type="title"/>
          </p:nvPr>
        </p:nvSpPr>
        <p:spPr/>
        <p:txBody>
          <a:bodyPr/>
          <a:lstStyle/>
          <a:p>
            <a:r>
              <a:rPr lang="en-IN" dirty="0"/>
              <a:t>Structured Data</a:t>
            </a:r>
          </a:p>
        </p:txBody>
      </p:sp>
      <p:graphicFrame>
        <p:nvGraphicFramePr>
          <p:cNvPr id="4" name="Table 4">
            <a:extLst>
              <a:ext uri="{FF2B5EF4-FFF2-40B4-BE49-F238E27FC236}">
                <a16:creationId xmlns:a16="http://schemas.microsoft.com/office/drawing/2014/main" id="{34519F95-FE62-4B9B-B4FC-E92E07D8E7F0}"/>
              </a:ext>
            </a:extLst>
          </p:cNvPr>
          <p:cNvGraphicFramePr>
            <a:graphicFrameLocks noGrp="1"/>
          </p:cNvGraphicFramePr>
          <p:nvPr>
            <p:ph idx="1"/>
            <p:extLst>
              <p:ext uri="{D42A27DB-BD31-4B8C-83A1-F6EECF244321}">
                <p14:modId xmlns:p14="http://schemas.microsoft.com/office/powerpoint/2010/main" val="1815442868"/>
              </p:ext>
            </p:extLst>
          </p:nvPr>
        </p:nvGraphicFramePr>
        <p:xfrm>
          <a:off x="1103313" y="2052638"/>
          <a:ext cx="8947149" cy="1854200"/>
        </p:xfrm>
        <a:graphic>
          <a:graphicData uri="http://schemas.openxmlformats.org/drawingml/2006/table">
            <a:tbl>
              <a:tblPr firstRow="1" bandRow="1">
                <a:tableStyleId>{5C22544A-7EE6-4342-B048-85BDC9FD1C3A}</a:tableStyleId>
              </a:tblPr>
              <a:tblGrid>
                <a:gridCol w="2982383">
                  <a:extLst>
                    <a:ext uri="{9D8B030D-6E8A-4147-A177-3AD203B41FA5}">
                      <a16:colId xmlns:a16="http://schemas.microsoft.com/office/drawing/2014/main" val="3846998919"/>
                    </a:ext>
                  </a:extLst>
                </a:gridCol>
                <a:gridCol w="2982383">
                  <a:extLst>
                    <a:ext uri="{9D8B030D-6E8A-4147-A177-3AD203B41FA5}">
                      <a16:colId xmlns:a16="http://schemas.microsoft.com/office/drawing/2014/main" val="1235686731"/>
                    </a:ext>
                  </a:extLst>
                </a:gridCol>
                <a:gridCol w="2982383">
                  <a:extLst>
                    <a:ext uri="{9D8B030D-6E8A-4147-A177-3AD203B41FA5}">
                      <a16:colId xmlns:a16="http://schemas.microsoft.com/office/drawing/2014/main" val="21355227"/>
                    </a:ext>
                  </a:extLst>
                </a:gridCol>
              </a:tblGrid>
              <a:tr h="370840">
                <a:tc>
                  <a:txBody>
                    <a:bodyPr/>
                    <a:lstStyle/>
                    <a:p>
                      <a:r>
                        <a:rPr lang="en-IN" dirty="0" err="1"/>
                        <a:t>rollno</a:t>
                      </a:r>
                      <a:endParaRPr lang="en-IN" dirty="0"/>
                    </a:p>
                  </a:txBody>
                  <a:tcPr/>
                </a:tc>
                <a:tc>
                  <a:txBody>
                    <a:bodyPr/>
                    <a:lstStyle/>
                    <a:p>
                      <a:r>
                        <a:rPr lang="en-IN" dirty="0"/>
                        <a:t>name</a:t>
                      </a:r>
                    </a:p>
                  </a:txBody>
                  <a:tcPr/>
                </a:tc>
                <a:tc>
                  <a:txBody>
                    <a:bodyPr/>
                    <a:lstStyle/>
                    <a:p>
                      <a:r>
                        <a:rPr lang="en-IN" dirty="0"/>
                        <a:t>s1</a:t>
                      </a:r>
                    </a:p>
                  </a:txBody>
                  <a:tcPr/>
                </a:tc>
                <a:extLst>
                  <a:ext uri="{0D108BD9-81ED-4DB2-BD59-A6C34878D82A}">
                    <a16:rowId xmlns:a16="http://schemas.microsoft.com/office/drawing/2014/main" val="1422453497"/>
                  </a:ext>
                </a:extLst>
              </a:tr>
              <a:tr h="370840">
                <a:tc>
                  <a:txBody>
                    <a:bodyPr/>
                    <a:lstStyle/>
                    <a:p>
                      <a:r>
                        <a:rPr lang="en-IN" dirty="0"/>
                        <a:t>1</a:t>
                      </a:r>
                    </a:p>
                  </a:txBody>
                  <a:tcPr/>
                </a:tc>
                <a:tc>
                  <a:txBody>
                    <a:bodyPr/>
                    <a:lstStyle/>
                    <a:p>
                      <a:r>
                        <a:rPr lang="en-IN" dirty="0"/>
                        <a:t>a</a:t>
                      </a:r>
                    </a:p>
                  </a:txBody>
                  <a:tcPr/>
                </a:tc>
                <a:tc>
                  <a:txBody>
                    <a:bodyPr/>
                    <a:lstStyle/>
                    <a:p>
                      <a:r>
                        <a:rPr lang="en-IN" dirty="0"/>
                        <a:t>40</a:t>
                      </a:r>
                    </a:p>
                  </a:txBody>
                  <a:tcPr/>
                </a:tc>
                <a:extLst>
                  <a:ext uri="{0D108BD9-81ED-4DB2-BD59-A6C34878D82A}">
                    <a16:rowId xmlns:a16="http://schemas.microsoft.com/office/drawing/2014/main" val="65845950"/>
                  </a:ext>
                </a:extLst>
              </a:tr>
              <a:tr h="370840">
                <a:tc>
                  <a:txBody>
                    <a:bodyPr/>
                    <a:lstStyle/>
                    <a:p>
                      <a:r>
                        <a:rPr lang="en-IN" dirty="0"/>
                        <a:t>2</a:t>
                      </a:r>
                    </a:p>
                  </a:txBody>
                  <a:tcPr/>
                </a:tc>
                <a:tc>
                  <a:txBody>
                    <a:bodyPr/>
                    <a:lstStyle/>
                    <a:p>
                      <a:r>
                        <a:rPr lang="en-IN" dirty="0"/>
                        <a:t>b</a:t>
                      </a:r>
                    </a:p>
                  </a:txBody>
                  <a:tcPr/>
                </a:tc>
                <a:tc>
                  <a:txBody>
                    <a:bodyPr/>
                    <a:lstStyle/>
                    <a:p>
                      <a:r>
                        <a:rPr lang="en-IN" dirty="0"/>
                        <a:t>50</a:t>
                      </a:r>
                    </a:p>
                  </a:txBody>
                  <a:tcPr/>
                </a:tc>
                <a:extLst>
                  <a:ext uri="{0D108BD9-81ED-4DB2-BD59-A6C34878D82A}">
                    <a16:rowId xmlns:a16="http://schemas.microsoft.com/office/drawing/2014/main" val="2995092609"/>
                  </a:ext>
                </a:extLst>
              </a:tr>
              <a:tr h="370840">
                <a:tc>
                  <a:txBody>
                    <a:bodyPr/>
                    <a:lstStyle/>
                    <a:p>
                      <a:r>
                        <a:rPr lang="en-IN" dirty="0"/>
                        <a:t>3</a:t>
                      </a:r>
                    </a:p>
                  </a:txBody>
                  <a:tcPr/>
                </a:tc>
                <a:tc>
                  <a:txBody>
                    <a:bodyPr/>
                    <a:lstStyle/>
                    <a:p>
                      <a:r>
                        <a:rPr lang="en-IN" dirty="0"/>
                        <a:t>c</a:t>
                      </a:r>
                    </a:p>
                  </a:txBody>
                  <a:tcPr/>
                </a:tc>
                <a:tc>
                  <a:txBody>
                    <a:bodyPr/>
                    <a:lstStyle/>
                    <a:p>
                      <a:r>
                        <a:rPr lang="en-IN" dirty="0"/>
                        <a:t>60</a:t>
                      </a:r>
                    </a:p>
                  </a:txBody>
                  <a:tcPr/>
                </a:tc>
                <a:extLst>
                  <a:ext uri="{0D108BD9-81ED-4DB2-BD59-A6C34878D82A}">
                    <a16:rowId xmlns:a16="http://schemas.microsoft.com/office/drawing/2014/main" val="173145572"/>
                  </a:ext>
                </a:extLst>
              </a:tr>
              <a:tr h="370840">
                <a:tc>
                  <a:txBody>
                    <a:bodyPr/>
                    <a:lstStyle/>
                    <a:p>
                      <a:r>
                        <a:rPr lang="en-IN" dirty="0"/>
                        <a:t>4</a:t>
                      </a:r>
                    </a:p>
                  </a:txBody>
                  <a:tcPr/>
                </a:tc>
                <a:tc>
                  <a:txBody>
                    <a:bodyPr/>
                    <a:lstStyle/>
                    <a:p>
                      <a:r>
                        <a:rPr lang="en-IN" dirty="0"/>
                        <a:t>d</a:t>
                      </a:r>
                    </a:p>
                  </a:txBody>
                  <a:tcPr/>
                </a:tc>
                <a:tc>
                  <a:txBody>
                    <a:bodyPr/>
                    <a:lstStyle/>
                    <a:p>
                      <a:r>
                        <a:rPr lang="en-IN" dirty="0"/>
                        <a:t>70</a:t>
                      </a:r>
                    </a:p>
                  </a:txBody>
                  <a:tcPr/>
                </a:tc>
                <a:extLst>
                  <a:ext uri="{0D108BD9-81ED-4DB2-BD59-A6C34878D82A}">
                    <a16:rowId xmlns:a16="http://schemas.microsoft.com/office/drawing/2014/main" val="3210243033"/>
                  </a:ext>
                </a:extLst>
              </a:tr>
            </a:tbl>
          </a:graphicData>
        </a:graphic>
      </p:graphicFrame>
    </p:spTree>
    <p:extLst>
      <p:ext uri="{BB962C8B-B14F-4D97-AF65-F5344CB8AC3E}">
        <p14:creationId xmlns:p14="http://schemas.microsoft.com/office/powerpoint/2010/main" val="202281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2127B-78AE-4331-92AF-BA845E7663C6}"/>
              </a:ext>
            </a:extLst>
          </p:cNvPr>
          <p:cNvSpPr>
            <a:spLocks noGrp="1"/>
          </p:cNvSpPr>
          <p:nvPr>
            <p:ph type="title"/>
          </p:nvPr>
        </p:nvSpPr>
        <p:spPr/>
        <p:txBody>
          <a:bodyPr/>
          <a:lstStyle/>
          <a:p>
            <a:r>
              <a:rPr lang="en-IN" dirty="0"/>
              <a:t>Semi-Structured Data</a:t>
            </a:r>
          </a:p>
        </p:txBody>
      </p:sp>
      <p:graphicFrame>
        <p:nvGraphicFramePr>
          <p:cNvPr id="4" name="Table 4">
            <a:extLst>
              <a:ext uri="{FF2B5EF4-FFF2-40B4-BE49-F238E27FC236}">
                <a16:creationId xmlns:a16="http://schemas.microsoft.com/office/drawing/2014/main" id="{34519F95-FE62-4B9B-B4FC-E92E07D8E7F0}"/>
              </a:ext>
            </a:extLst>
          </p:cNvPr>
          <p:cNvGraphicFramePr>
            <a:graphicFrameLocks noGrp="1"/>
          </p:cNvGraphicFramePr>
          <p:nvPr>
            <p:ph idx="1"/>
          </p:nvPr>
        </p:nvGraphicFramePr>
        <p:xfrm>
          <a:off x="1103313" y="2052638"/>
          <a:ext cx="8947149" cy="1854200"/>
        </p:xfrm>
        <a:graphic>
          <a:graphicData uri="http://schemas.openxmlformats.org/drawingml/2006/table">
            <a:tbl>
              <a:tblPr firstRow="1" bandRow="1">
                <a:tableStyleId>{5C22544A-7EE6-4342-B048-85BDC9FD1C3A}</a:tableStyleId>
              </a:tblPr>
              <a:tblGrid>
                <a:gridCol w="2982383">
                  <a:extLst>
                    <a:ext uri="{9D8B030D-6E8A-4147-A177-3AD203B41FA5}">
                      <a16:colId xmlns:a16="http://schemas.microsoft.com/office/drawing/2014/main" val="3846998919"/>
                    </a:ext>
                  </a:extLst>
                </a:gridCol>
                <a:gridCol w="2982383">
                  <a:extLst>
                    <a:ext uri="{9D8B030D-6E8A-4147-A177-3AD203B41FA5}">
                      <a16:colId xmlns:a16="http://schemas.microsoft.com/office/drawing/2014/main" val="1235686731"/>
                    </a:ext>
                  </a:extLst>
                </a:gridCol>
                <a:gridCol w="2982383">
                  <a:extLst>
                    <a:ext uri="{9D8B030D-6E8A-4147-A177-3AD203B41FA5}">
                      <a16:colId xmlns:a16="http://schemas.microsoft.com/office/drawing/2014/main" val="21355227"/>
                    </a:ext>
                  </a:extLst>
                </a:gridCol>
              </a:tblGrid>
              <a:tr h="370840">
                <a:tc>
                  <a:txBody>
                    <a:bodyPr/>
                    <a:lstStyle/>
                    <a:p>
                      <a:r>
                        <a:rPr lang="en-IN" dirty="0" err="1"/>
                        <a:t>rollno</a:t>
                      </a:r>
                      <a:endParaRPr lang="en-IN" dirty="0"/>
                    </a:p>
                  </a:txBody>
                  <a:tcPr/>
                </a:tc>
                <a:tc>
                  <a:txBody>
                    <a:bodyPr/>
                    <a:lstStyle/>
                    <a:p>
                      <a:r>
                        <a:rPr lang="en-IN" dirty="0"/>
                        <a:t>name</a:t>
                      </a:r>
                    </a:p>
                  </a:txBody>
                  <a:tcPr/>
                </a:tc>
                <a:tc>
                  <a:txBody>
                    <a:bodyPr/>
                    <a:lstStyle/>
                    <a:p>
                      <a:r>
                        <a:rPr lang="en-IN" dirty="0"/>
                        <a:t>s1</a:t>
                      </a:r>
                    </a:p>
                  </a:txBody>
                  <a:tcPr/>
                </a:tc>
                <a:extLst>
                  <a:ext uri="{0D108BD9-81ED-4DB2-BD59-A6C34878D82A}">
                    <a16:rowId xmlns:a16="http://schemas.microsoft.com/office/drawing/2014/main" val="1422453497"/>
                  </a:ext>
                </a:extLst>
              </a:tr>
              <a:tr h="370840">
                <a:tc>
                  <a:txBody>
                    <a:bodyPr/>
                    <a:lstStyle/>
                    <a:p>
                      <a:r>
                        <a:rPr lang="en-IN" dirty="0"/>
                        <a:t>1</a:t>
                      </a:r>
                    </a:p>
                  </a:txBody>
                  <a:tcPr/>
                </a:tc>
                <a:tc>
                  <a:txBody>
                    <a:bodyPr/>
                    <a:lstStyle/>
                    <a:p>
                      <a:r>
                        <a:rPr lang="en-IN" dirty="0"/>
                        <a:t>a</a:t>
                      </a:r>
                    </a:p>
                  </a:txBody>
                  <a:tcPr/>
                </a:tc>
                <a:tc>
                  <a:txBody>
                    <a:bodyPr/>
                    <a:lstStyle/>
                    <a:p>
                      <a:r>
                        <a:rPr lang="en-IN" dirty="0"/>
                        <a:t>40</a:t>
                      </a:r>
                    </a:p>
                  </a:txBody>
                  <a:tcPr/>
                </a:tc>
                <a:extLst>
                  <a:ext uri="{0D108BD9-81ED-4DB2-BD59-A6C34878D82A}">
                    <a16:rowId xmlns:a16="http://schemas.microsoft.com/office/drawing/2014/main" val="65845950"/>
                  </a:ext>
                </a:extLst>
              </a:tr>
              <a:tr h="370840">
                <a:tc>
                  <a:txBody>
                    <a:bodyPr/>
                    <a:lstStyle/>
                    <a:p>
                      <a:r>
                        <a:rPr lang="en-IN" dirty="0"/>
                        <a:t>2</a:t>
                      </a:r>
                    </a:p>
                  </a:txBody>
                  <a:tcPr/>
                </a:tc>
                <a:tc>
                  <a:txBody>
                    <a:bodyPr/>
                    <a:lstStyle/>
                    <a:p>
                      <a:r>
                        <a:rPr lang="en-IN" dirty="0"/>
                        <a:t>b</a:t>
                      </a:r>
                    </a:p>
                  </a:txBody>
                  <a:tcPr/>
                </a:tc>
                <a:tc>
                  <a:txBody>
                    <a:bodyPr/>
                    <a:lstStyle/>
                    <a:p>
                      <a:r>
                        <a:rPr lang="en-IN" dirty="0"/>
                        <a:t>50</a:t>
                      </a:r>
                    </a:p>
                  </a:txBody>
                  <a:tcPr/>
                </a:tc>
                <a:extLst>
                  <a:ext uri="{0D108BD9-81ED-4DB2-BD59-A6C34878D82A}">
                    <a16:rowId xmlns:a16="http://schemas.microsoft.com/office/drawing/2014/main" val="2995092609"/>
                  </a:ext>
                </a:extLst>
              </a:tr>
              <a:tr h="370840">
                <a:tc>
                  <a:txBody>
                    <a:bodyPr/>
                    <a:lstStyle/>
                    <a:p>
                      <a:r>
                        <a:rPr lang="en-IN" dirty="0"/>
                        <a:t>3</a:t>
                      </a:r>
                    </a:p>
                  </a:txBody>
                  <a:tcPr/>
                </a:tc>
                <a:tc>
                  <a:txBody>
                    <a:bodyPr/>
                    <a:lstStyle/>
                    <a:p>
                      <a:r>
                        <a:rPr lang="en-IN" dirty="0"/>
                        <a:t>c</a:t>
                      </a:r>
                    </a:p>
                  </a:txBody>
                  <a:tcPr/>
                </a:tc>
                <a:tc>
                  <a:txBody>
                    <a:bodyPr/>
                    <a:lstStyle/>
                    <a:p>
                      <a:r>
                        <a:rPr lang="en-IN" dirty="0"/>
                        <a:t>60</a:t>
                      </a:r>
                    </a:p>
                  </a:txBody>
                  <a:tcPr/>
                </a:tc>
                <a:extLst>
                  <a:ext uri="{0D108BD9-81ED-4DB2-BD59-A6C34878D82A}">
                    <a16:rowId xmlns:a16="http://schemas.microsoft.com/office/drawing/2014/main" val="173145572"/>
                  </a:ext>
                </a:extLst>
              </a:tr>
              <a:tr h="370840">
                <a:tc>
                  <a:txBody>
                    <a:bodyPr/>
                    <a:lstStyle/>
                    <a:p>
                      <a:r>
                        <a:rPr lang="en-IN" dirty="0"/>
                        <a:t>4</a:t>
                      </a:r>
                    </a:p>
                  </a:txBody>
                  <a:tcPr/>
                </a:tc>
                <a:tc>
                  <a:txBody>
                    <a:bodyPr/>
                    <a:lstStyle/>
                    <a:p>
                      <a:r>
                        <a:rPr lang="en-IN" dirty="0"/>
                        <a:t>d</a:t>
                      </a:r>
                    </a:p>
                  </a:txBody>
                  <a:tcPr/>
                </a:tc>
                <a:tc>
                  <a:txBody>
                    <a:bodyPr/>
                    <a:lstStyle/>
                    <a:p>
                      <a:r>
                        <a:rPr lang="en-IN" dirty="0"/>
                        <a:t>70</a:t>
                      </a:r>
                    </a:p>
                  </a:txBody>
                  <a:tcPr/>
                </a:tc>
                <a:extLst>
                  <a:ext uri="{0D108BD9-81ED-4DB2-BD59-A6C34878D82A}">
                    <a16:rowId xmlns:a16="http://schemas.microsoft.com/office/drawing/2014/main" val="3210243033"/>
                  </a:ext>
                </a:extLst>
              </a:tr>
            </a:tbl>
          </a:graphicData>
        </a:graphic>
      </p:graphicFrame>
    </p:spTree>
    <p:extLst>
      <p:ext uri="{BB962C8B-B14F-4D97-AF65-F5344CB8AC3E}">
        <p14:creationId xmlns:p14="http://schemas.microsoft.com/office/powerpoint/2010/main" val="4141128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A8E83-E67A-47D0-89A8-2373EF2D0B61}"/>
              </a:ext>
            </a:extLst>
          </p:cNvPr>
          <p:cNvSpPr>
            <a:spLocks noGrp="1"/>
          </p:cNvSpPr>
          <p:nvPr>
            <p:ph type="title"/>
          </p:nvPr>
        </p:nvSpPr>
        <p:spPr/>
        <p:txBody>
          <a:bodyPr/>
          <a:lstStyle/>
          <a:p>
            <a:r>
              <a:rPr lang="en-IN" dirty="0"/>
              <a:t>RDBMS</a:t>
            </a:r>
          </a:p>
        </p:txBody>
      </p:sp>
      <p:sp>
        <p:nvSpPr>
          <p:cNvPr id="3" name="Content Placeholder 2">
            <a:extLst>
              <a:ext uri="{FF2B5EF4-FFF2-40B4-BE49-F238E27FC236}">
                <a16:creationId xmlns:a16="http://schemas.microsoft.com/office/drawing/2014/main" id="{70E80AD6-9DC0-461A-AD8D-8525D53D3B2D}"/>
              </a:ext>
            </a:extLst>
          </p:cNvPr>
          <p:cNvSpPr>
            <a:spLocks noGrp="1"/>
          </p:cNvSpPr>
          <p:nvPr>
            <p:ph idx="1"/>
          </p:nvPr>
        </p:nvSpPr>
        <p:spPr/>
        <p:txBody>
          <a:bodyPr/>
          <a:lstStyle/>
          <a:p>
            <a:r>
              <a:rPr lang="en-IN" dirty="0"/>
              <a:t>Amazon Aurora</a:t>
            </a:r>
          </a:p>
          <a:p>
            <a:r>
              <a:rPr lang="en-IN" dirty="0"/>
              <a:t>MYSQL</a:t>
            </a:r>
          </a:p>
          <a:p>
            <a:r>
              <a:rPr lang="en-IN" dirty="0"/>
              <a:t>Microsoft SQL</a:t>
            </a:r>
          </a:p>
          <a:p>
            <a:r>
              <a:rPr lang="en-IN" dirty="0"/>
              <a:t>Oracle</a:t>
            </a:r>
          </a:p>
          <a:p>
            <a:r>
              <a:rPr lang="en-IN" dirty="0"/>
              <a:t>Postgres</a:t>
            </a:r>
          </a:p>
          <a:p>
            <a:r>
              <a:rPr lang="en-IN" dirty="0"/>
              <a:t>MariaDB</a:t>
            </a:r>
          </a:p>
        </p:txBody>
      </p:sp>
    </p:spTree>
    <p:extLst>
      <p:ext uri="{BB962C8B-B14F-4D97-AF65-F5344CB8AC3E}">
        <p14:creationId xmlns:p14="http://schemas.microsoft.com/office/powerpoint/2010/main" val="3590231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84024-D283-43EC-AFEC-16FAB3FFBBB8}"/>
              </a:ext>
            </a:extLst>
          </p:cNvPr>
          <p:cNvSpPr>
            <a:spLocks noGrp="1"/>
          </p:cNvSpPr>
          <p:nvPr>
            <p:ph type="title"/>
          </p:nvPr>
        </p:nvSpPr>
        <p:spPr/>
        <p:txBody>
          <a:bodyPr/>
          <a:lstStyle/>
          <a:p>
            <a:r>
              <a:rPr lang="en-US" b="1" dirty="0"/>
              <a:t>MySQL</a:t>
            </a:r>
            <a:br>
              <a:rPr lang="en-US" b="1" dirty="0"/>
            </a:br>
            <a:endParaRPr lang="en-IN" dirty="0"/>
          </a:p>
        </p:txBody>
      </p:sp>
      <p:sp>
        <p:nvSpPr>
          <p:cNvPr id="3" name="Content Placeholder 2">
            <a:extLst>
              <a:ext uri="{FF2B5EF4-FFF2-40B4-BE49-F238E27FC236}">
                <a16:creationId xmlns:a16="http://schemas.microsoft.com/office/drawing/2014/main" id="{AE4BC548-5CDD-4D6E-98F5-F7646D251BC5}"/>
              </a:ext>
            </a:extLst>
          </p:cNvPr>
          <p:cNvSpPr>
            <a:spLocks noGrp="1"/>
          </p:cNvSpPr>
          <p:nvPr>
            <p:ph idx="1"/>
          </p:nvPr>
        </p:nvSpPr>
        <p:spPr/>
        <p:txBody>
          <a:bodyPr/>
          <a:lstStyle/>
          <a:p>
            <a:r>
              <a:rPr lang="en-US" dirty="0"/>
              <a:t>MySQL is the most popular open source database in the world. MySQL on RDS offers the rich features of the MySQL community edition with the flexibility to easily scale compute resources or storage capacity for your database.</a:t>
            </a:r>
          </a:p>
          <a:p>
            <a:pPr>
              <a:buFont typeface="Arial" panose="020B0604020202020204" pitchFamily="34" charset="0"/>
              <a:buChar char="•"/>
            </a:pPr>
            <a:r>
              <a:rPr lang="en-US" dirty="0"/>
              <a:t>Supports database size up to 64 </a:t>
            </a:r>
            <a:r>
              <a:rPr lang="en-US" dirty="0" err="1"/>
              <a:t>TiB</a:t>
            </a:r>
            <a:r>
              <a:rPr lang="en-US" dirty="0"/>
              <a:t>.</a:t>
            </a:r>
          </a:p>
          <a:p>
            <a:pPr>
              <a:buFont typeface="Arial" panose="020B0604020202020204" pitchFamily="34" charset="0"/>
              <a:buChar char="•"/>
            </a:pPr>
            <a:r>
              <a:rPr lang="en-US" dirty="0"/>
              <a:t>Supports General Purpose, Memory Optimized, and Burstable Performance instance classes.</a:t>
            </a:r>
          </a:p>
          <a:p>
            <a:pPr>
              <a:buFont typeface="Arial" panose="020B0604020202020204" pitchFamily="34" charset="0"/>
              <a:buChar char="•"/>
            </a:pPr>
            <a:r>
              <a:rPr lang="en-US" dirty="0"/>
              <a:t>Supports automated backup and point-in-time recovery.</a:t>
            </a:r>
          </a:p>
          <a:p>
            <a:pPr>
              <a:buFont typeface="Arial" panose="020B0604020202020204" pitchFamily="34" charset="0"/>
              <a:buChar char="•"/>
            </a:pPr>
            <a:r>
              <a:rPr lang="en-US" dirty="0"/>
              <a:t>Supports up to 5 Read Replicas per instance, within a single Region or cross-region.</a:t>
            </a:r>
          </a:p>
          <a:p>
            <a:endParaRPr lang="en-IN" dirty="0"/>
          </a:p>
        </p:txBody>
      </p:sp>
    </p:spTree>
    <p:extLst>
      <p:ext uri="{BB962C8B-B14F-4D97-AF65-F5344CB8AC3E}">
        <p14:creationId xmlns:p14="http://schemas.microsoft.com/office/powerpoint/2010/main" val="7536956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334</TotalTime>
  <Words>1542</Words>
  <Application>Microsoft Office PowerPoint</Application>
  <PresentationFormat>Widescreen</PresentationFormat>
  <Paragraphs>201</Paragraphs>
  <Slides>36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Century Gothic</vt:lpstr>
      <vt:lpstr>Wingdings 3</vt:lpstr>
      <vt:lpstr>Ion</vt:lpstr>
      <vt:lpstr>PowerPoint Presentation</vt:lpstr>
      <vt:lpstr>DATAs</vt:lpstr>
      <vt:lpstr>Processors</vt:lpstr>
      <vt:lpstr>Storage Devices</vt:lpstr>
      <vt:lpstr>Types of data</vt:lpstr>
      <vt:lpstr>Structured Data</vt:lpstr>
      <vt:lpstr>Semi-Structured Data</vt:lpstr>
      <vt:lpstr>RDBMS</vt:lpstr>
      <vt:lpstr>MySQL </vt:lpstr>
      <vt:lpstr>MariaDB </vt:lpstr>
      <vt:lpstr>PostgreSQL </vt:lpstr>
      <vt:lpstr>Oracle </vt:lpstr>
      <vt:lpstr>Microsoft SQL Server </vt:lpstr>
      <vt:lpstr>PowerPoint Presentation</vt:lpstr>
      <vt:lpstr>Database Operations</vt:lpstr>
      <vt:lpstr>Flipkart</vt:lpstr>
      <vt:lpstr>Bank</vt:lpstr>
      <vt:lpstr>PowerPoint Presentation</vt:lpstr>
      <vt:lpstr>PowerPoint Presentation</vt:lpstr>
      <vt:lpstr>What is Bigdata?</vt:lpstr>
      <vt:lpstr>PowerPoint Presentation</vt:lpstr>
      <vt:lpstr>PowerPoint Presentation</vt:lpstr>
      <vt:lpstr>PowerPoint Presentation</vt:lpstr>
      <vt:lpstr>PowerPoint Presentation</vt:lpstr>
      <vt:lpstr>Distributed File System</vt:lpstr>
      <vt:lpstr>PowerPoint Presentation</vt:lpstr>
      <vt:lpstr>PowerPoint Presentation</vt:lpstr>
      <vt:lpstr>Bigdata</vt:lpstr>
      <vt:lpstr>PowerPoint Presentation</vt:lpstr>
      <vt:lpstr>History of Hadoop</vt:lpstr>
      <vt:lpstr>History of Hadoop</vt:lpstr>
      <vt:lpstr>History of Hadoop</vt:lpstr>
      <vt:lpstr>History of Hadoop</vt:lpstr>
      <vt:lpstr>Hadoop Versions</vt:lpstr>
      <vt:lpstr>Hadoop Daemons</vt:lpstr>
      <vt:lpstr>Clustering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Karthick Selvam</dc:creator>
  <cp:lastModifiedBy>Karthick Selvam</cp:lastModifiedBy>
  <cp:revision>26</cp:revision>
  <dcterms:created xsi:type="dcterms:W3CDTF">2020-07-14T04:22:46Z</dcterms:created>
  <dcterms:modified xsi:type="dcterms:W3CDTF">2020-07-14T09:57:32Z</dcterms:modified>
</cp:coreProperties>
</file>