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>
      <p:cViewPr varScale="1">
        <p:scale>
          <a:sx n="144" d="100"/>
          <a:sy n="144" d="100"/>
        </p:scale>
        <p:origin x="6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36CA-688F-424D-A441-F9516A21AE9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B7EE-EA08-4D50-9800-5FFB930F2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4B7EE-EA08-4D50-9800-5FFB930F28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DB50-1164-D844-B160-F640BC16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811"/>
            <a:ext cx="6858000" cy="179291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599A-2CD1-B64B-A9FF-E962C96C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18B-0DDC-AF4D-9052-406DF03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9ADD-063B-E242-8FB3-F8020DAC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012E-E453-F24B-8514-D4821F20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1770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A88-5E26-EF44-B6A0-17275A9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187A-F84D-E746-A204-5C253262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EAE5-CCFA-3D41-A0EE-D6E8FA1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7B29-1359-7440-903C-B348FC1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B61B-D533-4149-89E7-1C477598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5515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26D4-6D8E-B747-87CD-967A8191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182"/>
            <a:ext cx="1971675" cy="4364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81D0-E3B3-A143-A44B-91198B12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182"/>
            <a:ext cx="5800725" cy="43642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BC3D-A941-1149-B52F-D9D5D87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CA7B-7167-9345-B735-6FD548EA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63AC-0196-8240-A955-0003F654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9830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7341-E522-DF4B-B421-5F5F4AC7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DD6B-1ED7-644D-8863-03DF7B80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7B0A-0C7C-0844-B55A-6B70D6F4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71A8-36A1-1641-BBE1-A4914CEF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F89D-76B0-A942-8A21-4F0D205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2601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5BB-DDA1-5F44-B1D2-EFE9882E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3887"/>
            <a:ext cx="7886700" cy="214219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8144-0E8E-4E48-867D-A28ADEEA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6347"/>
            <a:ext cx="7886700" cy="11265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F426-08EB-7C46-A049-B96DF539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AB26-D482-BA41-A652-D34B1098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9C0-274C-1B42-A8C1-9658C6D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9866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2F8-D296-4D45-A812-2BAD1845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A071-79A2-DB4A-8845-5CF9721F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27658-16C8-DE41-A53F-9E10DC87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64F4-F296-FB4A-B154-1F7F93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600B-5B78-1140-B742-C73D287D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1F88-EBA3-1941-9969-E01AFE65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083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C50-C08F-2A4F-994C-0DFDA8F6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4182"/>
            <a:ext cx="7886700" cy="9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59EB-6DD8-AE43-B640-6FD26C33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2429"/>
            <a:ext cx="3868340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5786-CC2D-894E-ADAB-B15D238E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81126"/>
            <a:ext cx="3868340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20135-BFD1-2F43-9E63-8350F5408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429"/>
            <a:ext cx="3887391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6874-814F-0940-8F76-D86FF5B2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26"/>
            <a:ext cx="3887391" cy="276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D74F6-27D1-C548-B713-470CC6C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070B4-EF84-9144-A842-8A6880B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C9371-CB77-D242-8A8A-62127FC2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2491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4A67-FA83-C745-A70C-0EEC897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3E2F9-E5E8-C942-98A6-2F02C93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AC5D2-064B-3649-9CA7-7FE468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000A-34BE-FA45-AF0D-F20EF48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6386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13DD9-67C5-4B40-AE82-54003B11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4CDB-7177-1047-BB8C-9E54A3D7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357B-6204-A545-A80E-5C3DDE0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14496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923F-097D-AE45-8B14-538ED64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3AC-3C07-9B4A-BC08-37A1B88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DD6A-68BB-5B46-8BE4-FEB439BC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3B513-AA0C-1442-BE85-AE88A455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B834-56AB-CC49-AB8C-F4909CC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3EA2-147D-3949-9722-8703195A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38463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A8B4-134A-4E4F-A999-503B24CE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1124-563B-C94B-9B73-41ED581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263AD-5816-7346-819F-973DC32A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ACF7-52F1-7B44-8A01-815240BB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64DB-8265-A040-A053-CE7EB243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94A8-5D83-9143-ACD1-F5F6F7A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4683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56661-5CA5-F046-8143-0A4B838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182"/>
            <a:ext cx="7886700" cy="9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C57-E30D-2C40-8FCA-F913724B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909"/>
            <a:ext cx="7886700" cy="32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6787-696E-624A-8E24-441EB554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84B8-76F3-C64C-A0DA-12C3484A3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3148"/>
            <a:ext cx="30861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855"/>
              </a:lnSpc>
            </a:pPr>
            <a:r>
              <a:rPr lang="en-IN" spc="-40"/>
              <a:t>©Larsen </a:t>
            </a:r>
            <a:r>
              <a:rPr lang="en-IN" spc="-5"/>
              <a:t>&amp; </a:t>
            </a:r>
            <a:r>
              <a:rPr lang="en-IN" spc="-45"/>
              <a:t>Toubro </a:t>
            </a:r>
            <a:r>
              <a:rPr lang="en-IN" spc="-30"/>
              <a:t>Infotech </a:t>
            </a:r>
            <a:r>
              <a:rPr lang="en-IN" spc="-35"/>
              <a:t>Ltd. </a:t>
            </a:r>
            <a:r>
              <a:rPr lang="en-IN" spc="-45"/>
              <a:t>Privileged and</a:t>
            </a:r>
            <a:r>
              <a:rPr lang="en-IN" spc="30"/>
              <a:t> </a:t>
            </a:r>
            <a:r>
              <a:rPr lang="en-IN" spc="-35"/>
              <a:t>Confidential</a:t>
            </a:r>
            <a:endParaRPr lang="en-IN" spc="-3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DFB5-7F07-6F4E-91EE-1BBD2C336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60" smtClean="0"/>
              <a:t>‹#›</a:t>
            </a:fld>
            <a:endParaRPr lang="en-IN" spc="-60" dirty="0"/>
          </a:p>
        </p:txBody>
      </p:sp>
    </p:spTree>
    <p:extLst>
      <p:ext uri="{BB962C8B-B14F-4D97-AF65-F5344CB8AC3E}">
        <p14:creationId xmlns:p14="http://schemas.microsoft.com/office/powerpoint/2010/main" val="26960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ture-dataexpo-2009.s3.amazonaws.com/2007.csv.bz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9214" y="2233625"/>
            <a:ext cx="4575175" cy="8515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351280" marR="5080" indent="-1339215">
              <a:lnSpc>
                <a:spcPct val="100000"/>
              </a:lnSpc>
              <a:spcBef>
                <a:spcPts val="115"/>
              </a:spcBef>
            </a:pPr>
            <a:r>
              <a:rPr sz="2700" spc="-200" dirty="0">
                <a:solidFill>
                  <a:srgbClr val="2C2C8A"/>
                </a:solidFill>
                <a:latin typeface="Arial"/>
                <a:cs typeface="Arial"/>
              </a:rPr>
              <a:t>Hands </a:t>
            </a:r>
            <a:r>
              <a:rPr sz="2700" spc="-95" dirty="0">
                <a:solidFill>
                  <a:srgbClr val="2C2C8A"/>
                </a:solidFill>
                <a:latin typeface="Arial"/>
                <a:cs typeface="Arial"/>
              </a:rPr>
              <a:t>on </a:t>
            </a:r>
            <a:r>
              <a:rPr sz="2700" spc="-5" dirty="0">
                <a:solidFill>
                  <a:srgbClr val="2C2C8A"/>
                </a:solidFill>
                <a:latin typeface="Arial"/>
                <a:cs typeface="Arial"/>
              </a:rPr>
              <a:t>with </a:t>
            </a:r>
            <a:r>
              <a:rPr sz="2700" spc="-105" dirty="0">
                <a:solidFill>
                  <a:srgbClr val="2C2C8A"/>
                </a:solidFill>
                <a:latin typeface="Arial"/>
                <a:cs typeface="Arial"/>
              </a:rPr>
              <a:t>Airlines </a:t>
            </a:r>
            <a:r>
              <a:rPr sz="2700" spc="-135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700" spc="-47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lang="en-GB" sz="2700" spc="-47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2C2C8A"/>
                </a:solidFill>
                <a:latin typeface="Arial"/>
                <a:cs typeface="Arial"/>
              </a:rPr>
              <a:t>in  </a:t>
            </a:r>
            <a:r>
              <a:rPr sz="2700" spc="-175" dirty="0">
                <a:solidFill>
                  <a:srgbClr val="2C2C8A"/>
                </a:solidFill>
                <a:latin typeface="Arial"/>
                <a:cs typeface="Arial"/>
              </a:rPr>
              <a:t>Apache</a:t>
            </a:r>
            <a:r>
              <a:rPr sz="2700" spc="-18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700" spc="-204" dirty="0">
                <a:solidFill>
                  <a:srgbClr val="2C2C8A"/>
                </a:solidFill>
                <a:latin typeface="Arial"/>
                <a:cs typeface="Arial"/>
              </a:rPr>
              <a:t>Spark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3361690"/>
            <a:ext cx="3700779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Aim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cross </a:t>
            </a:r>
            <a:r>
              <a:rPr sz="1600" spc="-55" dirty="0">
                <a:solidFill>
                  <a:srgbClr val="EC8A00"/>
                </a:solidFill>
                <a:latin typeface="Arial"/>
                <a:cs typeface="Arial"/>
              </a:rPr>
              <a:t>learn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165" dirty="0">
                <a:solidFill>
                  <a:srgbClr val="EC8A00"/>
                </a:solidFill>
                <a:latin typeface="Arial"/>
                <a:cs typeface="Arial"/>
              </a:rPr>
              <a:t>APIs </a:t>
            </a:r>
            <a:r>
              <a:rPr sz="1600" dirty="0">
                <a:solidFill>
                  <a:srgbClr val="EC8A00"/>
                </a:solidFill>
                <a:latin typeface="Arial"/>
                <a:cs typeface="Arial"/>
              </a:rPr>
              <a:t>with</a:t>
            </a:r>
            <a:r>
              <a:rPr sz="1600" spc="-29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EC8A0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299720" algn="l"/>
              </a:tabLst>
            </a:pPr>
            <a:r>
              <a:rPr sz="1600" spc="-90" dirty="0">
                <a:solidFill>
                  <a:srgbClr val="EC8A00"/>
                </a:solidFill>
                <a:latin typeface="Arial"/>
                <a:cs typeface="Arial"/>
              </a:rPr>
              <a:t>Skill </a:t>
            </a:r>
            <a:r>
              <a:rPr sz="1600" spc="15" dirty="0">
                <a:solidFill>
                  <a:srgbClr val="EC8A00"/>
                </a:solidFill>
                <a:latin typeface="Arial"/>
                <a:cs typeface="Arial"/>
              </a:rPr>
              <a:t>to </a:t>
            </a:r>
            <a:r>
              <a:rPr sz="1600" spc="-65" dirty="0">
                <a:solidFill>
                  <a:srgbClr val="EC8A00"/>
                </a:solidFill>
                <a:latin typeface="Arial"/>
                <a:cs typeface="Arial"/>
              </a:rPr>
              <a:t>handle </a:t>
            </a:r>
            <a:r>
              <a:rPr sz="1600" spc="-100" dirty="0">
                <a:solidFill>
                  <a:srgbClr val="EC8A00"/>
                </a:solidFill>
                <a:latin typeface="Arial"/>
                <a:cs typeface="Arial"/>
              </a:rPr>
              <a:t>Apache</a:t>
            </a:r>
            <a:r>
              <a:rPr sz="1600" spc="-33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EC8A00"/>
                </a:solidFill>
                <a:latin typeface="Arial"/>
                <a:cs typeface="Arial"/>
              </a:rPr>
              <a:t>Spark </a:t>
            </a:r>
            <a:r>
              <a:rPr sz="1600" spc="-75" dirty="0">
                <a:solidFill>
                  <a:srgbClr val="EC8A00"/>
                </a:solidFill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1018997"/>
            <a:ext cx="7540625" cy="154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25" dirty="0">
                <a:latin typeface="Arial"/>
                <a:cs typeface="Arial"/>
              </a:rPr>
              <a:t>Since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have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loaded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Internal</a:t>
            </a:r>
            <a:r>
              <a:rPr sz="1600" spc="-100" dirty="0">
                <a:latin typeface="Arial"/>
                <a:cs typeface="Arial"/>
              </a:rPr>
              <a:t> Table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need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Link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  <a:spcBef>
                <a:spcPts val="1155"/>
              </a:spcBef>
            </a:pPr>
            <a:r>
              <a:rPr sz="1600" spc="-15" dirty="0">
                <a:latin typeface="Arial"/>
                <a:cs typeface="Arial"/>
              </a:rPr>
              <a:t>ln </a:t>
            </a:r>
            <a:r>
              <a:rPr sz="1600" spc="-130" dirty="0">
                <a:latin typeface="Arial"/>
                <a:cs typeface="Arial"/>
              </a:rPr>
              <a:t>–s </a:t>
            </a:r>
            <a:r>
              <a:rPr sz="1600" spc="-40" dirty="0">
                <a:latin typeface="Arial"/>
                <a:cs typeface="Arial"/>
              </a:rPr>
              <a:t>/usr/lib/hive/conf/hive-site.xml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/usr/lib/spark/conf/</a:t>
            </a:r>
            <a:r>
              <a:rPr lang="en-IN" sz="1600" spc="-50" dirty="0">
                <a:latin typeface="Arial"/>
                <a:cs typeface="Arial"/>
              </a:rPr>
              <a:t>hive</a:t>
            </a:r>
            <a:r>
              <a:rPr sz="1600" spc="-50" dirty="0">
                <a:latin typeface="Arial"/>
                <a:cs typeface="Arial"/>
              </a:rPr>
              <a:t>-site.xml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/>
              <a:t>Linking </a:t>
            </a:r>
            <a:r>
              <a:rPr sz="2500" spc="-150" dirty="0"/>
              <a:t>Hive </a:t>
            </a:r>
            <a:r>
              <a:rPr sz="2500" spc="-30" dirty="0"/>
              <a:t>With</a:t>
            </a:r>
            <a:r>
              <a:rPr sz="2500" spc="-190" dirty="0"/>
              <a:t> </a:t>
            </a:r>
            <a:r>
              <a:rPr sz="2500" spc="-195" dirty="0"/>
              <a:t>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26766"/>
            <a:ext cx="8272780" cy="3155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Pyspark?</a:t>
            </a:r>
            <a:endParaRPr sz="1600" dirty="0">
              <a:latin typeface="Arial"/>
              <a:cs typeface="Arial"/>
            </a:endParaRPr>
          </a:p>
          <a:p>
            <a:pPr marL="305435" marR="5080" lvl="1" indent="-146685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10" dirty="0">
                <a:latin typeface="Arial"/>
                <a:cs typeface="Arial"/>
              </a:rPr>
              <a:t>It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majorly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used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processing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structured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semi-structured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datasets.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offers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high-speed  </a:t>
            </a:r>
            <a:r>
              <a:rPr sz="1600" spc="-55" dirty="0">
                <a:latin typeface="Arial"/>
                <a:cs typeface="Arial"/>
              </a:rPr>
              <a:t>computing, </a:t>
            </a:r>
            <a:r>
              <a:rPr sz="1600" spc="-40" dirty="0">
                <a:latin typeface="Arial"/>
                <a:cs typeface="Arial"/>
              </a:rPr>
              <a:t>agility,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40" dirty="0">
                <a:latin typeface="Arial"/>
                <a:cs typeface="Arial"/>
              </a:rPr>
              <a:t>relative </a:t>
            </a:r>
            <a:r>
              <a:rPr sz="1600" spc="-130" dirty="0">
                <a:latin typeface="Arial"/>
                <a:cs typeface="Arial"/>
              </a:rPr>
              <a:t>ease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70" dirty="0">
                <a:latin typeface="Arial"/>
                <a:cs typeface="Arial"/>
              </a:rPr>
              <a:t>are </a:t>
            </a:r>
            <a:r>
              <a:rPr sz="1600" spc="-35" dirty="0">
                <a:latin typeface="Arial"/>
                <a:cs typeface="Arial"/>
              </a:rPr>
              <a:t>perfect </a:t>
            </a:r>
            <a:r>
              <a:rPr sz="1600" spc="-65" dirty="0">
                <a:latin typeface="Arial"/>
                <a:cs typeface="Arial"/>
              </a:rPr>
              <a:t>complements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95" dirty="0">
                <a:latin typeface="Arial"/>
                <a:cs typeface="Arial"/>
              </a:rPr>
              <a:t>MapReduce. </a:t>
            </a:r>
            <a:r>
              <a:rPr sz="1600" spc="-110" dirty="0">
                <a:latin typeface="Arial"/>
                <a:cs typeface="Arial"/>
              </a:rPr>
              <a:t>Thus, </a:t>
            </a:r>
            <a:r>
              <a:rPr sz="1600" dirty="0">
                <a:latin typeface="Arial"/>
                <a:cs typeface="Arial"/>
              </a:rPr>
              <a:t>with  </a:t>
            </a:r>
            <a:r>
              <a:rPr sz="1600" spc="-135" dirty="0">
                <a:latin typeface="Arial"/>
                <a:cs typeface="Arial"/>
              </a:rPr>
              <a:t>PySpark </a:t>
            </a:r>
            <a:r>
              <a:rPr sz="1600" spc="-70" dirty="0">
                <a:latin typeface="Arial"/>
                <a:cs typeface="Arial"/>
              </a:rPr>
              <a:t>you </a:t>
            </a:r>
            <a:r>
              <a:rPr sz="1600" spc="-95" dirty="0">
                <a:latin typeface="Arial"/>
                <a:cs typeface="Arial"/>
              </a:rPr>
              <a:t>can process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data </a:t>
            </a:r>
            <a:r>
              <a:rPr sz="1600" spc="-75" dirty="0">
                <a:latin typeface="Arial"/>
                <a:cs typeface="Arial"/>
              </a:rPr>
              <a:t>by </a:t>
            </a:r>
            <a:r>
              <a:rPr sz="1600" spc="-80" dirty="0">
                <a:latin typeface="Arial"/>
                <a:cs typeface="Arial"/>
              </a:rPr>
              <a:t>making </a:t>
            </a:r>
            <a:r>
              <a:rPr sz="1600" spc="-110" dirty="0">
                <a:latin typeface="Arial"/>
                <a:cs typeface="Arial"/>
              </a:rPr>
              <a:t>use </a:t>
            </a:r>
            <a:r>
              <a:rPr sz="1600" spc="-15" dirty="0">
                <a:latin typeface="Arial"/>
                <a:cs typeface="Arial"/>
              </a:rPr>
              <a:t>of </a:t>
            </a:r>
            <a:r>
              <a:rPr sz="1600" spc="-245" dirty="0">
                <a:latin typeface="Arial"/>
                <a:cs typeface="Arial"/>
              </a:rPr>
              <a:t>SQL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35" dirty="0">
                <a:latin typeface="Arial"/>
                <a:cs typeface="Arial"/>
              </a:rPr>
              <a:t>well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HiveQL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10" dirty="0">
                <a:latin typeface="Arial"/>
                <a:cs typeface="Arial"/>
              </a:rPr>
              <a:t>Pyspark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script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run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sql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query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internal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table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Saving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Data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frame: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pyspark.sql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HiveContext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pyspark.context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SparkContext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30" dirty="0">
                <a:latin typeface="Arial"/>
                <a:cs typeface="Arial"/>
              </a:rPr>
              <a:t>sc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5" dirty="0" err="1">
                <a:latin typeface="Arial"/>
                <a:cs typeface="Arial"/>
              </a:rPr>
              <a:t>SparkContext</a:t>
            </a:r>
            <a:r>
              <a:rPr lang="en-IN" sz="1400" spc="-75" dirty="0">
                <a:latin typeface="Arial"/>
                <a:cs typeface="Arial"/>
              </a:rPr>
              <a:t>.</a:t>
            </a:r>
            <a:r>
              <a:rPr lang="en-IN" sz="1400" spc="-75" dirty="0" err="1">
                <a:latin typeface="Arial"/>
                <a:cs typeface="Arial"/>
              </a:rPr>
              <a:t>getOrCreate</a:t>
            </a:r>
            <a:r>
              <a:rPr lang="en-IN" sz="1400" spc="-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("local", </a:t>
            </a:r>
            <a:r>
              <a:rPr sz="1400" spc="-45" dirty="0">
                <a:latin typeface="Arial"/>
                <a:cs typeface="Arial"/>
              </a:rPr>
              <a:t>"MyApp")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05"/>
              </a:spcBef>
            </a:pPr>
            <a:r>
              <a:rPr sz="1400" spc="-70" dirty="0">
                <a:latin typeface="Arial"/>
                <a:cs typeface="Arial"/>
              </a:rPr>
              <a:t>com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HiveContext(sc)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latin typeface="Arial"/>
                <a:cs typeface="Arial"/>
              </a:rPr>
              <a:t>df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com.sql(“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*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10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96113"/>
            <a:ext cx="3021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0" dirty="0"/>
              <a:t>Analytics </a:t>
            </a:r>
            <a:r>
              <a:rPr sz="2500" spc="-170" dirty="0"/>
              <a:t>Using</a:t>
            </a:r>
            <a:r>
              <a:rPr sz="2500" spc="-175" dirty="0"/>
              <a:t> </a:t>
            </a:r>
            <a:r>
              <a:rPr sz="2500" spc="-220" dirty="0"/>
              <a:t>PySpark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1430274"/>
            <a:ext cx="5715000" cy="1786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25" dirty="0">
                <a:latin typeface="Arial"/>
                <a:cs typeface="Arial"/>
              </a:rPr>
              <a:t>JSON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 marL="12700" marR="5080" indent="1420495">
              <a:lnSpc>
                <a:spcPts val="4200"/>
              </a:lnSpc>
              <a:spcBef>
                <a:spcPts val="155"/>
              </a:spcBef>
            </a:pPr>
            <a:r>
              <a:rPr sz="1400" spc="-80" dirty="0">
                <a:latin typeface="Arial"/>
                <a:cs typeface="Arial"/>
              </a:rPr>
              <a:t>df.coalesce(1).write.save("QUERY-01_json",format </a:t>
            </a:r>
            <a:r>
              <a:rPr sz="1400" spc="-125" dirty="0">
                <a:latin typeface="Arial"/>
                <a:cs typeface="Arial"/>
              </a:rPr>
              <a:t>= "JSON")  </a:t>
            </a:r>
            <a:r>
              <a:rPr sz="1400" spc="-120" dirty="0">
                <a:latin typeface="Arial"/>
                <a:cs typeface="Arial"/>
              </a:rPr>
              <a:t>To </a:t>
            </a:r>
            <a:r>
              <a:rPr sz="1400" spc="-125" dirty="0">
                <a:latin typeface="Arial"/>
                <a:cs typeface="Arial"/>
              </a:rPr>
              <a:t>save </a:t>
            </a:r>
            <a:r>
              <a:rPr sz="1400" spc="-150" dirty="0">
                <a:latin typeface="Arial"/>
                <a:cs typeface="Arial"/>
              </a:rPr>
              <a:t>as </a:t>
            </a:r>
            <a:r>
              <a:rPr sz="1400" spc="-200" dirty="0">
                <a:latin typeface="Arial"/>
                <a:cs typeface="Arial"/>
              </a:rPr>
              <a:t>PARQUET </a:t>
            </a:r>
            <a:r>
              <a:rPr sz="1400" spc="-25" dirty="0">
                <a:latin typeface="Arial"/>
                <a:cs typeface="Arial"/>
              </a:rPr>
              <a:t>file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format: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Arial"/>
              <a:cs typeface="Arial"/>
            </a:endParaRPr>
          </a:p>
          <a:p>
            <a:pPr marL="1433195">
              <a:lnSpc>
                <a:spcPct val="100000"/>
              </a:lnSpc>
            </a:pPr>
            <a:r>
              <a:rPr sz="1400" spc="-80" dirty="0">
                <a:latin typeface="Arial"/>
                <a:cs typeface="Arial"/>
              </a:rPr>
              <a:t>df.coalesce(1).write.save("QUERY-01",format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“PARQUET")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074" y="847219"/>
            <a:ext cx="828675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most </a:t>
            </a:r>
            <a:r>
              <a:rPr sz="1600" spc="-65" dirty="0">
                <a:latin typeface="Arial"/>
                <a:cs typeface="Arial"/>
              </a:rPr>
              <a:t>Frequent </a:t>
            </a:r>
            <a:r>
              <a:rPr sz="1600" spc="-35" dirty="0">
                <a:latin typeface="Arial"/>
                <a:cs typeface="Arial"/>
              </a:rPr>
              <a:t>tailnumber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45" dirty="0">
                <a:latin typeface="Arial"/>
                <a:cs typeface="Arial"/>
              </a:rPr>
              <a:t>getting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40" dirty="0">
                <a:latin typeface="Arial"/>
                <a:cs typeface="Arial"/>
              </a:rPr>
              <a:t>destination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maximum.</a:t>
            </a:r>
            <a:endParaRPr sz="16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Dest,TailNum,count(tailnum)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!=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'NA'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  </a:t>
            </a:r>
            <a:r>
              <a:rPr sz="1400" spc="-165" dirty="0">
                <a:latin typeface="Arial"/>
                <a:cs typeface="Arial"/>
              </a:rPr>
              <a:t>NOT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LIKE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'0%'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Dest,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TailNum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Total_count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desc,dest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73253"/>
            <a:ext cx="9664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95" dirty="0"/>
              <a:t>Q</a:t>
            </a:r>
            <a:r>
              <a:rPr sz="2500" spc="-125" dirty="0"/>
              <a:t>u</a:t>
            </a:r>
            <a:r>
              <a:rPr sz="2500" spc="-140" dirty="0"/>
              <a:t>e</a:t>
            </a:r>
            <a:r>
              <a:rPr sz="2500" spc="-85" dirty="0"/>
              <a:t>ry1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44296" y="1819655"/>
            <a:ext cx="6876288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437245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cancelled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details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last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quarter.</a:t>
            </a:r>
            <a:endParaRPr sz="1600" dirty="0">
              <a:latin typeface="Arial"/>
              <a:cs typeface="Arial"/>
            </a:endParaRPr>
          </a:p>
          <a:p>
            <a:pPr marL="308610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month,TailNum,FlightNUm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Cancelled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50" dirty="0">
                <a:latin typeface="Arial"/>
                <a:cs typeface="Arial"/>
              </a:rPr>
              <a:t>AND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In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(10,11,12)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75" dirty="0">
                <a:latin typeface="Arial"/>
                <a:cs typeface="Arial"/>
              </a:rPr>
              <a:t>month,FLightnum,TailNum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3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30" dirty="0">
                <a:latin typeface="Arial"/>
                <a:cs typeface="Arial"/>
              </a:rPr>
              <a:t>month.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40080" y="1807463"/>
            <a:ext cx="7013448" cy="249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7721600" cy="819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Find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average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weather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particular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month.</a:t>
            </a:r>
            <a:endParaRPr sz="1600" dirty="0">
              <a:latin typeface="Arial"/>
              <a:cs typeface="Arial"/>
            </a:endParaRPr>
          </a:p>
          <a:p>
            <a:pPr marL="454659" marR="508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55" dirty="0">
                <a:latin typeface="Arial"/>
                <a:cs typeface="Arial"/>
              </a:rPr>
              <a:t>distinct(FlightNum)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FLIGHT_NUM,month,avg(WeatherDelay)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90" dirty="0">
                <a:latin typeface="Arial"/>
                <a:cs typeface="Arial"/>
              </a:rPr>
              <a:t>Average_Weather_Delay </a:t>
            </a:r>
            <a:r>
              <a:rPr sz="1400" spc="-15" dirty="0">
                <a:latin typeface="Arial"/>
                <a:cs typeface="Arial"/>
              </a:rPr>
              <a:t>from 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FlightNum,Month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flight_num,month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896111" y="1655063"/>
            <a:ext cx="7339584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516620" cy="99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55" dirty="0">
                <a:latin typeface="Arial"/>
                <a:cs typeface="Arial"/>
              </a:rPr>
              <a:t>Inspite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NASDelay,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SecurityDelay,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LateAircraftDelay,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weatherDelay,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CarrierDelay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reached  </a:t>
            </a:r>
            <a:r>
              <a:rPr sz="1600" spc="-60" dirty="0">
                <a:latin typeface="Arial"/>
                <a:cs typeface="Arial"/>
              </a:rPr>
              <a:t>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time.</a:t>
            </a:r>
            <a:endParaRPr sz="16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44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(CarrierDelay&gt;0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WeatherDelay&gt;0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NASDelay&gt;0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29" dirty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</a:pPr>
            <a:r>
              <a:rPr sz="1400" spc="-90" dirty="0">
                <a:latin typeface="Arial"/>
                <a:cs typeface="Arial"/>
              </a:rPr>
              <a:t>SecurityDelay&gt;0 </a:t>
            </a:r>
            <a:r>
              <a:rPr sz="1400" spc="-229" dirty="0">
                <a:latin typeface="Arial"/>
                <a:cs typeface="Arial"/>
              </a:rPr>
              <a:t>OR </a:t>
            </a:r>
            <a:r>
              <a:rPr sz="1400" spc="-75" dirty="0">
                <a:latin typeface="Arial"/>
                <a:cs typeface="Arial"/>
              </a:rPr>
              <a:t>LateAircraftDelay&gt; </a:t>
            </a:r>
            <a:r>
              <a:rPr sz="1400" spc="-60" dirty="0">
                <a:latin typeface="Arial"/>
                <a:cs typeface="Arial"/>
              </a:rPr>
              <a:t>0) </a:t>
            </a:r>
            <a:r>
              <a:rPr sz="1400" spc="-110" dirty="0">
                <a:latin typeface="Arial"/>
                <a:cs typeface="Arial"/>
              </a:rPr>
              <a:t>ANd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ArrDelay&lt;=0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4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77240" y="2389631"/>
            <a:ext cx="7982711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66376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Monthwise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total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distance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travelled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each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flight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80" dirty="0">
                <a:latin typeface="Arial"/>
                <a:cs typeface="Arial"/>
              </a:rPr>
              <a:t>FlightNum,sum(Distance)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130" dirty="0">
                <a:latin typeface="Arial"/>
                <a:cs typeface="Arial"/>
              </a:rPr>
              <a:t>SUM_DISTANCE,Month </a:t>
            </a:r>
            <a:r>
              <a:rPr sz="1400" spc="-10" dirty="0">
                <a:latin typeface="Arial"/>
                <a:cs typeface="Arial"/>
              </a:rPr>
              <a:t>from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project.record_2007 group</a:t>
            </a:r>
            <a:r>
              <a:rPr sz="1400" spc="-3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</a:t>
            </a:r>
            <a:r>
              <a:rPr sz="1400" spc="-55" dirty="0">
                <a:latin typeface="Arial"/>
                <a:cs typeface="Arial"/>
              </a:rPr>
              <a:t>Month,FlightNum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5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1075944" y="2087879"/>
            <a:ext cx="6979920" cy="257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47219"/>
            <a:ext cx="8281034" cy="60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5" dirty="0">
                <a:latin typeface="Arial"/>
                <a:cs typeface="Arial"/>
              </a:rPr>
              <a:t>Month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wise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how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many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diverted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(origin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destination)</a:t>
            </a:r>
            <a:endParaRPr sz="1600" dirty="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count(FlightNum)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Count_DIVERTED,month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diverted=1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6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630936" y="1725167"/>
            <a:ext cx="7869935" cy="2154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436" y="616964"/>
            <a:ext cx="8649335" cy="12452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0" dirty="0">
                <a:latin typeface="Arial"/>
                <a:cs typeface="Arial"/>
              </a:rPr>
              <a:t>Week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monthwise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trips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all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flights.</a:t>
            </a:r>
            <a:endParaRPr sz="16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0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month,case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7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'1'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between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8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14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'2'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endParaRPr sz="1400" dirty="0">
              <a:latin typeface="Arial"/>
              <a:cs typeface="Arial"/>
            </a:endParaRPr>
          </a:p>
          <a:p>
            <a:pPr marL="307975" marR="508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15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21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'3'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22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28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'4'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dayofmonth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between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29  </a:t>
            </a:r>
            <a:r>
              <a:rPr sz="1400" spc="-70" dirty="0">
                <a:latin typeface="Arial"/>
                <a:cs typeface="Arial"/>
              </a:rPr>
              <a:t>and 31 </a:t>
            </a:r>
            <a:r>
              <a:rPr sz="1400" spc="-30" dirty="0">
                <a:latin typeface="Arial"/>
                <a:cs typeface="Arial"/>
              </a:rPr>
              <a:t>then </a:t>
            </a:r>
            <a:r>
              <a:rPr sz="1400" dirty="0">
                <a:latin typeface="Arial"/>
                <a:cs typeface="Arial"/>
              </a:rPr>
              <a:t>'5' </a:t>
            </a:r>
            <a:r>
              <a:rPr sz="1400" spc="-80" dirty="0">
                <a:latin typeface="Arial"/>
                <a:cs typeface="Arial"/>
              </a:rPr>
              <a:t>else </a:t>
            </a:r>
            <a:r>
              <a:rPr sz="1400" spc="-20" dirty="0">
                <a:latin typeface="Arial"/>
                <a:cs typeface="Arial"/>
              </a:rPr>
              <a:t>'default' </a:t>
            </a:r>
            <a:r>
              <a:rPr sz="1400" spc="-60" dirty="0">
                <a:latin typeface="Arial"/>
                <a:cs typeface="Arial"/>
              </a:rPr>
              <a:t>end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week </a:t>
            </a:r>
            <a:r>
              <a:rPr sz="1400" spc="-40" dirty="0">
                <a:latin typeface="Arial"/>
                <a:cs typeface="Arial"/>
              </a:rPr>
              <a:t>,flightnum,count </a:t>
            </a:r>
            <a:r>
              <a:rPr sz="1400" spc="-65" dirty="0">
                <a:latin typeface="Arial"/>
                <a:cs typeface="Arial"/>
              </a:rPr>
              <a:t>(FlightNum)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35" dirty="0">
                <a:latin typeface="Arial"/>
                <a:cs typeface="Arial"/>
              </a:rPr>
              <a:t>count </a:t>
            </a:r>
            <a:r>
              <a:rPr sz="1400" spc="-1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 </a:t>
            </a:r>
            <a:r>
              <a:rPr sz="1400" spc="-80" dirty="0">
                <a:latin typeface="Arial"/>
                <a:cs typeface="Arial"/>
              </a:rPr>
              <a:t>cancelled=0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flightnum,month,dayofmonth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month,week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7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3712" y="1889759"/>
            <a:ext cx="7549896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4555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65" dirty="0"/>
              <a:t> </a:t>
            </a:r>
            <a:r>
              <a:rPr sz="2500" spc="-100" dirty="0"/>
              <a:t>Description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965325"/>
            <a:ext cx="7824725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Domain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Fleet Management -</a:t>
            </a:r>
            <a:r>
              <a:rPr sz="1600" spc="-2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Airlines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Source :</a:t>
            </a:r>
            <a:r>
              <a:rPr sz="1600" spc="-3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CSV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Stage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MySQL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-&gt;</a:t>
            </a:r>
            <a:r>
              <a:rPr lang="en-GB" sz="1600" spc="-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Hive</a:t>
            </a:r>
            <a:r>
              <a:rPr lang="en-IN" sz="1600" spc="-5" dirty="0">
                <a:solidFill>
                  <a:srgbClr val="21111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Data Ingest : Sqoop/Spark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SQL</a:t>
            </a:r>
            <a:r>
              <a:rPr sz="1600" spc="-15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1111"/>
                </a:solidFill>
                <a:latin typeface="Arial"/>
                <a:cs typeface="Arial"/>
              </a:rPr>
              <a:t>Context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Action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Data Cleansing /Data</a:t>
            </a:r>
            <a:r>
              <a:rPr sz="1600" spc="-1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quality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ETL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 Spark </a:t>
            </a:r>
            <a:r>
              <a:rPr sz="1600" spc="5" dirty="0">
                <a:solidFill>
                  <a:srgbClr val="211111"/>
                </a:solidFill>
                <a:latin typeface="Arial"/>
                <a:cs typeface="Arial"/>
              </a:rPr>
              <a:t>API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:</a:t>
            </a:r>
            <a:r>
              <a:rPr sz="1600" spc="-229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PySpark</a:t>
            </a:r>
            <a:r>
              <a:rPr lang="en-IN" sz="1600" dirty="0">
                <a:solidFill>
                  <a:srgbClr val="211111"/>
                </a:solidFill>
                <a:latin typeface="Arial"/>
                <a:cs typeface="Arial"/>
              </a:rPr>
              <a:t>/Spark</a:t>
            </a:r>
            <a:endParaRPr sz="16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Output : JSON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68" y="685037"/>
            <a:ext cx="788225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flights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covered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maximum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origin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destination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by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month</a:t>
            </a:r>
            <a:r>
              <a:rPr sz="1600" spc="-80" dirty="0">
                <a:latin typeface="Arial"/>
                <a:cs typeface="Arial"/>
              </a:rPr>
              <a:t> wise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70" dirty="0">
                <a:latin typeface="Arial"/>
                <a:cs typeface="Arial"/>
              </a:rPr>
              <a:t>df8=com.sql("select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month,tailnum,count(origin)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trips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cancelled=0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month,tailnum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month,trips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desc")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Arial"/>
                <a:cs typeface="Arial"/>
              </a:rPr>
              <a:t>com.registerDataFrameAsTable(df8,'table8’)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65" dirty="0">
                <a:latin typeface="Arial"/>
                <a:cs typeface="Arial"/>
              </a:rPr>
              <a:t>df8_final=com.sql("select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month,first(tailnum)</a:t>
            </a:r>
            <a:r>
              <a:rPr sz="1400" spc="-135" dirty="0">
                <a:latin typeface="Arial"/>
                <a:cs typeface="Arial"/>
              </a:rPr>
              <a:t> 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TailNum,first(trips)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Trips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table8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month")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8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14527" y="2392654"/>
            <a:ext cx="7580376" cy="2108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607934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50" dirty="0">
                <a:latin typeface="Arial"/>
                <a:cs typeface="Arial"/>
              </a:rPr>
              <a:t>monthwise </a:t>
            </a:r>
            <a:r>
              <a:rPr sz="1600" spc="-45" dirty="0">
                <a:latin typeface="Arial"/>
                <a:cs typeface="Arial"/>
              </a:rPr>
              <a:t>arrival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delay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avg(Arrdelay)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Average_Delay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flightnum,month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040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9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49808" y="1523999"/>
            <a:ext cx="7632192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7725409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Average </a:t>
            </a:r>
            <a:r>
              <a:rPr sz="1600" spc="-30" dirty="0">
                <a:latin typeface="Arial"/>
                <a:cs typeface="Arial"/>
              </a:rPr>
              <a:t>month </a:t>
            </a:r>
            <a:r>
              <a:rPr sz="1600" spc="-80" dirty="0">
                <a:latin typeface="Arial"/>
                <a:cs typeface="Arial"/>
              </a:rPr>
              <a:t>wise </a:t>
            </a:r>
            <a:r>
              <a:rPr sz="1600" spc="-40" dirty="0">
                <a:latin typeface="Arial"/>
                <a:cs typeface="Arial"/>
              </a:rPr>
              <a:t>departure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distinct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,</a:t>
            </a:r>
            <a:r>
              <a:rPr sz="1400" spc="-80" dirty="0">
                <a:latin typeface="Arial"/>
                <a:cs typeface="Arial"/>
              </a:rPr>
              <a:t> avg(depdelay)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Average_Departure_delay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10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673351"/>
            <a:ext cx="8284464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377555" cy="85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65" dirty="0">
                <a:latin typeface="Arial"/>
                <a:cs typeface="Arial"/>
              </a:rPr>
              <a:t>Which </a:t>
            </a:r>
            <a:r>
              <a:rPr sz="1600" spc="-40" dirty="0">
                <a:latin typeface="Arial"/>
                <a:cs typeface="Arial"/>
              </a:rPr>
              <a:t>carrier </a:t>
            </a:r>
            <a:r>
              <a:rPr sz="1600" spc="-50" dirty="0">
                <a:latin typeface="Arial"/>
                <a:cs typeface="Arial"/>
              </a:rPr>
              <a:t>performs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better?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uniquecarrier,avg(carrierdelay)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 </a:t>
            </a:r>
            <a:r>
              <a:rPr sz="1400" spc="-50" dirty="0">
                <a:latin typeface="Arial"/>
                <a:cs typeface="Arial"/>
              </a:rPr>
              <a:t>where </a:t>
            </a:r>
            <a:r>
              <a:rPr sz="1400" spc="-55" dirty="0">
                <a:latin typeface="Arial"/>
                <a:cs typeface="Arial"/>
              </a:rPr>
              <a:t>carrierdelay </a:t>
            </a:r>
            <a:r>
              <a:rPr sz="1400" spc="-125" dirty="0">
                <a:latin typeface="Arial"/>
                <a:cs typeface="Arial"/>
              </a:rPr>
              <a:t>&gt; </a:t>
            </a:r>
            <a:r>
              <a:rPr sz="1400" spc="-75" dirty="0">
                <a:latin typeface="Arial"/>
                <a:cs typeface="Arial"/>
              </a:rPr>
              <a:t>0 </a:t>
            </a:r>
            <a:r>
              <a:rPr sz="1400" spc="-50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uniquecarrier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Avg_carrier_delay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1880616"/>
            <a:ext cx="8013192" cy="166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147050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75" dirty="0">
                <a:latin typeface="Arial"/>
                <a:cs typeface="Arial"/>
              </a:rPr>
              <a:t>When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best</a:t>
            </a:r>
            <a:r>
              <a:rPr sz="1600" spc="-90" dirty="0">
                <a:latin typeface="Arial"/>
                <a:cs typeface="Arial"/>
              </a:rPr>
              <a:t> day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week/time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year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minimise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35" dirty="0">
                <a:latin typeface="Arial"/>
                <a:cs typeface="Arial"/>
              </a:rPr>
              <a:t>distinct </a:t>
            </a:r>
            <a:r>
              <a:rPr sz="1400" spc="-70" dirty="0">
                <a:latin typeface="Arial"/>
                <a:cs typeface="Arial"/>
              </a:rPr>
              <a:t>month,dayofweek,min(arrdelay)as arival_delay,min(depdelay)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75" dirty="0">
                <a:latin typeface="Arial"/>
                <a:cs typeface="Arial"/>
              </a:rPr>
              <a:t>dep_delay </a:t>
            </a:r>
            <a:r>
              <a:rPr sz="1400" spc="-50" dirty="0">
                <a:latin typeface="Arial"/>
                <a:cs typeface="Arial"/>
              </a:rPr>
              <a:t>, </a:t>
            </a:r>
            <a:r>
              <a:rPr sz="1400" spc="-55" dirty="0">
                <a:latin typeface="Arial"/>
                <a:cs typeface="Arial"/>
              </a:rPr>
              <a:t>min(carrierdelay)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carrier_delay,min(weatherdelay)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65" dirty="0">
                <a:latin typeface="Arial"/>
                <a:cs typeface="Arial"/>
              </a:rPr>
              <a:t>weather_delay </a:t>
            </a:r>
            <a:r>
              <a:rPr sz="1400" spc="-75" dirty="0">
                <a:latin typeface="Arial"/>
                <a:cs typeface="Arial"/>
              </a:rPr>
              <a:t>,min(nasdelay) </a:t>
            </a:r>
            <a:r>
              <a:rPr sz="1400" spc="-135" dirty="0">
                <a:latin typeface="Arial"/>
                <a:cs typeface="Arial"/>
              </a:rPr>
              <a:t>as </a:t>
            </a:r>
            <a:r>
              <a:rPr sz="1400" spc="-80" dirty="0">
                <a:latin typeface="Arial"/>
                <a:cs typeface="Arial"/>
              </a:rPr>
              <a:t>n_a_delay, </a:t>
            </a:r>
            <a:r>
              <a:rPr sz="1400" spc="-65" dirty="0">
                <a:latin typeface="Arial"/>
                <a:cs typeface="Arial"/>
              </a:rPr>
              <a:t>min(securitydelay)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65" dirty="0">
                <a:latin typeface="Arial"/>
                <a:cs typeface="Arial"/>
              </a:rPr>
              <a:t>security_Delay,min(lateaircraftdelay)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lateairdelay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dayofweek,month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 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lang="en-IN" sz="1400" spc="-90" dirty="0">
                <a:latin typeface="Arial"/>
                <a:cs typeface="Arial"/>
              </a:rPr>
              <a:t>rival</a:t>
            </a:r>
            <a:r>
              <a:rPr sz="1400" spc="-90" dirty="0">
                <a:latin typeface="Arial"/>
                <a:cs typeface="Arial"/>
              </a:rPr>
              <a:t>_delay </a:t>
            </a:r>
            <a:r>
              <a:rPr sz="1400" spc="-100" dirty="0">
                <a:latin typeface="Arial"/>
                <a:cs typeface="Arial"/>
              </a:rPr>
              <a:t>desc </a:t>
            </a:r>
            <a:r>
              <a:rPr sz="1400" dirty="0">
                <a:latin typeface="Arial"/>
                <a:cs typeface="Arial"/>
              </a:rPr>
              <a:t>limit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271272" y="2356103"/>
            <a:ext cx="8723376" cy="155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804159"/>
            <a:ext cx="8613648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12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99440" y="857834"/>
            <a:ext cx="764032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7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is</a:t>
            </a:r>
            <a:r>
              <a:rPr sz="1600" spc="-10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211111"/>
                </a:solidFill>
                <a:latin typeface="Arial"/>
                <a:cs typeface="Arial"/>
              </a:rPr>
              <a:t>best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time</a:t>
            </a:r>
            <a:r>
              <a:rPr sz="1600" spc="-1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600" spc="-9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day</a:t>
            </a:r>
            <a:r>
              <a:rPr sz="1600" spc="-1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1111"/>
                </a:solidFill>
                <a:latin typeface="Arial"/>
                <a:cs typeface="Arial"/>
              </a:rPr>
              <a:t>fly</a:t>
            </a:r>
            <a:r>
              <a:rPr sz="1600" spc="-9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1111"/>
                </a:solidFill>
                <a:latin typeface="Arial"/>
                <a:cs typeface="Arial"/>
              </a:rPr>
              <a:t>to</a:t>
            </a:r>
            <a:r>
              <a:rPr sz="1600" spc="-8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211111"/>
                </a:solidFill>
                <a:latin typeface="Arial"/>
                <a:cs typeface="Arial"/>
              </a:rPr>
              <a:t>minimise</a:t>
            </a:r>
            <a:r>
              <a:rPr sz="1600" spc="-13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11111"/>
                </a:solidFill>
                <a:latin typeface="Arial"/>
                <a:cs typeface="Arial"/>
              </a:rPr>
              <a:t>delays</a:t>
            </a:r>
            <a:r>
              <a:rPr sz="16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21111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Arial"/>
              <a:cs typeface="Arial"/>
            </a:endParaRPr>
          </a:p>
          <a:p>
            <a:pPr marL="497840" marR="508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select </a:t>
            </a:r>
            <a:r>
              <a:rPr sz="1400" spc="-85" dirty="0">
                <a:latin typeface="Arial"/>
                <a:cs typeface="Arial"/>
              </a:rPr>
              <a:t>timeofday,sum(Delay) </a:t>
            </a:r>
            <a:r>
              <a:rPr sz="1400" spc="-140" dirty="0">
                <a:latin typeface="Arial"/>
                <a:cs typeface="Arial"/>
              </a:rPr>
              <a:t>as </a:t>
            </a:r>
            <a:r>
              <a:rPr sz="1400" spc="-95" dirty="0">
                <a:latin typeface="Arial"/>
                <a:cs typeface="Arial"/>
              </a:rPr>
              <a:t>Delay </a:t>
            </a:r>
            <a:r>
              <a:rPr sz="1400" spc="-55" dirty="0">
                <a:latin typeface="Arial"/>
                <a:cs typeface="Arial"/>
              </a:rPr>
              <a:t>from(select </a:t>
            </a:r>
            <a:r>
              <a:rPr sz="1400" spc="-235" dirty="0">
                <a:latin typeface="Arial"/>
                <a:cs typeface="Arial"/>
              </a:rPr>
              <a:t>CASE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deptime&gt;500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deptime&lt;1201 </a:t>
            </a:r>
            <a:r>
              <a:rPr sz="1400" spc="-30" dirty="0">
                <a:latin typeface="Arial"/>
                <a:cs typeface="Arial"/>
              </a:rPr>
              <a:t>then  </a:t>
            </a:r>
            <a:r>
              <a:rPr lang="en-IN" sz="1400" spc="-30">
                <a:latin typeface="Arial"/>
                <a:cs typeface="Arial"/>
              </a:rPr>
              <a:t>'</a:t>
            </a:r>
            <a:r>
              <a:rPr sz="1400" spc="-30">
                <a:latin typeface="Arial"/>
                <a:cs typeface="Arial"/>
              </a:rPr>
              <a:t>Morning</a:t>
            </a:r>
            <a:r>
              <a:rPr sz="1400" spc="-30" dirty="0">
                <a:latin typeface="Arial"/>
                <a:cs typeface="Arial"/>
              </a:rPr>
              <a:t>' </a:t>
            </a:r>
            <a:r>
              <a:rPr sz="1400" spc="-55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deptime&gt;1200 </a:t>
            </a:r>
            <a:r>
              <a:rPr sz="1400" spc="-70" dirty="0">
                <a:latin typeface="Arial"/>
                <a:cs typeface="Arial"/>
              </a:rPr>
              <a:t>and </a:t>
            </a:r>
            <a:r>
              <a:rPr sz="1400" spc="-65" dirty="0">
                <a:latin typeface="Arial"/>
                <a:cs typeface="Arial"/>
              </a:rPr>
              <a:t>deptime&lt;1601 </a:t>
            </a:r>
            <a:r>
              <a:rPr sz="1400" spc="-30" dirty="0">
                <a:latin typeface="Arial"/>
                <a:cs typeface="Arial"/>
              </a:rPr>
              <a:t>then 'Afternoon' </a:t>
            </a:r>
            <a:r>
              <a:rPr sz="1400" spc="-60" dirty="0">
                <a:latin typeface="Arial"/>
                <a:cs typeface="Arial"/>
              </a:rPr>
              <a:t>when </a:t>
            </a:r>
            <a:r>
              <a:rPr sz="1400" spc="-65" dirty="0">
                <a:latin typeface="Arial"/>
                <a:cs typeface="Arial"/>
              </a:rPr>
              <a:t>deptime&gt;1600 </a:t>
            </a:r>
            <a:r>
              <a:rPr sz="1400" spc="-70" dirty="0">
                <a:latin typeface="Arial"/>
                <a:cs typeface="Arial"/>
              </a:rPr>
              <a:t>and  </a:t>
            </a:r>
            <a:r>
              <a:rPr sz="1400" spc="-65" dirty="0">
                <a:latin typeface="Arial"/>
                <a:cs typeface="Arial"/>
              </a:rPr>
              <a:t>deptime&lt;2001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'Evening'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deptime&gt;2000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deptime&lt;2401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when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deptime&gt;=0  and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deptime&lt;501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then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'Night'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END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as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timeofday,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(arrdelay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carrierdelay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weatherdelay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  </a:t>
            </a:r>
            <a:r>
              <a:rPr sz="1400" spc="-95" dirty="0">
                <a:latin typeface="Arial"/>
                <a:cs typeface="Arial"/>
              </a:rPr>
              <a:t>nasdelay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securitydelay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lateaircraftdelay)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135" dirty="0">
                <a:latin typeface="Arial"/>
                <a:cs typeface="Arial"/>
              </a:rPr>
              <a:t>as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Delay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from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project.record_2007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where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deptime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IS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NOT  </a:t>
            </a:r>
            <a:r>
              <a:rPr sz="1400" spc="-95" dirty="0">
                <a:latin typeface="Arial"/>
                <a:cs typeface="Arial"/>
              </a:rPr>
              <a:t>NULL)record_2007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timeofday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Delay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913002"/>
            <a:ext cx="8630920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60" dirty="0">
                <a:latin typeface="Arial"/>
                <a:cs typeface="Arial"/>
              </a:rPr>
              <a:t>Can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you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detect</a:t>
            </a:r>
            <a:r>
              <a:rPr sz="1600" spc="-105" dirty="0">
                <a:latin typeface="Arial"/>
                <a:cs typeface="Arial"/>
              </a:rPr>
              <a:t> cascading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failures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one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airport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delays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65" dirty="0">
                <a:latin typeface="Arial"/>
                <a:cs typeface="Arial"/>
              </a:rPr>
              <a:t> others?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critical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links 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system?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65" dirty="0">
                <a:latin typeface="Arial"/>
                <a:cs typeface="Arial"/>
              </a:rPr>
              <a:t>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flightnum,arrdelay,depdelay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depdelay&gt;0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and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arrdelay&gt;0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13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780287" y="1874519"/>
            <a:ext cx="7269479" cy="2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933704"/>
            <a:ext cx="8345170" cy="240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40" dirty="0">
                <a:latin typeface="Arial"/>
                <a:cs typeface="Arial"/>
              </a:rPr>
              <a:t>Month-wise </a:t>
            </a:r>
            <a:r>
              <a:rPr sz="1600" spc="-70" dirty="0">
                <a:latin typeface="Arial"/>
                <a:cs typeface="Arial"/>
              </a:rPr>
              <a:t>percentage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cancellation </a:t>
            </a:r>
            <a:r>
              <a:rPr sz="1600" spc="-90" dirty="0">
                <a:latin typeface="Arial"/>
                <a:cs typeface="Arial"/>
              </a:rPr>
              <a:t>reason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spc="-35" dirty="0">
                <a:latin typeface="Arial"/>
                <a:cs typeface="Arial"/>
              </a:rPr>
              <a:t>dfm1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com.sql("select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month,sum(cancelled)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sum_cancel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from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dfm1.registerTempTable("month1")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spc="-40" dirty="0">
                <a:latin typeface="Arial"/>
                <a:cs typeface="Arial"/>
              </a:rPr>
              <a:t>dfm2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65" dirty="0">
                <a:latin typeface="Arial"/>
                <a:cs typeface="Arial"/>
              </a:rPr>
              <a:t>com.sql("select </a:t>
            </a:r>
            <a:r>
              <a:rPr sz="1400" spc="-70" dirty="0">
                <a:latin typeface="Arial"/>
                <a:cs typeface="Arial"/>
              </a:rPr>
              <a:t>month,cancellationcode,sum(cancelled)*100 cancel_percent </a:t>
            </a:r>
            <a:r>
              <a:rPr sz="1400" spc="-20" dirty="0">
                <a:latin typeface="Arial"/>
                <a:cs typeface="Arial"/>
              </a:rPr>
              <a:t>from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cancellationcode&lt;&gt;'' </a:t>
            </a:r>
            <a:r>
              <a:rPr sz="1400" spc="-55" dirty="0">
                <a:latin typeface="Arial"/>
                <a:cs typeface="Arial"/>
              </a:rPr>
              <a:t>group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month,cancellationcode")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 marR="69215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dfm2.registerTempTable("month2")df4 </a:t>
            </a:r>
            <a:r>
              <a:rPr sz="1400" spc="-125" dirty="0">
                <a:latin typeface="Arial"/>
                <a:cs typeface="Arial"/>
              </a:rPr>
              <a:t>= </a:t>
            </a:r>
            <a:r>
              <a:rPr sz="1400" spc="-70" dirty="0">
                <a:latin typeface="Arial"/>
                <a:cs typeface="Arial"/>
              </a:rPr>
              <a:t>com.sql("select  </a:t>
            </a:r>
            <a:r>
              <a:rPr sz="1400" spc="-65" dirty="0">
                <a:latin typeface="Arial"/>
                <a:cs typeface="Arial"/>
              </a:rPr>
              <a:t>mt1.month,mt2.cancellationcode,mt2.cancel_percent/mt1.sum_cancel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final_percent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month1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mt1,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month2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mt2  </a:t>
            </a:r>
            <a:r>
              <a:rPr sz="1400" spc="-50" dirty="0">
                <a:latin typeface="Arial"/>
                <a:cs typeface="Arial"/>
              </a:rPr>
              <a:t>where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mt2.month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mt1.month")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14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734567"/>
            <a:ext cx="8577072" cy="356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24" y="806576"/>
            <a:ext cx="31191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114" dirty="0">
                <a:latin typeface="Arial"/>
                <a:cs typeface="Arial"/>
              </a:rPr>
              <a:t>Do </a:t>
            </a:r>
            <a:r>
              <a:rPr sz="1600" spc="-40" dirty="0">
                <a:latin typeface="Arial"/>
                <a:cs typeface="Arial"/>
              </a:rPr>
              <a:t>older </a:t>
            </a:r>
            <a:r>
              <a:rPr sz="1600" spc="-85" dirty="0">
                <a:latin typeface="Arial"/>
                <a:cs typeface="Arial"/>
              </a:rPr>
              <a:t>planes </a:t>
            </a:r>
            <a:r>
              <a:rPr sz="1600" spc="-40" dirty="0">
                <a:latin typeface="Arial"/>
                <a:cs typeface="Arial"/>
              </a:rPr>
              <a:t>suffer </a:t>
            </a:r>
            <a:r>
              <a:rPr sz="1600" spc="-50" dirty="0">
                <a:latin typeface="Arial"/>
                <a:cs typeface="Arial"/>
              </a:rPr>
              <a:t>more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delays?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24" y="1642363"/>
            <a:ext cx="78790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90" dirty="0">
                <a:latin typeface="Arial"/>
                <a:cs typeface="Arial"/>
              </a:rPr>
              <a:t>Select </a:t>
            </a:r>
            <a:r>
              <a:rPr sz="1400" spc="-75" dirty="0">
                <a:latin typeface="Arial"/>
                <a:cs typeface="Arial"/>
              </a:rPr>
              <a:t>month,SUM(ArrDelay+depdelay+carrierdelay+weatherdelay+nasdelay+securitydelay+lateaircraftdelay) </a:t>
            </a:r>
            <a:r>
              <a:rPr sz="1400" spc="-135" dirty="0">
                <a:latin typeface="Arial"/>
                <a:cs typeface="Arial"/>
              </a:rPr>
              <a:t>as  </a:t>
            </a:r>
            <a:r>
              <a:rPr sz="1400" spc="-204" dirty="0">
                <a:latin typeface="Arial"/>
                <a:cs typeface="Arial"/>
              </a:rPr>
              <a:t>OVERALL_DELAY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from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group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month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order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by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month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200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Query</a:t>
            </a:r>
            <a:r>
              <a:rPr sz="2500" spc="-204" dirty="0"/>
              <a:t> </a:t>
            </a:r>
            <a:r>
              <a:rPr sz="2500" spc="-125" dirty="0"/>
              <a:t>15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5" name="object 5"/>
          <p:cNvSpPr/>
          <p:nvPr/>
        </p:nvSpPr>
        <p:spPr>
          <a:xfrm>
            <a:off x="271272" y="2362200"/>
            <a:ext cx="7232904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25901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0" dirty="0"/>
              <a:t>Project</a:t>
            </a:r>
            <a:r>
              <a:rPr sz="2500" spc="-150" dirty="0"/>
              <a:t> </a:t>
            </a:r>
            <a:r>
              <a:rPr sz="2500" spc="-75" dirty="0"/>
              <a:t>Architecture</a:t>
            </a:r>
            <a:endParaRPr sz="250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75156" y="1304213"/>
            <a:ext cx="4152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27800"/>
              </a:lnSpc>
              <a:spcBef>
                <a:spcPts val="100"/>
              </a:spcBef>
            </a:pP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Raw</a:t>
            </a:r>
            <a:r>
              <a:rPr sz="800" spc="-7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800" spc="-10" dirty="0">
                <a:solidFill>
                  <a:srgbClr val="211111"/>
                </a:solidFill>
                <a:latin typeface="Carlito"/>
                <a:cs typeface="Carlito"/>
              </a:rPr>
              <a:t>Data  </a:t>
            </a:r>
            <a:r>
              <a:rPr sz="800" spc="-5" dirty="0">
                <a:solidFill>
                  <a:srgbClr val="211111"/>
                </a:solidFill>
                <a:latin typeface="Carlito"/>
                <a:cs typeface="Carlito"/>
              </a:rPr>
              <a:t>(CSV)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7991" y="996695"/>
            <a:ext cx="1000125" cy="457200"/>
            <a:chOff x="697991" y="996695"/>
            <a:chExt cx="1000125" cy="457200"/>
          </a:xfrm>
        </p:grpSpPr>
        <p:sp>
          <p:nvSpPr>
            <p:cNvPr id="5" name="object 5"/>
            <p:cNvSpPr/>
            <p:nvPr/>
          </p:nvSpPr>
          <p:spPr>
            <a:xfrm>
              <a:off x="697991" y="1133855"/>
              <a:ext cx="152399" cy="204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2" y="0"/>
                  </a:moveTo>
                  <a:lnTo>
                    <a:pt x="35372" y="4548"/>
                  </a:lnTo>
                  <a:lnTo>
                    <a:pt x="16964" y="16954"/>
                  </a:lnTo>
                  <a:lnTo>
                    <a:pt x="4551" y="35361"/>
                  </a:lnTo>
                  <a:lnTo>
                    <a:pt x="0" y="57912"/>
                  </a:lnTo>
                  <a:lnTo>
                    <a:pt x="4551" y="80462"/>
                  </a:lnTo>
                  <a:lnTo>
                    <a:pt x="16964" y="98869"/>
                  </a:lnTo>
                  <a:lnTo>
                    <a:pt x="35372" y="111275"/>
                  </a:lnTo>
                  <a:lnTo>
                    <a:pt x="57912" y="115824"/>
                  </a:lnTo>
                  <a:lnTo>
                    <a:pt x="80451" y="111275"/>
                  </a:lnTo>
                  <a:lnTo>
                    <a:pt x="98859" y="98869"/>
                  </a:lnTo>
                  <a:lnTo>
                    <a:pt x="111272" y="80462"/>
                  </a:lnTo>
                  <a:lnTo>
                    <a:pt x="115824" y="57912"/>
                  </a:lnTo>
                  <a:lnTo>
                    <a:pt x="111272" y="35361"/>
                  </a:lnTo>
                  <a:lnTo>
                    <a:pt x="98859" y="16954"/>
                  </a:lnTo>
                  <a:lnTo>
                    <a:pt x="80451" y="45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116738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51" y="35361"/>
                  </a:lnTo>
                  <a:lnTo>
                    <a:pt x="16964" y="16954"/>
                  </a:lnTo>
                  <a:lnTo>
                    <a:pt x="35372" y="4548"/>
                  </a:lnTo>
                  <a:lnTo>
                    <a:pt x="57912" y="0"/>
                  </a:lnTo>
                  <a:lnTo>
                    <a:pt x="80451" y="4548"/>
                  </a:lnTo>
                  <a:lnTo>
                    <a:pt x="98859" y="16954"/>
                  </a:lnTo>
                  <a:lnTo>
                    <a:pt x="111272" y="35361"/>
                  </a:lnTo>
                  <a:lnTo>
                    <a:pt x="115824" y="57912"/>
                  </a:lnTo>
                  <a:lnTo>
                    <a:pt x="111272" y="80462"/>
                  </a:lnTo>
                  <a:lnTo>
                    <a:pt x="98859" y="98869"/>
                  </a:lnTo>
                  <a:lnTo>
                    <a:pt x="80451" y="111275"/>
                  </a:lnTo>
                  <a:lnTo>
                    <a:pt x="57912" y="115824"/>
                  </a:lnTo>
                  <a:lnTo>
                    <a:pt x="35372" y="111275"/>
                  </a:lnTo>
                  <a:lnTo>
                    <a:pt x="16964" y="98869"/>
                  </a:lnTo>
                  <a:lnTo>
                    <a:pt x="4551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6200" y="38100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3647" y="1051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3" y="23252"/>
                  </a:lnTo>
                  <a:lnTo>
                    <a:pt x="11158" y="11144"/>
                  </a:lnTo>
                  <a:lnTo>
                    <a:pt x="23268" y="2988"/>
                  </a:lnTo>
                  <a:lnTo>
                    <a:pt x="38100" y="0"/>
                  </a:lnTo>
                  <a:lnTo>
                    <a:pt x="52931" y="2988"/>
                  </a:lnTo>
                  <a:lnTo>
                    <a:pt x="65041" y="11144"/>
                  </a:lnTo>
                  <a:lnTo>
                    <a:pt x="73206" y="23252"/>
                  </a:lnTo>
                  <a:lnTo>
                    <a:pt x="76200" y="38100"/>
                  </a:lnTo>
                  <a:lnTo>
                    <a:pt x="73206" y="52947"/>
                  </a:lnTo>
                  <a:lnTo>
                    <a:pt x="65041" y="65055"/>
                  </a:lnTo>
                  <a:lnTo>
                    <a:pt x="52931" y="73211"/>
                  </a:lnTo>
                  <a:lnTo>
                    <a:pt x="38100" y="76200"/>
                  </a:lnTo>
                  <a:lnTo>
                    <a:pt x="23268" y="73211"/>
                  </a:lnTo>
                  <a:lnTo>
                    <a:pt x="11158" y="65055"/>
                  </a:lnTo>
                  <a:lnTo>
                    <a:pt x="2993" y="52947"/>
                  </a:lnTo>
                  <a:lnTo>
                    <a:pt x="0" y="38100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615" y="996695"/>
              <a:ext cx="97535" cy="100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8447" y="108203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57911" y="0"/>
                  </a:moveTo>
                  <a:lnTo>
                    <a:pt x="35361" y="4548"/>
                  </a:lnTo>
                  <a:lnTo>
                    <a:pt x="16954" y="16954"/>
                  </a:lnTo>
                  <a:lnTo>
                    <a:pt x="4548" y="35361"/>
                  </a:lnTo>
                  <a:lnTo>
                    <a:pt x="0" y="57912"/>
                  </a:lnTo>
                  <a:lnTo>
                    <a:pt x="4548" y="80462"/>
                  </a:lnTo>
                  <a:lnTo>
                    <a:pt x="16954" y="98869"/>
                  </a:lnTo>
                  <a:lnTo>
                    <a:pt x="35361" y="111275"/>
                  </a:lnTo>
                  <a:lnTo>
                    <a:pt x="57911" y="115824"/>
                  </a:lnTo>
                  <a:lnTo>
                    <a:pt x="80462" y="111275"/>
                  </a:lnTo>
                  <a:lnTo>
                    <a:pt x="98869" y="98869"/>
                  </a:lnTo>
                  <a:lnTo>
                    <a:pt x="111275" y="80462"/>
                  </a:lnTo>
                  <a:lnTo>
                    <a:pt x="115823" y="57912"/>
                  </a:lnTo>
                  <a:lnTo>
                    <a:pt x="111275" y="35361"/>
                  </a:lnTo>
                  <a:lnTo>
                    <a:pt x="98869" y="16954"/>
                  </a:lnTo>
                  <a:lnTo>
                    <a:pt x="80462" y="4548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2079" y="11369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80462" y="4548"/>
                  </a:lnTo>
                  <a:lnTo>
                    <a:pt x="98869" y="16954"/>
                  </a:lnTo>
                  <a:lnTo>
                    <a:pt x="111275" y="35361"/>
                  </a:lnTo>
                  <a:lnTo>
                    <a:pt x="115823" y="57912"/>
                  </a:lnTo>
                  <a:lnTo>
                    <a:pt x="111275" y="80462"/>
                  </a:lnTo>
                  <a:lnTo>
                    <a:pt x="98869" y="98869"/>
                  </a:lnTo>
                  <a:lnTo>
                    <a:pt x="80462" y="111275"/>
                  </a:lnTo>
                  <a:lnTo>
                    <a:pt x="57911" y="115824"/>
                  </a:lnTo>
                  <a:lnTo>
                    <a:pt x="35361" y="111275"/>
                  </a:lnTo>
                  <a:lnTo>
                    <a:pt x="16954" y="98869"/>
                  </a:lnTo>
                  <a:lnTo>
                    <a:pt x="4548" y="80462"/>
                  </a:lnTo>
                  <a:lnTo>
                    <a:pt x="0" y="579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1249679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36576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6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2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391" y="1365503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60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6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2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6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96012" y="0"/>
                  </a:move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7545" y="133409"/>
                  </a:lnTo>
                  <a:lnTo>
                    <a:pt x="28122" y="163925"/>
                  </a:lnTo>
                  <a:lnTo>
                    <a:pt x="58641" y="184487"/>
                  </a:lnTo>
                  <a:lnTo>
                    <a:pt x="96012" y="192024"/>
                  </a:lnTo>
                  <a:lnTo>
                    <a:pt x="133382" y="184487"/>
                  </a:lnTo>
                  <a:lnTo>
                    <a:pt x="163901" y="163925"/>
                  </a:lnTo>
                  <a:lnTo>
                    <a:pt x="184478" y="133409"/>
                  </a:lnTo>
                  <a:lnTo>
                    <a:pt x="192024" y="96012"/>
                  </a:lnTo>
                  <a:lnTo>
                    <a:pt x="184478" y="58614"/>
                  </a:lnTo>
                  <a:lnTo>
                    <a:pt x="163901" y="28098"/>
                  </a:lnTo>
                  <a:lnTo>
                    <a:pt x="133382" y="753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6800" y="114604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5" h="192405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133382" y="7536"/>
                  </a:lnTo>
                  <a:lnTo>
                    <a:pt x="163901" y="28098"/>
                  </a:lnTo>
                  <a:lnTo>
                    <a:pt x="184478" y="58614"/>
                  </a:lnTo>
                  <a:lnTo>
                    <a:pt x="192024" y="96012"/>
                  </a:lnTo>
                  <a:lnTo>
                    <a:pt x="184478" y="133409"/>
                  </a:lnTo>
                  <a:lnTo>
                    <a:pt x="163901" y="163925"/>
                  </a:lnTo>
                  <a:lnTo>
                    <a:pt x="133382" y="184487"/>
                  </a:lnTo>
                  <a:lnTo>
                    <a:pt x="96012" y="192024"/>
                  </a:lnTo>
                  <a:lnTo>
                    <a:pt x="58641" y="184487"/>
                  </a:lnTo>
                  <a:lnTo>
                    <a:pt x="28122" y="163925"/>
                  </a:lnTo>
                  <a:lnTo>
                    <a:pt x="7545" y="133409"/>
                  </a:lnTo>
                  <a:lnTo>
                    <a:pt x="0" y="96012"/>
                  </a:lnTo>
                  <a:close/>
                </a:path>
              </a:pathLst>
            </a:custGeom>
            <a:ln w="24384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46176" y="1533143"/>
            <a:ext cx="1051560" cy="421005"/>
            <a:chOff x="646176" y="1533143"/>
            <a:chExt cx="1051560" cy="421005"/>
          </a:xfrm>
        </p:grpSpPr>
        <p:sp>
          <p:nvSpPr>
            <p:cNvPr id="22" name="object 22"/>
            <p:cNvSpPr/>
            <p:nvPr/>
          </p:nvSpPr>
          <p:spPr>
            <a:xfrm>
              <a:off x="646176" y="1533143"/>
              <a:ext cx="414527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088" y="1688591"/>
              <a:ext cx="43586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7528" y="1645919"/>
              <a:ext cx="140208" cy="143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87756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30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9311" y="1356741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S</a:t>
            </a:r>
            <a:r>
              <a:rPr sz="1400" spc="-20" dirty="0">
                <a:solidFill>
                  <a:srgbClr val="211111"/>
                </a:solidFill>
                <a:latin typeface="Carlito"/>
                <a:cs typeface="Carlito"/>
              </a:rPr>
              <a:t>q</a:t>
            </a:r>
            <a:r>
              <a:rPr sz="1400" dirty="0">
                <a:solidFill>
                  <a:srgbClr val="211111"/>
                </a:solidFill>
                <a:latin typeface="Carlito"/>
                <a:cs typeface="Carlito"/>
              </a:rPr>
              <a:t>oo</a:t>
            </a:r>
            <a:r>
              <a:rPr sz="1400" spc="-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3304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5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3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3270" y="1313815"/>
            <a:ext cx="77851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Load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File</a:t>
            </a:r>
            <a:r>
              <a:rPr sz="1050" spc="-8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Into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Hive or</a:t>
            </a:r>
            <a:r>
              <a:rPr sz="1050" spc="-7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Hbase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3191" y="1167383"/>
            <a:ext cx="347980" cy="658495"/>
          </a:xfrm>
          <a:custGeom>
            <a:avLst/>
            <a:gdLst/>
            <a:ahLst/>
            <a:cxnLst/>
            <a:rect l="l" t="t" r="r" b="b"/>
            <a:pathLst>
              <a:path w="347979" h="658494">
                <a:moveTo>
                  <a:pt x="130937" y="0"/>
                </a:moveTo>
                <a:lnTo>
                  <a:pt x="0" y="0"/>
                </a:lnTo>
                <a:lnTo>
                  <a:pt x="216535" y="329184"/>
                </a:lnTo>
                <a:lnTo>
                  <a:pt x="0" y="658367"/>
                </a:lnTo>
                <a:lnTo>
                  <a:pt x="130937" y="658367"/>
                </a:lnTo>
                <a:lnTo>
                  <a:pt x="347472" y="329184"/>
                </a:lnTo>
                <a:lnTo>
                  <a:pt x="130937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01666" y="1313815"/>
            <a:ext cx="68072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Linking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Hive</a:t>
            </a:r>
            <a:endParaRPr sz="1050">
              <a:latin typeface="Carlito"/>
              <a:cs typeface="Carlito"/>
            </a:endParaRPr>
          </a:p>
          <a:p>
            <a:pPr marL="43180">
              <a:lnSpc>
                <a:spcPts val="1205"/>
              </a:lnSpc>
            </a:pP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With</a:t>
            </a:r>
            <a:r>
              <a:rPr sz="1050" spc="-6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9447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3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3" y="658367"/>
                </a:lnTo>
                <a:lnTo>
                  <a:pt x="344424" y="329184"/>
                </a:lnTo>
                <a:lnTo>
                  <a:pt x="129793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2540" y="1313815"/>
            <a:ext cx="846455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Spark</a:t>
            </a:r>
            <a:r>
              <a:rPr sz="1050" spc="-5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Analytics</a:t>
            </a:r>
            <a:endParaRPr sz="1050">
              <a:latin typeface="Carlito"/>
              <a:cs typeface="Carlito"/>
            </a:endParaRPr>
          </a:p>
          <a:p>
            <a:pPr marL="52069">
              <a:lnSpc>
                <a:spcPts val="1205"/>
              </a:lnSpc>
            </a:pPr>
            <a:r>
              <a:rPr sz="1050" spc="-5" dirty="0">
                <a:solidFill>
                  <a:srgbClr val="211111"/>
                </a:solidFill>
                <a:latin typeface="Carlito"/>
                <a:cs typeface="Carlito"/>
              </a:rPr>
              <a:t>using</a:t>
            </a:r>
            <a:r>
              <a:rPr sz="1050" spc="-25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50" dirty="0">
                <a:solidFill>
                  <a:srgbClr val="211111"/>
                </a:solidFill>
                <a:latin typeface="Carlito"/>
                <a:cs typeface="Carlito"/>
              </a:rPr>
              <a:t>Pyspark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3031" y="1167383"/>
            <a:ext cx="344805" cy="658495"/>
          </a:xfrm>
          <a:custGeom>
            <a:avLst/>
            <a:gdLst/>
            <a:ahLst/>
            <a:cxnLst/>
            <a:rect l="l" t="t" r="r" b="b"/>
            <a:pathLst>
              <a:path w="344804" h="658494">
                <a:moveTo>
                  <a:pt x="129794" y="0"/>
                </a:moveTo>
                <a:lnTo>
                  <a:pt x="0" y="0"/>
                </a:lnTo>
                <a:lnTo>
                  <a:pt x="214629" y="329184"/>
                </a:lnTo>
                <a:lnTo>
                  <a:pt x="0" y="658367"/>
                </a:lnTo>
                <a:lnTo>
                  <a:pt x="129794" y="658367"/>
                </a:lnTo>
                <a:lnTo>
                  <a:pt x="344424" y="329184"/>
                </a:lnTo>
                <a:lnTo>
                  <a:pt x="129794" y="0"/>
                </a:lnTo>
                <a:close/>
              </a:path>
            </a:pathLst>
          </a:custGeom>
          <a:solidFill>
            <a:srgbClr val="12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174992" y="1091183"/>
            <a:ext cx="927100" cy="844550"/>
            <a:chOff x="7174992" y="1091183"/>
            <a:chExt cx="927100" cy="844550"/>
          </a:xfrm>
        </p:grpSpPr>
        <p:sp>
          <p:nvSpPr>
            <p:cNvPr id="35" name="object 35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451104" y="0"/>
                  </a:moveTo>
                  <a:lnTo>
                    <a:pt x="401944" y="2405"/>
                  </a:lnTo>
                  <a:lnTo>
                    <a:pt x="354320" y="9454"/>
                  </a:lnTo>
                  <a:lnTo>
                    <a:pt x="308506" y="20897"/>
                  </a:lnTo>
                  <a:lnTo>
                    <a:pt x="264776" y="36483"/>
                  </a:lnTo>
                  <a:lnTo>
                    <a:pt x="223407" y="55964"/>
                  </a:lnTo>
                  <a:lnTo>
                    <a:pt x="184672" y="79089"/>
                  </a:lnTo>
                  <a:lnTo>
                    <a:pt x="148847" y="105608"/>
                  </a:lnTo>
                  <a:lnTo>
                    <a:pt x="116206" y="135271"/>
                  </a:lnTo>
                  <a:lnTo>
                    <a:pt x="87026" y="167828"/>
                  </a:lnTo>
                  <a:lnTo>
                    <a:pt x="61580" y="203030"/>
                  </a:lnTo>
                  <a:lnTo>
                    <a:pt x="40145" y="240626"/>
                  </a:lnTo>
                  <a:lnTo>
                    <a:pt x="22994" y="280367"/>
                  </a:lnTo>
                  <a:lnTo>
                    <a:pt x="10402" y="322002"/>
                  </a:lnTo>
                  <a:lnTo>
                    <a:pt x="2646" y="365281"/>
                  </a:lnTo>
                  <a:lnTo>
                    <a:pt x="0" y="409956"/>
                  </a:lnTo>
                  <a:lnTo>
                    <a:pt x="2646" y="454630"/>
                  </a:lnTo>
                  <a:lnTo>
                    <a:pt x="10402" y="497909"/>
                  </a:lnTo>
                  <a:lnTo>
                    <a:pt x="22994" y="539544"/>
                  </a:lnTo>
                  <a:lnTo>
                    <a:pt x="40145" y="579285"/>
                  </a:lnTo>
                  <a:lnTo>
                    <a:pt x="61580" y="616881"/>
                  </a:lnTo>
                  <a:lnTo>
                    <a:pt x="87026" y="652083"/>
                  </a:lnTo>
                  <a:lnTo>
                    <a:pt x="116206" y="684640"/>
                  </a:lnTo>
                  <a:lnTo>
                    <a:pt x="148847" y="714303"/>
                  </a:lnTo>
                  <a:lnTo>
                    <a:pt x="184672" y="740822"/>
                  </a:lnTo>
                  <a:lnTo>
                    <a:pt x="223407" y="763947"/>
                  </a:lnTo>
                  <a:lnTo>
                    <a:pt x="264776" y="783428"/>
                  </a:lnTo>
                  <a:lnTo>
                    <a:pt x="308506" y="799014"/>
                  </a:lnTo>
                  <a:lnTo>
                    <a:pt x="354320" y="810457"/>
                  </a:lnTo>
                  <a:lnTo>
                    <a:pt x="401944" y="817506"/>
                  </a:lnTo>
                  <a:lnTo>
                    <a:pt x="451104" y="819912"/>
                  </a:lnTo>
                  <a:lnTo>
                    <a:pt x="500263" y="817506"/>
                  </a:lnTo>
                  <a:lnTo>
                    <a:pt x="547887" y="810457"/>
                  </a:lnTo>
                  <a:lnTo>
                    <a:pt x="593701" y="799014"/>
                  </a:lnTo>
                  <a:lnTo>
                    <a:pt x="637431" y="783428"/>
                  </a:lnTo>
                  <a:lnTo>
                    <a:pt x="678800" y="763947"/>
                  </a:lnTo>
                  <a:lnTo>
                    <a:pt x="717535" y="740822"/>
                  </a:lnTo>
                  <a:lnTo>
                    <a:pt x="753360" y="714303"/>
                  </a:lnTo>
                  <a:lnTo>
                    <a:pt x="786001" y="684640"/>
                  </a:lnTo>
                  <a:lnTo>
                    <a:pt x="815181" y="652083"/>
                  </a:lnTo>
                  <a:lnTo>
                    <a:pt x="840627" y="616881"/>
                  </a:lnTo>
                  <a:lnTo>
                    <a:pt x="862062" y="579285"/>
                  </a:lnTo>
                  <a:lnTo>
                    <a:pt x="879213" y="539544"/>
                  </a:lnTo>
                  <a:lnTo>
                    <a:pt x="891805" y="497909"/>
                  </a:lnTo>
                  <a:lnTo>
                    <a:pt x="899561" y="454630"/>
                  </a:lnTo>
                  <a:lnTo>
                    <a:pt x="902208" y="409956"/>
                  </a:lnTo>
                  <a:lnTo>
                    <a:pt x="899561" y="365281"/>
                  </a:lnTo>
                  <a:lnTo>
                    <a:pt x="891805" y="322002"/>
                  </a:lnTo>
                  <a:lnTo>
                    <a:pt x="879213" y="280367"/>
                  </a:lnTo>
                  <a:lnTo>
                    <a:pt x="862062" y="240626"/>
                  </a:lnTo>
                  <a:lnTo>
                    <a:pt x="840627" y="203030"/>
                  </a:lnTo>
                  <a:lnTo>
                    <a:pt x="815181" y="167828"/>
                  </a:lnTo>
                  <a:lnTo>
                    <a:pt x="786001" y="135271"/>
                  </a:lnTo>
                  <a:lnTo>
                    <a:pt x="753360" y="105608"/>
                  </a:lnTo>
                  <a:lnTo>
                    <a:pt x="717535" y="79089"/>
                  </a:lnTo>
                  <a:lnTo>
                    <a:pt x="678800" y="55964"/>
                  </a:lnTo>
                  <a:lnTo>
                    <a:pt x="637431" y="36483"/>
                  </a:lnTo>
                  <a:lnTo>
                    <a:pt x="593701" y="20897"/>
                  </a:lnTo>
                  <a:lnTo>
                    <a:pt x="547887" y="9454"/>
                  </a:lnTo>
                  <a:lnTo>
                    <a:pt x="500263" y="240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D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87184" y="1103375"/>
              <a:ext cx="902335" cy="820419"/>
            </a:xfrm>
            <a:custGeom>
              <a:avLst/>
              <a:gdLst/>
              <a:ahLst/>
              <a:cxnLst/>
              <a:rect l="l" t="t" r="r" b="b"/>
              <a:pathLst>
                <a:path w="902334" h="820419">
                  <a:moveTo>
                    <a:pt x="0" y="409956"/>
                  </a:moveTo>
                  <a:lnTo>
                    <a:pt x="2646" y="365281"/>
                  </a:lnTo>
                  <a:lnTo>
                    <a:pt x="10402" y="322002"/>
                  </a:lnTo>
                  <a:lnTo>
                    <a:pt x="22994" y="280367"/>
                  </a:lnTo>
                  <a:lnTo>
                    <a:pt x="40145" y="240626"/>
                  </a:lnTo>
                  <a:lnTo>
                    <a:pt x="61580" y="203030"/>
                  </a:lnTo>
                  <a:lnTo>
                    <a:pt x="87026" y="167828"/>
                  </a:lnTo>
                  <a:lnTo>
                    <a:pt x="116206" y="135271"/>
                  </a:lnTo>
                  <a:lnTo>
                    <a:pt x="148847" y="105608"/>
                  </a:lnTo>
                  <a:lnTo>
                    <a:pt x="184672" y="79089"/>
                  </a:lnTo>
                  <a:lnTo>
                    <a:pt x="223407" y="55964"/>
                  </a:lnTo>
                  <a:lnTo>
                    <a:pt x="264776" y="36483"/>
                  </a:lnTo>
                  <a:lnTo>
                    <a:pt x="308506" y="20897"/>
                  </a:lnTo>
                  <a:lnTo>
                    <a:pt x="354320" y="9454"/>
                  </a:lnTo>
                  <a:lnTo>
                    <a:pt x="401944" y="2405"/>
                  </a:lnTo>
                  <a:lnTo>
                    <a:pt x="451104" y="0"/>
                  </a:lnTo>
                  <a:lnTo>
                    <a:pt x="500263" y="2405"/>
                  </a:lnTo>
                  <a:lnTo>
                    <a:pt x="547887" y="9454"/>
                  </a:lnTo>
                  <a:lnTo>
                    <a:pt x="593701" y="20897"/>
                  </a:lnTo>
                  <a:lnTo>
                    <a:pt x="637431" y="36483"/>
                  </a:lnTo>
                  <a:lnTo>
                    <a:pt x="678800" y="55964"/>
                  </a:lnTo>
                  <a:lnTo>
                    <a:pt x="717535" y="79089"/>
                  </a:lnTo>
                  <a:lnTo>
                    <a:pt x="753360" y="105608"/>
                  </a:lnTo>
                  <a:lnTo>
                    <a:pt x="786001" y="135271"/>
                  </a:lnTo>
                  <a:lnTo>
                    <a:pt x="815181" y="167828"/>
                  </a:lnTo>
                  <a:lnTo>
                    <a:pt x="840627" y="203030"/>
                  </a:lnTo>
                  <a:lnTo>
                    <a:pt x="862062" y="240626"/>
                  </a:lnTo>
                  <a:lnTo>
                    <a:pt x="879213" y="280367"/>
                  </a:lnTo>
                  <a:lnTo>
                    <a:pt x="891805" y="322002"/>
                  </a:lnTo>
                  <a:lnTo>
                    <a:pt x="899561" y="365281"/>
                  </a:lnTo>
                  <a:lnTo>
                    <a:pt x="902208" y="409956"/>
                  </a:lnTo>
                  <a:lnTo>
                    <a:pt x="899561" y="454630"/>
                  </a:lnTo>
                  <a:lnTo>
                    <a:pt x="891805" y="497909"/>
                  </a:lnTo>
                  <a:lnTo>
                    <a:pt x="879213" y="539544"/>
                  </a:lnTo>
                  <a:lnTo>
                    <a:pt x="862062" y="579285"/>
                  </a:lnTo>
                  <a:lnTo>
                    <a:pt x="840627" y="616881"/>
                  </a:lnTo>
                  <a:lnTo>
                    <a:pt x="815181" y="652083"/>
                  </a:lnTo>
                  <a:lnTo>
                    <a:pt x="786001" y="684640"/>
                  </a:lnTo>
                  <a:lnTo>
                    <a:pt x="753360" y="714303"/>
                  </a:lnTo>
                  <a:lnTo>
                    <a:pt x="717535" y="740822"/>
                  </a:lnTo>
                  <a:lnTo>
                    <a:pt x="678800" y="763947"/>
                  </a:lnTo>
                  <a:lnTo>
                    <a:pt x="637431" y="783428"/>
                  </a:lnTo>
                  <a:lnTo>
                    <a:pt x="593701" y="799014"/>
                  </a:lnTo>
                  <a:lnTo>
                    <a:pt x="547887" y="810457"/>
                  </a:lnTo>
                  <a:lnTo>
                    <a:pt x="500263" y="817506"/>
                  </a:lnTo>
                  <a:lnTo>
                    <a:pt x="451104" y="819912"/>
                  </a:lnTo>
                  <a:lnTo>
                    <a:pt x="401944" y="817506"/>
                  </a:lnTo>
                  <a:lnTo>
                    <a:pt x="354320" y="810457"/>
                  </a:lnTo>
                  <a:lnTo>
                    <a:pt x="308506" y="799014"/>
                  </a:lnTo>
                  <a:lnTo>
                    <a:pt x="264776" y="783428"/>
                  </a:lnTo>
                  <a:lnTo>
                    <a:pt x="223407" y="763947"/>
                  </a:lnTo>
                  <a:lnTo>
                    <a:pt x="184672" y="740822"/>
                  </a:lnTo>
                  <a:lnTo>
                    <a:pt x="148847" y="714303"/>
                  </a:lnTo>
                  <a:lnTo>
                    <a:pt x="116206" y="684640"/>
                  </a:lnTo>
                  <a:lnTo>
                    <a:pt x="87026" y="652083"/>
                  </a:lnTo>
                  <a:lnTo>
                    <a:pt x="61580" y="616881"/>
                  </a:lnTo>
                  <a:lnTo>
                    <a:pt x="40145" y="579285"/>
                  </a:lnTo>
                  <a:lnTo>
                    <a:pt x="22994" y="539544"/>
                  </a:lnTo>
                  <a:lnTo>
                    <a:pt x="10402" y="497909"/>
                  </a:lnTo>
                  <a:lnTo>
                    <a:pt x="2646" y="454630"/>
                  </a:lnTo>
                  <a:lnTo>
                    <a:pt x="0" y="409956"/>
                  </a:lnTo>
                  <a:close/>
                </a:path>
              </a:pathLst>
            </a:custGeom>
            <a:ln w="24383">
              <a:solidFill>
                <a:srgbClr val="0E39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79589" y="1200149"/>
            <a:ext cx="521970" cy="59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10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Output</a:t>
            </a:r>
            <a:r>
              <a:rPr sz="1000" spc="-80" dirty="0">
                <a:solidFill>
                  <a:srgbClr val="211111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in</a:t>
            </a:r>
            <a:endParaRPr sz="1000">
              <a:latin typeface="Carlito"/>
              <a:cs typeface="Carlito"/>
            </a:endParaRPr>
          </a:p>
          <a:p>
            <a:pPr marL="635" algn="ctr">
              <a:lnSpc>
                <a:spcPts val="1095"/>
              </a:lnSpc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JSON</a:t>
            </a:r>
            <a:endParaRPr sz="1000">
              <a:latin typeface="Carlito"/>
              <a:cs typeface="Carlito"/>
            </a:endParaRPr>
          </a:p>
          <a:p>
            <a:pPr marL="52069" marR="47625" indent="635" algn="ctr">
              <a:lnSpc>
                <a:spcPts val="1100"/>
              </a:lnSpc>
              <a:spcBef>
                <a:spcPts val="75"/>
              </a:spcBef>
            </a:pP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and  </a:t>
            </a:r>
            <a:r>
              <a:rPr sz="1000" spc="5" dirty="0">
                <a:solidFill>
                  <a:srgbClr val="211111"/>
                </a:solidFill>
                <a:latin typeface="Carlito"/>
                <a:cs typeface="Carlito"/>
              </a:rPr>
              <a:t>P</a:t>
            </a:r>
            <a:r>
              <a:rPr sz="1000" dirty="0">
                <a:solidFill>
                  <a:srgbClr val="211111"/>
                </a:solidFill>
                <a:latin typeface="Carlito"/>
                <a:cs typeface="Carlito"/>
              </a:rPr>
              <a:t>ar</a:t>
            </a:r>
            <a:r>
              <a:rPr sz="1000" spc="-5" dirty="0">
                <a:solidFill>
                  <a:srgbClr val="211111"/>
                </a:solidFill>
                <a:latin typeface="Carlito"/>
                <a:cs typeface="Carlito"/>
              </a:rPr>
              <a:t>quet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272" y="896111"/>
            <a:ext cx="8369934" cy="1195070"/>
          </a:xfrm>
          <a:custGeom>
            <a:avLst/>
            <a:gdLst/>
            <a:ahLst/>
            <a:cxnLst/>
            <a:rect l="l" t="t" r="r" b="b"/>
            <a:pathLst>
              <a:path w="836993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8170672" y="0"/>
                </a:lnTo>
                <a:lnTo>
                  <a:pt x="8216332" y="5259"/>
                </a:lnTo>
                <a:lnTo>
                  <a:pt x="8258247" y="20240"/>
                </a:lnTo>
                <a:lnTo>
                  <a:pt x="8295222" y="43747"/>
                </a:lnTo>
                <a:lnTo>
                  <a:pt x="8326060" y="74585"/>
                </a:lnTo>
                <a:lnTo>
                  <a:pt x="8349567" y="111560"/>
                </a:lnTo>
                <a:lnTo>
                  <a:pt x="8364548" y="153475"/>
                </a:lnTo>
                <a:lnTo>
                  <a:pt x="8369808" y="199136"/>
                </a:lnTo>
                <a:lnTo>
                  <a:pt x="8369808" y="995679"/>
                </a:lnTo>
                <a:lnTo>
                  <a:pt x="8364548" y="1041340"/>
                </a:lnTo>
                <a:lnTo>
                  <a:pt x="8349567" y="1083255"/>
                </a:lnTo>
                <a:lnTo>
                  <a:pt x="8326060" y="1120230"/>
                </a:lnTo>
                <a:lnTo>
                  <a:pt x="8295222" y="1151068"/>
                </a:lnTo>
                <a:lnTo>
                  <a:pt x="8258247" y="1174575"/>
                </a:lnTo>
                <a:lnTo>
                  <a:pt x="8216332" y="1189556"/>
                </a:lnTo>
                <a:lnTo>
                  <a:pt x="817067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79"/>
                </a:lnTo>
                <a:lnTo>
                  <a:pt x="0" y="199136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79831" y="2252472"/>
            <a:ext cx="8592820" cy="2194560"/>
            <a:chOff x="179831" y="2252472"/>
            <a:chExt cx="8592820" cy="2194560"/>
          </a:xfrm>
        </p:grpSpPr>
        <p:sp>
          <p:nvSpPr>
            <p:cNvPr id="40" name="object 40"/>
            <p:cNvSpPr/>
            <p:nvPr/>
          </p:nvSpPr>
          <p:spPr>
            <a:xfrm>
              <a:off x="7924800" y="3733800"/>
              <a:ext cx="844296" cy="630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24800" y="2252472"/>
              <a:ext cx="704088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6687" y="3020568"/>
              <a:ext cx="1237488" cy="4297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213105" y="0"/>
                  </a:moveTo>
                  <a:lnTo>
                    <a:pt x="236854" y="45720"/>
                  </a:lnTo>
                  <a:lnTo>
                    <a:pt x="0" y="168529"/>
                  </a:lnTo>
                  <a:lnTo>
                    <a:pt x="47371" y="259715"/>
                  </a:lnTo>
                  <a:lnTo>
                    <a:pt x="284099" y="136906"/>
                  </a:lnTo>
                  <a:lnTo>
                    <a:pt x="307848" y="182499"/>
                  </a:lnTo>
                  <a:lnTo>
                    <a:pt x="351662" y="43942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8666" y="2890138"/>
              <a:ext cx="351790" cy="259715"/>
            </a:xfrm>
            <a:custGeom>
              <a:avLst/>
              <a:gdLst/>
              <a:ahLst/>
              <a:cxnLst/>
              <a:rect l="l" t="t" r="r" b="b"/>
              <a:pathLst>
                <a:path w="351790" h="259714">
                  <a:moveTo>
                    <a:pt x="0" y="168529"/>
                  </a:moveTo>
                  <a:lnTo>
                    <a:pt x="236854" y="45720"/>
                  </a:lnTo>
                  <a:lnTo>
                    <a:pt x="213105" y="0"/>
                  </a:lnTo>
                  <a:lnTo>
                    <a:pt x="351662" y="43942"/>
                  </a:lnTo>
                  <a:lnTo>
                    <a:pt x="307848" y="182499"/>
                  </a:lnTo>
                  <a:lnTo>
                    <a:pt x="284099" y="136906"/>
                  </a:lnTo>
                  <a:lnTo>
                    <a:pt x="47371" y="259715"/>
                  </a:lnTo>
                  <a:lnTo>
                    <a:pt x="0" y="168529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5528" y="2889504"/>
              <a:ext cx="947927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15440" y="2965704"/>
              <a:ext cx="1002791" cy="536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56559" y="2923031"/>
              <a:ext cx="1243584" cy="6217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7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6143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5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7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78808" y="3139439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927" y="2889504"/>
              <a:ext cx="737616" cy="688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266700" y="0"/>
                  </a:moveTo>
                  <a:lnTo>
                    <a:pt x="266700" y="51053"/>
                  </a:lnTo>
                  <a:lnTo>
                    <a:pt x="0" y="51053"/>
                  </a:lnTo>
                  <a:lnTo>
                    <a:pt x="0" y="153162"/>
                  </a:lnTo>
                  <a:lnTo>
                    <a:pt x="266700" y="153162"/>
                  </a:lnTo>
                  <a:lnTo>
                    <a:pt x="266700" y="204215"/>
                  </a:lnTo>
                  <a:lnTo>
                    <a:pt x="368808" y="1021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8615" y="3148583"/>
              <a:ext cx="368935" cy="204470"/>
            </a:xfrm>
            <a:custGeom>
              <a:avLst/>
              <a:gdLst/>
              <a:ahLst/>
              <a:cxnLst/>
              <a:rect l="l" t="t" r="r" b="b"/>
              <a:pathLst>
                <a:path w="368934" h="204470">
                  <a:moveTo>
                    <a:pt x="0" y="51053"/>
                  </a:moveTo>
                  <a:lnTo>
                    <a:pt x="266700" y="51053"/>
                  </a:lnTo>
                  <a:lnTo>
                    <a:pt x="266700" y="0"/>
                  </a:lnTo>
                  <a:lnTo>
                    <a:pt x="368808" y="102107"/>
                  </a:lnTo>
                  <a:lnTo>
                    <a:pt x="266700" y="204215"/>
                  </a:lnTo>
                  <a:lnTo>
                    <a:pt x="266700" y="153162"/>
                  </a:lnTo>
                  <a:lnTo>
                    <a:pt x="0" y="153162"/>
                  </a:lnTo>
                  <a:lnTo>
                    <a:pt x="0" y="51053"/>
                  </a:lnTo>
                  <a:close/>
                </a:path>
              </a:pathLst>
            </a:custGeom>
            <a:ln w="6095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265175" y="0"/>
                  </a:moveTo>
                  <a:lnTo>
                    <a:pt x="265175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65175" y="155447"/>
                  </a:lnTo>
                  <a:lnTo>
                    <a:pt x="265175" y="207263"/>
                  </a:lnTo>
                  <a:lnTo>
                    <a:pt x="368807" y="103631"/>
                  </a:lnTo>
                  <a:lnTo>
                    <a:pt x="265175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1096" y="3130296"/>
              <a:ext cx="368935" cy="207645"/>
            </a:xfrm>
            <a:custGeom>
              <a:avLst/>
              <a:gdLst/>
              <a:ahLst/>
              <a:cxnLst/>
              <a:rect l="l" t="t" r="r" b="b"/>
              <a:pathLst>
                <a:path w="368935" h="207645">
                  <a:moveTo>
                    <a:pt x="0" y="51815"/>
                  </a:moveTo>
                  <a:lnTo>
                    <a:pt x="265175" y="51815"/>
                  </a:lnTo>
                  <a:lnTo>
                    <a:pt x="265175" y="0"/>
                  </a:lnTo>
                  <a:lnTo>
                    <a:pt x="368807" y="103631"/>
                  </a:lnTo>
                  <a:lnTo>
                    <a:pt x="265175" y="207263"/>
                  </a:lnTo>
                  <a:lnTo>
                    <a:pt x="265175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6096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0" y="96900"/>
                  </a:lnTo>
                  <a:lnTo>
                    <a:pt x="251713" y="185419"/>
                  </a:lnTo>
                  <a:lnTo>
                    <a:pt x="234568" y="233933"/>
                  </a:lnTo>
                  <a:lnTo>
                    <a:pt x="365632" y="171069"/>
                  </a:lnTo>
                  <a:lnTo>
                    <a:pt x="302767" y="40004"/>
                  </a:lnTo>
                  <a:lnTo>
                    <a:pt x="285750" y="88518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2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62063" y="3578860"/>
              <a:ext cx="365760" cy="234315"/>
            </a:xfrm>
            <a:custGeom>
              <a:avLst/>
              <a:gdLst/>
              <a:ahLst/>
              <a:cxnLst/>
              <a:rect l="l" t="t" r="r" b="b"/>
              <a:pathLst>
                <a:path w="365759" h="234314">
                  <a:moveTo>
                    <a:pt x="34162" y="0"/>
                  </a:moveTo>
                  <a:lnTo>
                    <a:pt x="285750" y="88518"/>
                  </a:lnTo>
                  <a:lnTo>
                    <a:pt x="302767" y="40004"/>
                  </a:lnTo>
                  <a:lnTo>
                    <a:pt x="365632" y="171069"/>
                  </a:lnTo>
                  <a:lnTo>
                    <a:pt x="234568" y="233933"/>
                  </a:lnTo>
                  <a:lnTo>
                    <a:pt x="251713" y="185419"/>
                  </a:lnTo>
                  <a:lnTo>
                    <a:pt x="0" y="96900"/>
                  </a:lnTo>
                  <a:lnTo>
                    <a:pt x="34162" y="0"/>
                  </a:lnTo>
                  <a:close/>
                </a:path>
              </a:pathLst>
            </a:custGeom>
            <a:ln w="6350">
              <a:solidFill>
                <a:srgbClr val="CCF1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879" y="2267712"/>
              <a:ext cx="8586470" cy="2176780"/>
            </a:xfrm>
            <a:custGeom>
              <a:avLst/>
              <a:gdLst/>
              <a:ahLst/>
              <a:cxnLst/>
              <a:rect l="l" t="t" r="r" b="b"/>
              <a:pathLst>
                <a:path w="8586470" h="2176779">
                  <a:moveTo>
                    <a:pt x="0" y="362712"/>
                  </a:moveTo>
                  <a:lnTo>
                    <a:pt x="3311" y="313502"/>
                  </a:lnTo>
                  <a:lnTo>
                    <a:pt x="12956" y="266303"/>
                  </a:lnTo>
                  <a:lnTo>
                    <a:pt x="28504" y="221545"/>
                  </a:lnTo>
                  <a:lnTo>
                    <a:pt x="49521" y="179662"/>
                  </a:lnTo>
                  <a:lnTo>
                    <a:pt x="75576" y="141087"/>
                  </a:lnTo>
                  <a:lnTo>
                    <a:pt x="106237" y="106251"/>
                  </a:lnTo>
                  <a:lnTo>
                    <a:pt x="141070" y="75588"/>
                  </a:lnTo>
                  <a:lnTo>
                    <a:pt x="179645" y="49530"/>
                  </a:lnTo>
                  <a:lnTo>
                    <a:pt x="221529" y="28509"/>
                  </a:lnTo>
                  <a:lnTo>
                    <a:pt x="266289" y="12959"/>
                  </a:lnTo>
                  <a:lnTo>
                    <a:pt x="313494" y="3311"/>
                  </a:lnTo>
                  <a:lnTo>
                    <a:pt x="362712" y="0"/>
                  </a:lnTo>
                  <a:lnTo>
                    <a:pt x="8223504" y="0"/>
                  </a:lnTo>
                  <a:lnTo>
                    <a:pt x="8272713" y="3311"/>
                  </a:lnTo>
                  <a:lnTo>
                    <a:pt x="8319912" y="12959"/>
                  </a:lnTo>
                  <a:lnTo>
                    <a:pt x="8364670" y="28509"/>
                  </a:lnTo>
                  <a:lnTo>
                    <a:pt x="8406553" y="49530"/>
                  </a:lnTo>
                  <a:lnTo>
                    <a:pt x="8445128" y="75588"/>
                  </a:lnTo>
                  <a:lnTo>
                    <a:pt x="8479964" y="106251"/>
                  </a:lnTo>
                  <a:lnTo>
                    <a:pt x="8510627" y="141087"/>
                  </a:lnTo>
                  <a:lnTo>
                    <a:pt x="8536686" y="179662"/>
                  </a:lnTo>
                  <a:lnTo>
                    <a:pt x="8557706" y="221545"/>
                  </a:lnTo>
                  <a:lnTo>
                    <a:pt x="8573256" y="266303"/>
                  </a:lnTo>
                  <a:lnTo>
                    <a:pt x="8582904" y="313502"/>
                  </a:lnTo>
                  <a:lnTo>
                    <a:pt x="8586216" y="362712"/>
                  </a:lnTo>
                  <a:lnTo>
                    <a:pt x="8586216" y="1813547"/>
                  </a:lnTo>
                  <a:lnTo>
                    <a:pt x="8582904" y="1862767"/>
                  </a:lnTo>
                  <a:lnTo>
                    <a:pt x="8573256" y="1909974"/>
                  </a:lnTo>
                  <a:lnTo>
                    <a:pt x="8557706" y="1954737"/>
                  </a:lnTo>
                  <a:lnTo>
                    <a:pt x="8536686" y="1996622"/>
                  </a:lnTo>
                  <a:lnTo>
                    <a:pt x="8510627" y="2035198"/>
                  </a:lnTo>
                  <a:lnTo>
                    <a:pt x="8479964" y="2070033"/>
                  </a:lnTo>
                  <a:lnTo>
                    <a:pt x="8445128" y="2100694"/>
                  </a:lnTo>
                  <a:lnTo>
                    <a:pt x="8406553" y="2126749"/>
                  </a:lnTo>
                  <a:lnTo>
                    <a:pt x="8364670" y="2147767"/>
                  </a:lnTo>
                  <a:lnTo>
                    <a:pt x="8319912" y="2163315"/>
                  </a:lnTo>
                  <a:lnTo>
                    <a:pt x="8272713" y="2172960"/>
                  </a:lnTo>
                  <a:lnTo>
                    <a:pt x="8223504" y="2176272"/>
                  </a:lnTo>
                  <a:lnTo>
                    <a:pt x="362712" y="2176272"/>
                  </a:lnTo>
                  <a:lnTo>
                    <a:pt x="313494" y="2172960"/>
                  </a:lnTo>
                  <a:lnTo>
                    <a:pt x="266289" y="2163315"/>
                  </a:lnTo>
                  <a:lnTo>
                    <a:pt x="221529" y="2147767"/>
                  </a:lnTo>
                  <a:lnTo>
                    <a:pt x="179645" y="2126749"/>
                  </a:lnTo>
                  <a:lnTo>
                    <a:pt x="141070" y="2100694"/>
                  </a:lnTo>
                  <a:lnTo>
                    <a:pt x="106237" y="2070033"/>
                  </a:lnTo>
                  <a:lnTo>
                    <a:pt x="75576" y="2035198"/>
                  </a:lnTo>
                  <a:lnTo>
                    <a:pt x="49521" y="1996622"/>
                  </a:lnTo>
                  <a:lnTo>
                    <a:pt x="28504" y="1954737"/>
                  </a:lnTo>
                  <a:lnTo>
                    <a:pt x="12956" y="1909974"/>
                  </a:lnTo>
                  <a:lnTo>
                    <a:pt x="3311" y="1862767"/>
                  </a:lnTo>
                  <a:lnTo>
                    <a:pt x="0" y="1813547"/>
                  </a:lnTo>
                  <a:lnTo>
                    <a:pt x="0" y="362712"/>
                  </a:lnTo>
                  <a:close/>
                </a:path>
              </a:pathLst>
            </a:custGeom>
            <a:ln w="609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17291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60" dirty="0"/>
              <a:t>Output </a:t>
            </a:r>
            <a:r>
              <a:rPr sz="2500" spc="-170" dirty="0"/>
              <a:t>Files</a:t>
            </a:r>
            <a:r>
              <a:rPr sz="2500" spc="-260" dirty="0"/>
              <a:t> </a:t>
            </a:r>
            <a:r>
              <a:rPr sz="2500" spc="-40" dirty="0"/>
              <a:t>:</a:t>
            </a:r>
            <a:endParaRPr sz="25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664463" y="1185671"/>
            <a:ext cx="4419600" cy="1811020"/>
            <a:chOff x="664463" y="1185671"/>
            <a:chExt cx="4419600" cy="1811020"/>
          </a:xfrm>
        </p:grpSpPr>
        <p:sp>
          <p:nvSpPr>
            <p:cNvPr id="4" name="object 4"/>
            <p:cNvSpPr/>
            <p:nvPr/>
          </p:nvSpPr>
          <p:spPr>
            <a:xfrm>
              <a:off x="673607" y="1194815"/>
              <a:ext cx="4401312" cy="1792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035" y="1190243"/>
              <a:ext cx="4410710" cy="1801495"/>
            </a:xfrm>
            <a:custGeom>
              <a:avLst/>
              <a:gdLst/>
              <a:ahLst/>
              <a:cxnLst/>
              <a:rect l="l" t="t" r="r" b="b"/>
              <a:pathLst>
                <a:path w="4410710" h="1801495">
                  <a:moveTo>
                    <a:pt x="0" y="1801367"/>
                  </a:moveTo>
                  <a:lnTo>
                    <a:pt x="4410456" y="1801367"/>
                  </a:lnTo>
                  <a:lnTo>
                    <a:pt x="4410456" y="0"/>
                  </a:lnTo>
                  <a:lnTo>
                    <a:pt x="0" y="0"/>
                  </a:lnTo>
                  <a:lnTo>
                    <a:pt x="0" y="1801367"/>
                  </a:lnTo>
                  <a:close/>
                </a:path>
              </a:pathLst>
            </a:custGeom>
            <a:ln w="9144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27191" y="996695"/>
            <a:ext cx="2752725" cy="2185670"/>
            <a:chOff x="5727191" y="996695"/>
            <a:chExt cx="2752725" cy="2185670"/>
          </a:xfrm>
        </p:grpSpPr>
        <p:sp>
          <p:nvSpPr>
            <p:cNvPr id="7" name="object 7"/>
            <p:cNvSpPr/>
            <p:nvPr/>
          </p:nvSpPr>
          <p:spPr>
            <a:xfrm>
              <a:off x="5736335" y="1005839"/>
              <a:ext cx="2734056" cy="2167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1763" y="1001267"/>
              <a:ext cx="2743200" cy="2176780"/>
            </a:xfrm>
            <a:custGeom>
              <a:avLst/>
              <a:gdLst/>
              <a:ahLst/>
              <a:cxnLst/>
              <a:rect l="l" t="t" r="r" b="b"/>
              <a:pathLst>
                <a:path w="2743200" h="2176780">
                  <a:moveTo>
                    <a:pt x="0" y="2176272"/>
                  </a:moveTo>
                  <a:lnTo>
                    <a:pt x="2743199" y="2176272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3">
              <a:solidFill>
                <a:srgbClr val="21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0245" y="3344417"/>
            <a:ext cx="812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JSON</a:t>
            </a:r>
            <a:r>
              <a:rPr sz="1200" b="1" spc="-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082" y="3205429"/>
            <a:ext cx="1136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11111"/>
                </a:solidFill>
                <a:latin typeface="Arial"/>
                <a:cs typeface="Arial"/>
              </a:rPr>
              <a:t>PARQUET</a:t>
            </a:r>
            <a:r>
              <a:rPr sz="1200" b="1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1111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52" y="373761"/>
            <a:ext cx="788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0" dirty="0">
                <a:solidFill>
                  <a:srgbClr val="2C2C8A"/>
                </a:solidFill>
                <a:latin typeface="Arial"/>
                <a:cs typeface="Arial"/>
              </a:rPr>
              <a:t>Step </a:t>
            </a:r>
            <a:r>
              <a:rPr sz="2000" spc="-105" dirty="0">
                <a:solidFill>
                  <a:srgbClr val="2C2C8A"/>
                </a:solidFill>
                <a:latin typeface="Arial"/>
                <a:cs typeface="Arial"/>
              </a:rPr>
              <a:t>1</a:t>
            </a:r>
            <a:r>
              <a:rPr sz="2000" spc="-15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2C2C8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72" y="675208"/>
            <a:ext cx="18853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/>
              <a:t>Data</a:t>
            </a:r>
            <a:r>
              <a:rPr sz="2400" spc="-295" dirty="0"/>
              <a:t> </a:t>
            </a:r>
            <a:r>
              <a:rPr sz="2400" spc="-100" dirty="0"/>
              <a:t>Extraction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300099" y="1477518"/>
            <a:ext cx="6853301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211111"/>
                </a:solidFill>
                <a:latin typeface="Arial"/>
                <a:cs typeface="Arial"/>
              </a:rPr>
              <a:t>Dataset</a:t>
            </a:r>
            <a:r>
              <a:rPr sz="1400" b="1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1111"/>
                </a:solidFill>
                <a:latin typeface="Arial"/>
                <a:cs typeface="Arial"/>
              </a:rPr>
              <a:t>Source: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IN" sz="1400" dirty="0">
                <a:hlinkClick r:id="rId2"/>
              </a:rPr>
              <a:t>https://accenture-dataexpo-2009.s3.amazonaws.com/2007.csv.bz2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63" y="2742387"/>
            <a:ext cx="8041005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0" dirty="0">
                <a:solidFill>
                  <a:srgbClr val="2C2C8A"/>
                </a:solidFill>
                <a:latin typeface="Arial"/>
                <a:cs typeface="Arial"/>
              </a:rPr>
              <a:t>Dataset</a:t>
            </a:r>
            <a:r>
              <a:rPr sz="2000" spc="-210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C2C8A"/>
                </a:solidFill>
                <a:latin typeface="Arial"/>
                <a:cs typeface="Arial"/>
              </a:rPr>
              <a:t>Description:</a:t>
            </a:r>
            <a:endParaRPr sz="20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spcBef>
                <a:spcPts val="1545"/>
              </a:spcBef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consists</a:t>
            </a:r>
            <a:r>
              <a:rPr sz="1200" spc="-4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 flight</a:t>
            </a:r>
            <a:r>
              <a:rPr sz="1200" spc="-6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arrival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departure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details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all</a:t>
            </a:r>
            <a:r>
              <a:rPr sz="1200" spc="-5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commercial</a:t>
            </a:r>
            <a:r>
              <a:rPr sz="1200" spc="2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flights</a:t>
            </a:r>
            <a:r>
              <a:rPr sz="1200" spc="-7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within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USA.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This </a:t>
            </a:r>
            <a:r>
              <a:rPr sz="1200" spc="10" dirty="0">
                <a:solidFill>
                  <a:srgbClr val="211111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a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large</a:t>
            </a:r>
            <a:r>
              <a:rPr sz="1200" spc="-16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dataset.</a:t>
            </a:r>
            <a:endParaRPr sz="1200" dirty="0">
              <a:latin typeface="Arial"/>
              <a:cs typeface="Arial"/>
            </a:endParaRPr>
          </a:p>
          <a:p>
            <a:pPr marL="573405" indent="-171450">
              <a:lnSpc>
                <a:spcPct val="100000"/>
              </a:lnSpc>
              <a:buFont typeface="Wingdings"/>
              <a:buChar char=""/>
              <a:tabLst>
                <a:tab pos="574040" algn="l"/>
              </a:tabLst>
            </a:pP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There are nearly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100 </a:t>
            </a:r>
            <a:r>
              <a:rPr sz="1200" spc="5" dirty="0">
                <a:solidFill>
                  <a:srgbClr val="211111"/>
                </a:solidFill>
                <a:latin typeface="Arial"/>
                <a:cs typeface="Arial"/>
              </a:rPr>
              <a:t>million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records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which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takes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up </a:t>
            </a:r>
            <a:r>
              <a:rPr sz="1200" spc="-10" dirty="0">
                <a:solidFill>
                  <a:srgbClr val="211111"/>
                </a:solidFill>
                <a:latin typeface="Arial"/>
                <a:cs typeface="Arial"/>
              </a:rPr>
              <a:t>more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than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500 </a:t>
            </a:r>
            <a:r>
              <a:rPr sz="1200" dirty="0">
                <a:solidFill>
                  <a:srgbClr val="211111"/>
                </a:solidFill>
                <a:latin typeface="Arial"/>
                <a:cs typeface="Arial"/>
              </a:rPr>
              <a:t>mega-bytes of space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when</a:t>
            </a:r>
            <a:r>
              <a:rPr sz="1200" spc="-200" dirty="0">
                <a:solidFill>
                  <a:srgbClr val="21111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1111"/>
                </a:solidFill>
                <a:latin typeface="Arial"/>
                <a:cs typeface="Arial"/>
              </a:rPr>
              <a:t>uncompressed.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659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5" dirty="0"/>
              <a:t>Dataset Column-wise </a:t>
            </a:r>
            <a:r>
              <a:rPr sz="2500" spc="-100" dirty="0"/>
              <a:t>Description </a:t>
            </a:r>
            <a:r>
              <a:rPr sz="2500" spc="-70" dirty="0"/>
              <a:t>-</a:t>
            </a:r>
            <a:r>
              <a:rPr sz="2500" spc="-155" dirty="0"/>
              <a:t> </a:t>
            </a:r>
            <a:r>
              <a:rPr sz="2500" spc="-125" dirty="0"/>
              <a:t>1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73" y="1002156"/>
          <a:ext cx="4093210" cy="256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2007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1-12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DayofMonth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1-31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116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DayOfWeek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(Monday) -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7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(Sunday)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CRSDepTime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</a:t>
                      </a:r>
                      <a:r>
                        <a:rPr sz="900" spc="-6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 arrival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(local,</a:t>
                      </a:r>
                      <a:r>
                        <a:rPr sz="900" spc="-1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CRSArrTime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scheduled </a:t>
                      </a:r>
                      <a:r>
                        <a:rPr sz="900" spc="-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(local,</a:t>
                      </a:r>
                      <a:r>
                        <a:rPr sz="900" spc="-1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hhmm)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UniqueCarrier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unique carrier</a:t>
                      </a:r>
                      <a:r>
                        <a:rPr sz="900" u="sng" spc="-90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flight</a:t>
                      </a:r>
                      <a:r>
                        <a:rPr sz="900" spc="-3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TailNum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plane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tail</a:t>
                      </a:r>
                      <a:r>
                        <a:rPr sz="900" spc="-7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24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ActualElapsedTime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1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CRSElapsedTime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5709" y="1246758"/>
          <a:ext cx="4337685" cy="304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arrival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5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departure delay,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10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origin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</a:t>
                      </a:r>
                      <a:r>
                        <a:rPr sz="900" u="sng" spc="-114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destination</a:t>
                      </a:r>
                      <a:r>
                        <a:rPr sz="900" spc="-16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IATA </a:t>
                      </a:r>
                      <a:r>
                        <a:rPr sz="900" u="sng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airport </a:t>
                      </a:r>
                      <a:r>
                        <a:rPr sz="900" u="sng" spc="5" dirty="0">
                          <a:solidFill>
                            <a:srgbClr val="211111"/>
                          </a:solidFill>
                          <a:uFill>
                            <a:solidFill>
                              <a:srgbClr val="21111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Distance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miles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TaxiIn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 time, in</a:t>
                      </a:r>
                      <a:r>
                        <a:rPr sz="900" spc="-8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TaxiOut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taxi out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time in</a:t>
                      </a:r>
                      <a:r>
                        <a:rPr sz="900" spc="-7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was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the flight</a:t>
                      </a:r>
                      <a:r>
                        <a:rPr sz="900" spc="-1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cancelled?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CancellationCode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reason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cancellation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(A</a:t>
                      </a:r>
                      <a:r>
                        <a:rPr sz="900" spc="-4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carrier,</a:t>
                      </a:r>
                      <a:r>
                        <a:rPr sz="900" spc="-4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B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weather,</a:t>
                      </a:r>
                      <a:r>
                        <a:rPr sz="900" spc="-5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NAS,</a:t>
                      </a:r>
                      <a:r>
                        <a:rPr sz="900" spc="-2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900" spc="-1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security)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Diverted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1 =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yes, </a:t>
                      </a: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0 =</a:t>
                      </a:r>
                      <a:r>
                        <a:rPr sz="900" spc="-8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CarrierDelay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WeatherDelay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NASDelay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64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SecurityDelay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62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LateAircraftDelay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900" spc="5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900" spc="-2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900" dirty="0">
                          <a:solidFill>
                            <a:srgbClr val="211111"/>
                          </a:solidFill>
                          <a:latin typeface="Carlito"/>
                          <a:cs typeface="Carlito"/>
                        </a:rPr>
                        <a:t>minutes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B7B7B"/>
                      </a:solidFill>
                      <a:prstDash val="solid"/>
                    </a:lnL>
                    <a:lnR w="12700">
                      <a:solidFill>
                        <a:srgbClr val="7B7B7B"/>
                      </a:solidFill>
                      <a:prstDash val="solid"/>
                    </a:lnR>
                    <a:lnT w="12700">
                      <a:solidFill>
                        <a:srgbClr val="7B7B7B"/>
                      </a:solidFill>
                      <a:prstDash val="solid"/>
                    </a:lnT>
                    <a:lnB w="12700">
                      <a:solidFill>
                        <a:srgbClr val="7B7B7B"/>
                      </a:solidFill>
                      <a:prstDash val="solid"/>
                    </a:lnB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34" y="746124"/>
            <a:ext cx="8178516" cy="523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Step </a:t>
            </a:r>
            <a:r>
              <a:rPr spc="-105" dirty="0"/>
              <a:t>2</a:t>
            </a:r>
            <a:r>
              <a:rPr spc="-150" dirty="0"/>
              <a:t> </a:t>
            </a:r>
            <a:r>
              <a:rPr spc="-3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36834" y="898525"/>
            <a:ext cx="8608060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13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Database?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5435" algn="l"/>
              </a:tabLst>
            </a:pPr>
            <a:r>
              <a:rPr sz="1600" spc="-170" dirty="0">
                <a:latin typeface="Arial"/>
                <a:cs typeface="Arial"/>
              </a:rPr>
              <a:t>As </a:t>
            </a:r>
            <a:r>
              <a:rPr sz="1600" spc="-45" dirty="0">
                <a:latin typeface="Arial"/>
                <a:cs typeface="Arial"/>
              </a:rPr>
              <a:t>per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0" dirty="0">
                <a:latin typeface="Arial"/>
                <a:cs typeface="Arial"/>
              </a:rPr>
              <a:t>Project </a:t>
            </a:r>
            <a:r>
              <a:rPr sz="1600" spc="-45" dirty="0">
                <a:latin typeface="Arial"/>
                <a:cs typeface="Arial"/>
              </a:rPr>
              <a:t>Architecture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75" dirty="0">
                <a:latin typeface="Arial"/>
                <a:cs typeface="Arial"/>
              </a:rPr>
              <a:t>need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25" dirty="0">
                <a:latin typeface="Arial"/>
                <a:cs typeface="Arial"/>
              </a:rPr>
              <a:t>Import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100" dirty="0">
                <a:latin typeface="Arial"/>
                <a:cs typeface="Arial"/>
              </a:rPr>
              <a:t>Using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Sqoop </a:t>
            </a:r>
            <a:r>
              <a:rPr sz="1600" spc="-85" dirty="0">
                <a:latin typeface="Arial"/>
                <a:cs typeface="Arial"/>
              </a:rPr>
              <a:t>Tool </a:t>
            </a:r>
            <a:r>
              <a:rPr sz="1600" spc="-50" dirty="0">
                <a:latin typeface="Arial"/>
                <a:cs typeface="Arial"/>
              </a:rPr>
              <a:t>which </a:t>
            </a:r>
            <a:r>
              <a:rPr sz="1600" spc="-55" dirty="0">
                <a:latin typeface="Arial"/>
                <a:cs typeface="Arial"/>
              </a:rPr>
              <a:t>requires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relational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600" spc="-85" dirty="0">
                <a:latin typeface="Arial"/>
                <a:cs typeface="Arial"/>
              </a:rPr>
              <a:t>database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source.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040"/>
              </a:spcBef>
              <a:buSzPct val="78125"/>
              <a:buFont typeface="Wingdings"/>
              <a:buChar char=""/>
              <a:tabLst>
                <a:tab pos="159385" algn="l"/>
              </a:tabLst>
            </a:pPr>
            <a:r>
              <a:rPr sz="1600" spc="-50" dirty="0">
                <a:latin typeface="Arial"/>
                <a:cs typeface="Arial"/>
              </a:rPr>
              <a:t>What </a:t>
            </a:r>
            <a:r>
              <a:rPr sz="1600" spc="-90" dirty="0">
                <a:latin typeface="Arial"/>
                <a:cs typeface="Arial"/>
              </a:rPr>
              <a:t>is </a:t>
            </a: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304800" lvl="1" indent="-146685">
              <a:lnSpc>
                <a:spcPct val="100000"/>
              </a:lnSpc>
              <a:spcBef>
                <a:spcPts val="480"/>
              </a:spcBef>
              <a:buSzPct val="68750"/>
              <a:buFont typeface="Wingdings"/>
              <a:buChar char=""/>
              <a:tabLst>
                <a:tab pos="305435" algn="l"/>
              </a:tabLst>
            </a:pPr>
            <a:r>
              <a:rPr sz="1600" spc="-114" dirty="0">
                <a:latin typeface="Arial"/>
                <a:cs typeface="Arial"/>
              </a:rPr>
              <a:t>Sqoop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command-line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interface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application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transferring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between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relational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databases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al"/>
                <a:cs typeface="Arial"/>
              </a:rPr>
              <a:t>Hadoop.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56B15B8-F49E-4BA0-8EE8-0346742FF718}"/>
              </a:ext>
            </a:extLst>
          </p:cNvPr>
          <p:cNvSpPr txBox="1">
            <a:spLocks/>
          </p:cNvSpPr>
          <p:nvPr/>
        </p:nvSpPr>
        <p:spPr>
          <a:xfrm>
            <a:off x="327456" y="191163"/>
            <a:ext cx="729254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Loading </a:t>
            </a:r>
            <a:r>
              <a:rPr lang="en-US" sz="2800" spc="-40" dirty="0">
                <a:solidFill>
                  <a:srgbClr val="2C2C8A"/>
                </a:solidFill>
                <a:latin typeface="Arial"/>
                <a:cs typeface="Arial"/>
              </a:rPr>
              <a:t>the </a:t>
            </a:r>
            <a:r>
              <a:rPr lang="en-US" sz="2800" spc="-130" dirty="0">
                <a:solidFill>
                  <a:srgbClr val="2C2C8A"/>
                </a:solidFill>
                <a:latin typeface="Arial"/>
                <a:cs typeface="Arial"/>
              </a:rPr>
              <a:t>Data </a:t>
            </a:r>
            <a:r>
              <a:rPr lang="en-US" sz="2800" spc="-50" dirty="0">
                <a:solidFill>
                  <a:srgbClr val="2C2C8A"/>
                </a:solidFill>
                <a:latin typeface="Arial"/>
                <a:cs typeface="Arial"/>
              </a:rPr>
              <a:t>in </a:t>
            </a:r>
            <a:r>
              <a:rPr lang="en-US" sz="2800" spc="-210" dirty="0">
                <a:solidFill>
                  <a:srgbClr val="2C2C8A"/>
                </a:solidFill>
                <a:latin typeface="Arial"/>
                <a:cs typeface="Arial"/>
              </a:rPr>
              <a:t>MySQL</a:t>
            </a:r>
            <a:r>
              <a:rPr lang="en-US" sz="2800" spc="-114" dirty="0">
                <a:solidFill>
                  <a:srgbClr val="2C2C8A"/>
                </a:solidFill>
                <a:latin typeface="Arial"/>
                <a:cs typeface="Arial"/>
              </a:rPr>
              <a:t> </a:t>
            </a:r>
            <a:r>
              <a:rPr lang="en-US" sz="2800" spc="-135" dirty="0">
                <a:solidFill>
                  <a:srgbClr val="2C2C8A"/>
                </a:solidFill>
                <a:latin typeface="Arial"/>
                <a:cs typeface="Arial"/>
              </a:rPr>
              <a:t>Database.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56" y="209498"/>
            <a:ext cx="40728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</a:t>
            </a:r>
            <a:r>
              <a:rPr sz="2500" spc="-285" dirty="0"/>
              <a:t> </a:t>
            </a:r>
            <a:r>
              <a:rPr sz="2500" spc="-260" dirty="0"/>
              <a:t>MySQL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57352" y="910522"/>
            <a:ext cx="8539480" cy="3372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5"/>
              </a:spcBef>
            </a:pPr>
            <a:r>
              <a:rPr sz="1400" spc="-100" dirty="0">
                <a:solidFill>
                  <a:srgbClr val="EC8A00"/>
                </a:solidFill>
                <a:latin typeface="Arial"/>
                <a:cs typeface="Arial"/>
              </a:rPr>
              <a:t>Step</a:t>
            </a:r>
            <a:r>
              <a:rPr sz="1400" spc="-6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C8A00"/>
                </a:solidFill>
                <a:latin typeface="Arial"/>
                <a:cs typeface="Arial"/>
              </a:rPr>
              <a:t>1:</a:t>
            </a:r>
            <a:endParaRPr sz="140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Creating </a:t>
            </a:r>
            <a:r>
              <a:rPr sz="1600" spc="-160" dirty="0">
                <a:latin typeface="Arial"/>
                <a:cs typeface="Arial"/>
              </a:rPr>
              <a:t>MySQL </a:t>
            </a:r>
            <a:r>
              <a:rPr sz="1600" spc="-100" dirty="0">
                <a:latin typeface="Arial"/>
                <a:cs typeface="Arial"/>
              </a:rPr>
              <a:t>Table Using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Following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Commands:</a:t>
            </a:r>
            <a:endParaRPr sz="16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80"/>
              </a:spcBef>
              <a:buSzPct val="78125"/>
              <a:buAutoNum type="arabicPeriod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Database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45"/>
              </a:spcBef>
            </a:pPr>
            <a:r>
              <a:rPr sz="1400" spc="-80" dirty="0">
                <a:latin typeface="Arial"/>
                <a:cs typeface="Arial"/>
              </a:rPr>
              <a:t>Create </a:t>
            </a:r>
            <a:r>
              <a:rPr sz="1400" spc="-100" dirty="0">
                <a:latin typeface="Arial"/>
                <a:cs typeface="Arial"/>
              </a:rPr>
              <a:t>Database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470"/>
              </a:spcBef>
              <a:buSzPct val="78125"/>
              <a:buAutoNum type="arabicPeriod" startAt="2"/>
              <a:tabLst>
                <a:tab pos="502920" algn="l"/>
                <a:tab pos="503555" algn="l"/>
              </a:tabLst>
            </a:pPr>
            <a:r>
              <a:rPr sz="1600" spc="-100" dirty="0">
                <a:latin typeface="Arial"/>
                <a:cs typeface="Arial"/>
              </a:rPr>
              <a:t>Using </a:t>
            </a:r>
            <a:r>
              <a:rPr sz="1600" spc="-85" dirty="0">
                <a:latin typeface="Arial"/>
                <a:cs typeface="Arial"/>
              </a:rPr>
              <a:t>Created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Database:</a:t>
            </a:r>
            <a:endParaRPr sz="160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680"/>
              </a:spcBef>
            </a:pPr>
            <a:r>
              <a:rPr sz="1400" spc="-125" dirty="0">
                <a:latin typeface="Arial"/>
                <a:cs typeface="Arial"/>
              </a:rPr>
              <a:t>Use </a:t>
            </a:r>
            <a:r>
              <a:rPr sz="1400" spc="-30" dirty="0">
                <a:latin typeface="Arial"/>
                <a:cs typeface="Arial"/>
              </a:rPr>
              <a:t>project;</a:t>
            </a:r>
            <a:endParaRPr sz="1400">
              <a:latin typeface="Arial"/>
              <a:cs typeface="Arial"/>
            </a:endParaRPr>
          </a:p>
          <a:p>
            <a:pPr marL="502920" lvl="1" indent="-344805">
              <a:lnSpc>
                <a:spcPct val="100000"/>
              </a:lnSpc>
              <a:spcBef>
                <a:spcPts val="525"/>
              </a:spcBef>
              <a:buSzPct val="78125"/>
              <a:buAutoNum type="arabicPeriod" startAt="3"/>
              <a:tabLst>
                <a:tab pos="502920" algn="l"/>
                <a:tab pos="503555" algn="l"/>
              </a:tabLst>
            </a:pPr>
            <a:r>
              <a:rPr sz="1600" spc="-90" dirty="0">
                <a:latin typeface="Arial"/>
                <a:cs typeface="Arial"/>
              </a:rPr>
              <a:t>Create </a:t>
            </a:r>
            <a:r>
              <a:rPr sz="1600" spc="-135" dirty="0">
                <a:latin typeface="Arial"/>
                <a:cs typeface="Arial"/>
              </a:rPr>
              <a:t>a </a:t>
            </a:r>
            <a:r>
              <a:rPr sz="1600" spc="-100" dirty="0">
                <a:latin typeface="Arial"/>
                <a:cs typeface="Arial"/>
              </a:rPr>
              <a:t>Table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579880" marR="5080">
              <a:lnSpc>
                <a:spcPct val="100600"/>
              </a:lnSpc>
              <a:spcBef>
                <a:spcPts val="670"/>
              </a:spcBef>
            </a:pPr>
            <a:r>
              <a:rPr sz="1400" spc="-55" dirty="0">
                <a:latin typeface="Arial"/>
                <a:cs typeface="Arial"/>
              </a:rPr>
              <a:t>create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 </a:t>
            </a:r>
            <a:r>
              <a:rPr sz="1400" spc="-105" dirty="0">
                <a:latin typeface="Arial"/>
                <a:cs typeface="Arial"/>
              </a:rPr>
              <a:t>(Year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5" dirty="0">
                <a:latin typeface="Arial"/>
                <a:cs typeface="Arial"/>
              </a:rPr>
              <a:t>Month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55" dirty="0">
                <a:latin typeface="Arial"/>
                <a:cs typeface="Arial"/>
              </a:rPr>
              <a:t>DayofMonth </a:t>
            </a:r>
            <a:r>
              <a:rPr sz="1400" spc="15" dirty="0">
                <a:latin typeface="Arial"/>
                <a:cs typeface="Arial"/>
              </a:rPr>
              <a:t>int </a:t>
            </a:r>
            <a:r>
              <a:rPr sz="1400" spc="-100" dirty="0">
                <a:latin typeface="Arial"/>
                <a:cs typeface="Arial"/>
              </a:rPr>
              <a:t>,DayOfWeek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00" dirty="0">
                <a:latin typeface="Arial"/>
                <a:cs typeface="Arial"/>
              </a:rPr>
              <a:t>DepTime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155" dirty="0">
                <a:latin typeface="Arial"/>
                <a:cs typeface="Arial"/>
              </a:rPr>
              <a:t>CRSDepTime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CRSArrTime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0" dirty="0">
                <a:latin typeface="Arial"/>
                <a:cs typeface="Arial"/>
              </a:rPr>
              <a:t>UniqueCarrier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70" dirty="0">
                <a:latin typeface="Arial"/>
                <a:cs typeface="Arial"/>
              </a:rPr>
              <a:t>FlightNum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TailNum  </a:t>
            </a:r>
            <a:r>
              <a:rPr sz="1400" spc="-65" dirty="0">
                <a:latin typeface="Arial"/>
                <a:cs typeface="Arial"/>
              </a:rPr>
              <a:t>char(40),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ActualElapsedTime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45" dirty="0">
                <a:latin typeface="Arial"/>
                <a:cs typeface="Arial"/>
              </a:rPr>
              <a:t>CRSElapsedTime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AirTime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ArrDelay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DepDelay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int,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Origin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Dest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Distance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TaxiIn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TaxiOut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5" dirty="0">
                <a:latin typeface="Arial"/>
                <a:cs typeface="Arial"/>
              </a:rPr>
              <a:t>Cancelled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90" dirty="0">
                <a:latin typeface="Arial"/>
                <a:cs typeface="Arial"/>
              </a:rPr>
              <a:t>CancellationCode 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55" dirty="0">
                <a:latin typeface="Arial"/>
                <a:cs typeface="Arial"/>
              </a:rPr>
              <a:t>Diverted </a:t>
            </a:r>
            <a:r>
              <a:rPr sz="1400" spc="-65" dirty="0">
                <a:latin typeface="Arial"/>
                <a:cs typeface="Arial"/>
              </a:rPr>
              <a:t>char(40), </a:t>
            </a:r>
            <a:r>
              <a:rPr sz="1400" spc="-80" dirty="0">
                <a:latin typeface="Arial"/>
                <a:cs typeface="Arial"/>
              </a:rPr>
              <a:t>CarrierDelay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75" dirty="0">
                <a:latin typeface="Arial"/>
                <a:cs typeface="Arial"/>
              </a:rPr>
              <a:t>WeatherDelay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135" dirty="0">
                <a:latin typeface="Arial"/>
                <a:cs typeface="Arial"/>
              </a:rPr>
              <a:t>NASDelay </a:t>
            </a:r>
            <a:r>
              <a:rPr sz="1400" dirty="0">
                <a:latin typeface="Arial"/>
                <a:cs typeface="Arial"/>
              </a:rPr>
              <a:t>int, </a:t>
            </a:r>
            <a:r>
              <a:rPr sz="1400" spc="-85" dirty="0">
                <a:latin typeface="Arial"/>
                <a:cs typeface="Arial"/>
              </a:rPr>
              <a:t>SecurityDelay </a:t>
            </a:r>
            <a:r>
              <a:rPr sz="1400" dirty="0">
                <a:latin typeface="Arial"/>
                <a:cs typeface="Arial"/>
              </a:rPr>
              <a:t>int,  </a:t>
            </a:r>
            <a:r>
              <a:rPr sz="1400" spc="-70" dirty="0">
                <a:latin typeface="Arial"/>
                <a:cs typeface="Arial"/>
              </a:rPr>
              <a:t>LateAircraftDelay </a:t>
            </a:r>
            <a:r>
              <a:rPr sz="1400" spc="15" dirty="0">
                <a:latin typeface="Arial"/>
                <a:cs typeface="Arial"/>
              </a:rPr>
              <a:t>int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 </a:t>
            </a:r>
            <a:r>
              <a:rPr sz="1400" spc="-2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8" y="309498"/>
            <a:ext cx="4479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45" dirty="0"/>
              <a:t>How </a:t>
            </a:r>
            <a:r>
              <a:rPr sz="2500" spc="15" dirty="0"/>
              <a:t>to </a:t>
            </a:r>
            <a:r>
              <a:rPr sz="2500" spc="-190" dirty="0"/>
              <a:t>Load </a:t>
            </a:r>
            <a:r>
              <a:rPr sz="2500" spc="-45" dirty="0"/>
              <a:t>the </a:t>
            </a:r>
            <a:r>
              <a:rPr sz="2500" spc="-155" dirty="0"/>
              <a:t>Data </a:t>
            </a:r>
            <a:r>
              <a:rPr sz="2500" spc="-50" dirty="0"/>
              <a:t>in </a:t>
            </a:r>
            <a:r>
              <a:rPr sz="2500" spc="-260" dirty="0"/>
              <a:t>MySQL </a:t>
            </a:r>
            <a:r>
              <a:rPr sz="2500" spc="-70" dirty="0"/>
              <a:t>-</a:t>
            </a:r>
            <a:r>
              <a:rPr sz="2500" spc="-195" dirty="0"/>
              <a:t> </a:t>
            </a:r>
            <a:r>
              <a:rPr sz="2500" spc="-130" dirty="0"/>
              <a:t>2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37184" y="819658"/>
            <a:ext cx="808037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EC8A00"/>
                </a:solidFill>
                <a:latin typeface="Arial"/>
                <a:cs typeface="Arial"/>
              </a:rPr>
              <a:t>Step </a:t>
            </a:r>
            <a:r>
              <a:rPr sz="1200" spc="-60" dirty="0">
                <a:solidFill>
                  <a:srgbClr val="EC8A00"/>
                </a:solidFill>
                <a:latin typeface="Arial"/>
                <a:cs typeface="Arial"/>
              </a:rPr>
              <a:t>2</a:t>
            </a:r>
            <a:r>
              <a:rPr sz="1200" spc="-5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EC8A0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90" dirty="0">
                <a:latin typeface="Arial"/>
                <a:cs typeface="Arial"/>
              </a:rPr>
              <a:t>How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114" dirty="0">
                <a:latin typeface="Arial"/>
                <a:cs typeface="Arial"/>
              </a:rPr>
              <a:t>Load </a:t>
            </a:r>
            <a:r>
              <a:rPr sz="1600" spc="-90" dirty="0">
                <a:latin typeface="Arial"/>
                <a:cs typeface="Arial"/>
              </a:rPr>
              <a:t>Data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85" dirty="0">
                <a:latin typeface="Arial"/>
                <a:cs typeface="Arial"/>
              </a:rPr>
              <a:t>Created </a:t>
            </a:r>
            <a:r>
              <a:rPr sz="1600" spc="-160" dirty="0">
                <a:latin typeface="Arial"/>
                <a:cs typeface="Arial"/>
              </a:rPr>
              <a:t>MySQL</a:t>
            </a:r>
            <a:r>
              <a:rPr sz="1600" spc="-35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Table: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load </a:t>
            </a:r>
            <a:r>
              <a:rPr sz="1400" spc="-45" dirty="0">
                <a:latin typeface="Arial"/>
                <a:cs typeface="Arial"/>
              </a:rPr>
              <a:t>data </a:t>
            </a:r>
            <a:r>
              <a:rPr sz="1400" spc="-20" dirty="0">
                <a:latin typeface="Arial"/>
                <a:cs typeface="Arial"/>
              </a:rPr>
              <a:t>infile </a:t>
            </a:r>
            <a:r>
              <a:rPr sz="1400" spc="-60" dirty="0">
                <a:latin typeface="Arial"/>
                <a:cs typeface="Arial"/>
              </a:rPr>
              <a:t>‘/home/cloudera/Desktop/csv_Data/2007.csv’ </a:t>
            </a:r>
            <a:r>
              <a:rPr sz="1400" dirty="0">
                <a:latin typeface="Arial"/>
                <a:cs typeface="Arial"/>
              </a:rPr>
              <a:t>into </a:t>
            </a:r>
            <a:r>
              <a:rPr sz="1400" spc="-35" dirty="0">
                <a:latin typeface="Arial"/>
                <a:cs typeface="Arial"/>
              </a:rPr>
              <a:t>table </a:t>
            </a:r>
            <a:r>
              <a:rPr sz="1400" spc="-70" dirty="0">
                <a:latin typeface="Arial"/>
                <a:cs typeface="Arial"/>
              </a:rPr>
              <a:t>record_2007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fields</a:t>
            </a:r>
            <a:endParaRPr sz="1400">
              <a:latin typeface="Arial"/>
              <a:cs typeface="Arial"/>
            </a:endParaRPr>
          </a:p>
          <a:p>
            <a:pPr marL="1579245">
              <a:lnSpc>
                <a:spcPct val="100000"/>
              </a:lnSpc>
              <a:spcBef>
                <a:spcPts val="935"/>
              </a:spcBef>
            </a:pP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‘,’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lines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terminated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‘\n’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65" y="853008"/>
            <a:ext cx="8633460" cy="33229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159385" algn="l"/>
              </a:tabLst>
            </a:pPr>
            <a:r>
              <a:rPr sz="1600" spc="-80" dirty="0">
                <a:latin typeface="Arial"/>
                <a:cs typeface="Arial"/>
              </a:rPr>
              <a:t>Why </a:t>
            </a:r>
            <a:r>
              <a:rPr sz="1600" spc="-50" dirty="0">
                <a:latin typeface="Arial"/>
                <a:cs typeface="Arial"/>
              </a:rPr>
              <a:t>Directly </a:t>
            </a:r>
            <a:r>
              <a:rPr sz="1600" spc="-35" dirty="0">
                <a:latin typeface="Arial"/>
                <a:cs typeface="Arial"/>
              </a:rPr>
              <a:t>Importing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Hive?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0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90" dirty="0">
                <a:latin typeface="Arial"/>
                <a:cs typeface="Arial"/>
              </a:rPr>
              <a:t>For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Creating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Less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Overheads </a:t>
            </a:r>
            <a:r>
              <a:rPr sz="1600" spc="-65" dirty="0">
                <a:latin typeface="Arial"/>
                <a:cs typeface="Arial"/>
              </a:rPr>
              <a:t>we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Directly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import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data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hive</a:t>
            </a:r>
            <a:r>
              <a:rPr sz="1600" spc="-85" dirty="0">
                <a:latin typeface="Arial"/>
                <a:cs typeface="Arial"/>
              </a:rPr>
              <a:t> using </a:t>
            </a:r>
            <a:r>
              <a:rPr sz="1600" spc="-105" dirty="0">
                <a:latin typeface="Arial"/>
                <a:cs typeface="Arial"/>
              </a:rPr>
              <a:t>Sqoop,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inspite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Importing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35" dirty="0">
                <a:latin typeface="Arial"/>
                <a:cs typeface="Arial"/>
              </a:rPr>
              <a:t>HDFS</a:t>
            </a:r>
            <a:endParaRPr sz="1600" dirty="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90" dirty="0">
                <a:latin typeface="Arial"/>
                <a:cs typeface="Arial"/>
              </a:rPr>
              <a:t>Loading </a:t>
            </a:r>
            <a:r>
              <a:rPr sz="1600" spc="-3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75" dirty="0">
                <a:latin typeface="Arial"/>
                <a:cs typeface="Arial"/>
              </a:rPr>
              <a:t>External </a:t>
            </a:r>
            <a:r>
              <a:rPr sz="1600" spc="-100" dirty="0">
                <a:latin typeface="Arial"/>
                <a:cs typeface="Arial"/>
              </a:rPr>
              <a:t>Table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buFont typeface="Wingdings"/>
              <a:buChar char=""/>
              <a:tabLst>
                <a:tab pos="159385" algn="l"/>
              </a:tabLst>
            </a:pPr>
            <a:r>
              <a:rPr sz="1600" spc="-105" dirty="0">
                <a:latin typeface="Arial"/>
                <a:cs typeface="Arial"/>
              </a:rPr>
              <a:t>Command </a:t>
            </a:r>
            <a:r>
              <a:rPr sz="1600" spc="15" dirty="0">
                <a:latin typeface="Arial"/>
                <a:cs typeface="Arial"/>
              </a:rPr>
              <a:t>to </a:t>
            </a:r>
            <a:r>
              <a:rPr sz="1600" spc="-35" dirty="0">
                <a:latin typeface="Arial"/>
                <a:cs typeface="Arial"/>
              </a:rPr>
              <a:t>directly </a:t>
            </a:r>
            <a:r>
              <a:rPr sz="1600" spc="-25" dirty="0">
                <a:latin typeface="Arial"/>
                <a:cs typeface="Arial"/>
              </a:rPr>
              <a:t>Import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In </a:t>
            </a:r>
            <a:r>
              <a:rPr sz="1600" spc="-95" dirty="0">
                <a:latin typeface="Arial"/>
                <a:cs typeface="Arial"/>
              </a:rPr>
              <a:t>Hive </a:t>
            </a:r>
            <a:r>
              <a:rPr sz="1600" spc="-40" dirty="0">
                <a:latin typeface="Arial"/>
                <a:cs typeface="Arial"/>
              </a:rPr>
              <a:t>table:</a:t>
            </a:r>
            <a:endParaRPr sz="1600" dirty="0">
              <a:latin typeface="Arial"/>
              <a:cs typeface="Arial"/>
            </a:endParaRPr>
          </a:p>
          <a:p>
            <a:pPr marL="305435" lvl="1" indent="-147320">
              <a:lnSpc>
                <a:spcPct val="100000"/>
              </a:lnSpc>
              <a:spcBef>
                <a:spcPts val="484"/>
              </a:spcBef>
              <a:buSzPct val="78125"/>
              <a:buFont typeface="Wingdings"/>
              <a:buChar char=""/>
              <a:tabLst>
                <a:tab pos="306070" algn="l"/>
              </a:tabLst>
            </a:pPr>
            <a:r>
              <a:rPr sz="1600" spc="-60" dirty="0">
                <a:latin typeface="Arial"/>
                <a:cs typeface="Arial"/>
              </a:rPr>
              <a:t>(Pre-requisite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Create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Hive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using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create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database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project)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Sqoop </a:t>
            </a:r>
            <a:r>
              <a:rPr sz="1400" spc="-15" dirty="0">
                <a:latin typeface="Arial"/>
                <a:cs typeface="Arial"/>
              </a:rPr>
              <a:t>import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–connect </a:t>
            </a:r>
            <a:r>
              <a:rPr sz="1400" spc="-50" dirty="0">
                <a:latin typeface="Arial"/>
                <a:cs typeface="Arial"/>
              </a:rPr>
              <a:t>jdbc:mysql://127.0.0.1:3306/project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75"/>
              </a:spcBef>
            </a:pPr>
            <a:r>
              <a:rPr sz="1400" spc="-85" dirty="0">
                <a:latin typeface="Arial"/>
                <a:cs typeface="Arial"/>
              </a:rPr>
              <a:t>–username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–password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cloudera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--split-by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FlightNum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–table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record_2007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–target-dir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/user/cloudera/record_2007/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  <a:spcBef>
                <a:spcPts val="5"/>
              </a:spcBef>
            </a:pPr>
            <a:r>
              <a:rPr sz="1400" spc="-40" dirty="0">
                <a:latin typeface="Arial"/>
                <a:cs typeface="Arial"/>
              </a:rPr>
              <a:t>--hive-import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–hive-table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project.record_2007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" y="209498"/>
            <a:ext cx="4246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5" dirty="0"/>
              <a:t>Data Loading </a:t>
            </a:r>
            <a:r>
              <a:rPr sz="2500" spc="-50" dirty="0"/>
              <a:t>in </a:t>
            </a:r>
            <a:r>
              <a:rPr sz="2500" spc="-150" dirty="0"/>
              <a:t>Hive </a:t>
            </a:r>
            <a:r>
              <a:rPr sz="2500" spc="-145" dirty="0"/>
              <a:t>using</a:t>
            </a:r>
            <a:r>
              <a:rPr sz="2500" spc="-165" dirty="0"/>
              <a:t> </a:t>
            </a:r>
            <a:r>
              <a:rPr sz="2500" spc="-185" dirty="0"/>
              <a:t>Sqoop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1963</Words>
  <Application>Microsoft Office PowerPoint</Application>
  <PresentationFormat>Custom</PresentationFormat>
  <Paragraphs>249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Project Description</vt:lpstr>
      <vt:lpstr>Project Architecture</vt:lpstr>
      <vt:lpstr>Data Extraction</vt:lpstr>
      <vt:lpstr>Dataset Column-wise Description - 1</vt:lpstr>
      <vt:lpstr>Step 2 :</vt:lpstr>
      <vt:lpstr>How to Load the Data in MySQL</vt:lpstr>
      <vt:lpstr>How to Load the Data in MySQL - 2</vt:lpstr>
      <vt:lpstr>Data Loading in Hive using Sqoop</vt:lpstr>
      <vt:lpstr>Linking Hive With Spark</vt:lpstr>
      <vt:lpstr>Analytics Using PySpark</vt:lpstr>
      <vt:lpstr>PowerPoint Presentation</vt:lpstr>
      <vt:lpstr>Query1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Query 11</vt:lpstr>
      <vt:lpstr>Query 12</vt:lpstr>
      <vt:lpstr>Query 12</vt:lpstr>
      <vt:lpstr>Query 13</vt:lpstr>
      <vt:lpstr>Query 14</vt:lpstr>
      <vt:lpstr>PowerPoint Presentation</vt:lpstr>
      <vt:lpstr>Query 15</vt:lpstr>
      <vt:lpstr>Output Files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Airlines Dataset in              Apache Spark</dc:title>
  <dc:creator>Amanjyot Singh Rehal</dc:creator>
  <cp:lastModifiedBy>Karthick Selvam</cp:lastModifiedBy>
  <cp:revision>13</cp:revision>
  <dcterms:created xsi:type="dcterms:W3CDTF">2020-05-26T04:55:41Z</dcterms:created>
  <dcterms:modified xsi:type="dcterms:W3CDTF">2021-04-17T08:45:19Z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2020-05-26T00:00:00Z</vt:filetime>
  </property>
</Properties>
</file>