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3" r:id="rId9"/>
    <p:sldId id="262" r:id="rId10"/>
    <p:sldId id="264"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792">
          <p15:clr>
            <a:srgbClr val="A4A3A4"/>
          </p15:clr>
        </p15:guide>
        <p15:guide id="2" pos="192">
          <p15:clr>
            <a:srgbClr val="A4A3A4"/>
          </p15:clr>
        </p15:guide>
        <p15:guide id="3" orient="horz" pos="10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JSajPAOOD9fRFthapz9TWmiU1IA=="/>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108"/>
      </p:cViewPr>
      <p:guideLst>
        <p:guide orient="horz" pos="792"/>
        <p:guide orient="horz" pos="1080"/>
        <p:guide pos="19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
        <p:cNvGrpSpPr/>
        <p:nvPr/>
      </p:nvGrpSpPr>
      <p:grpSpPr>
        <a:xfrm>
          <a:off x="0" y="0"/>
          <a:ext cx="0" cy="0"/>
          <a:chOff x="0" y="0"/>
          <a:chExt cx="0" cy="0"/>
        </a:xfrm>
      </p:grpSpPr>
      <p:sp>
        <p:nvSpPr>
          <p:cNvPr id="15" name="Google Shape;15;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 name="Google Shape;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17" name="Google Shape;17;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None/>
              </a:p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
        <p:cNvGrpSpPr/>
        <p:nvPr/>
      </p:nvGrpSpPr>
      <p:grpSpPr>
        <a:xfrm>
          <a:off x="0" y="0"/>
          <a:ext cx="0" cy="0"/>
          <a:chOff x="0" y="0"/>
          <a:chExt cx="0" cy="0"/>
        </a:xfrm>
      </p:grpSpPr>
      <p:sp>
        <p:nvSpPr>
          <p:cNvPr id="27" name="Google Shape;2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28" name="Google Shape;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g341bee5524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 name="Google Shape;37;g341bee5524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42" name="Google Shape;4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51" name="Google Shape;5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41bee5524f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41bee5524f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76" name="Google Shape;7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66" name="Google Shape;6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41" descr="A close up of a sign&#10;&#10;Description automatically generated"/>
          <p:cNvPicPr preferRelativeResize="0"/>
          <p:nvPr/>
        </p:nvPicPr>
        <p:blipFill rotWithShape="1">
          <a:blip r:embed="rId5">
            <a:alphaModFix/>
          </a:blip>
          <a:srcRect/>
          <a:stretch/>
        </p:blipFill>
        <p:spPr>
          <a:xfrm>
            <a:off x="10072688" y="78002"/>
            <a:ext cx="1800225" cy="575514"/>
          </a:xfrm>
          <a:prstGeom prst="rect">
            <a:avLst/>
          </a:prstGeom>
          <a:noFill/>
          <a:ln>
            <a:noFill/>
          </a:ln>
        </p:spPr>
      </p:pic>
      <p:sp>
        <p:nvSpPr>
          <p:cNvPr id="7" name="Google Shape;7;p41"/>
          <p:cNvSpPr/>
          <p:nvPr/>
        </p:nvSpPr>
        <p:spPr>
          <a:xfrm>
            <a:off x="1" y="0"/>
            <a:ext cx="9829800" cy="717630"/>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8" name="Google Shape;8;p41"/>
          <p:cNvSpPr/>
          <p:nvPr/>
        </p:nvSpPr>
        <p:spPr>
          <a:xfrm>
            <a:off x="9888967" y="-419"/>
            <a:ext cx="112283" cy="732357"/>
          </a:xfrm>
          <a:prstGeom prst="rect">
            <a:avLst/>
          </a:prstGeom>
          <a:solidFill>
            <a:srgbClr val="7FBA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pic>
        <p:nvPicPr>
          <p:cNvPr id="9" name="Google Shape;9;p41" descr="A blue and white background&#10;&#10;Description automatically generated with medium confidence"/>
          <p:cNvPicPr preferRelativeResize="0"/>
          <p:nvPr/>
        </p:nvPicPr>
        <p:blipFill rotWithShape="1">
          <a:blip r:embed="rId6">
            <a:alphaModFix amt="16000"/>
          </a:blip>
          <a:srcRect t="24724" r="1618" b="63695"/>
          <a:stretch/>
        </p:blipFill>
        <p:spPr>
          <a:xfrm>
            <a:off x="0" y="-1"/>
            <a:ext cx="9839325" cy="723901"/>
          </a:xfrm>
          <a:prstGeom prst="rect">
            <a:avLst/>
          </a:prstGeom>
          <a:noFill/>
          <a:ln>
            <a:noFill/>
          </a:ln>
        </p:spPr>
      </p:pic>
      <p:sp>
        <p:nvSpPr>
          <p:cNvPr id="10" name="Google Shape;10;p41"/>
          <p:cNvSpPr/>
          <p:nvPr/>
        </p:nvSpPr>
        <p:spPr>
          <a:xfrm>
            <a:off x="11925300" y="-419"/>
            <a:ext cx="266700" cy="732357"/>
          </a:xfrm>
          <a:prstGeom prst="rect">
            <a:avLst/>
          </a:prstGeom>
          <a:solidFill>
            <a:srgbClr val="FED5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
        <p:cNvGrpSpPr/>
        <p:nvPr/>
      </p:nvGrpSpPr>
      <p:grpSpPr>
        <a:xfrm>
          <a:off x="0" y="0"/>
          <a:ext cx="0" cy="0"/>
          <a:chOff x="0" y="0"/>
          <a:chExt cx="0" cy="0"/>
        </a:xfrm>
      </p:grpSpPr>
      <p:pic>
        <p:nvPicPr>
          <p:cNvPr id="19" name="Google Shape;19;p5" descr="A person sitting at a desk with a computer&#10;&#10;Description automatically generated"/>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20" name="Google Shape;20;p5"/>
          <p:cNvSpPr/>
          <p:nvPr/>
        </p:nvSpPr>
        <p:spPr>
          <a:xfrm>
            <a:off x="5873750" y="584200"/>
            <a:ext cx="4673600" cy="977900"/>
          </a:xfrm>
          <a:prstGeom prst="roundRect">
            <a:avLst>
              <a:gd name="adj" fmla="val 16667"/>
            </a:avLst>
          </a:prstGeom>
          <a:solidFill>
            <a:srgbClr val="EBEEF9"/>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67" b="0" i="0" u="none" strike="noStrike" cap="none">
              <a:solidFill>
                <a:schemeClr val="lt1"/>
              </a:solidFill>
              <a:latin typeface="Arial"/>
              <a:ea typeface="Arial"/>
              <a:cs typeface="Arial"/>
              <a:sym typeface="Arial"/>
            </a:endParaRPr>
          </a:p>
        </p:txBody>
      </p:sp>
      <p:sp>
        <p:nvSpPr>
          <p:cNvPr id="21" name="Google Shape;21;p5"/>
          <p:cNvSpPr txBox="1"/>
          <p:nvPr/>
        </p:nvSpPr>
        <p:spPr>
          <a:xfrm>
            <a:off x="6359008" y="3429000"/>
            <a:ext cx="4663439" cy="70788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 sz="4000" b="1">
                <a:solidFill>
                  <a:schemeClr val="lt1"/>
                </a:solidFill>
              </a:rPr>
              <a:t>Project</a:t>
            </a:r>
            <a:r>
              <a:rPr lang="en" sz="4000" b="1" i="0" u="none" strike="noStrike" cap="none">
                <a:solidFill>
                  <a:schemeClr val="lt1"/>
                </a:solidFill>
                <a:latin typeface="Arial"/>
                <a:ea typeface="Arial"/>
                <a:cs typeface="Arial"/>
                <a:sym typeface="Arial"/>
              </a:rPr>
              <a:t> Title</a:t>
            </a:r>
            <a:endParaRPr/>
          </a:p>
        </p:txBody>
      </p:sp>
      <p:grpSp>
        <p:nvGrpSpPr>
          <p:cNvPr id="22" name="Google Shape;22;p5"/>
          <p:cNvGrpSpPr/>
          <p:nvPr/>
        </p:nvGrpSpPr>
        <p:grpSpPr>
          <a:xfrm>
            <a:off x="6096000" y="707886"/>
            <a:ext cx="4218482" cy="664378"/>
            <a:chOff x="2375536" y="1112060"/>
            <a:chExt cx="5261230" cy="828603"/>
          </a:xfrm>
        </p:grpSpPr>
        <p:pic>
          <p:nvPicPr>
            <p:cNvPr id="23" name="Google Shape;23;p5" descr="A close up of a logo&#10;&#10;Description automatically generated"/>
            <p:cNvPicPr preferRelativeResize="0"/>
            <p:nvPr/>
          </p:nvPicPr>
          <p:blipFill rotWithShape="1">
            <a:blip r:embed="rId4">
              <a:alphaModFix/>
            </a:blip>
            <a:srcRect/>
            <a:stretch/>
          </p:blipFill>
          <p:spPr>
            <a:xfrm>
              <a:off x="6061375" y="1270168"/>
              <a:ext cx="1575391" cy="512386"/>
            </a:xfrm>
            <a:prstGeom prst="rect">
              <a:avLst/>
            </a:prstGeom>
            <a:noFill/>
            <a:ln>
              <a:noFill/>
            </a:ln>
          </p:spPr>
        </p:pic>
        <p:pic>
          <p:nvPicPr>
            <p:cNvPr id="24" name="Google Shape;24;p5" descr="A yellow and red shell logo&#10;&#10;Description automatically generated"/>
            <p:cNvPicPr preferRelativeResize="0"/>
            <p:nvPr/>
          </p:nvPicPr>
          <p:blipFill rotWithShape="1">
            <a:blip r:embed="rId5">
              <a:alphaModFix/>
            </a:blip>
            <a:srcRect/>
            <a:stretch/>
          </p:blipFill>
          <p:spPr>
            <a:xfrm>
              <a:off x="2375536" y="1112060"/>
              <a:ext cx="985475" cy="828603"/>
            </a:xfrm>
            <a:prstGeom prst="rect">
              <a:avLst/>
            </a:prstGeom>
            <a:noFill/>
            <a:ln>
              <a:noFill/>
            </a:ln>
          </p:spPr>
        </p:pic>
      </p:grpSp>
      <p:sp>
        <p:nvSpPr>
          <p:cNvPr id="25" name="Google Shape;25;p5"/>
          <p:cNvSpPr txBox="1"/>
          <p:nvPr/>
        </p:nvSpPr>
        <p:spPr>
          <a:xfrm>
            <a:off x="6068291" y="4657611"/>
            <a:ext cx="5029200" cy="12415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67" b="0" i="0" u="none" strike="noStrike" cap="none" dirty="0">
                <a:solidFill>
                  <a:schemeClr val="lt1"/>
                </a:solidFill>
                <a:latin typeface="Arial"/>
                <a:ea typeface="Arial"/>
                <a:cs typeface="Arial"/>
                <a:sym typeface="Arial"/>
              </a:rPr>
              <a:t>College </a:t>
            </a:r>
            <a:r>
              <a:rPr lang="en" sz="1867" b="0" i="0" u="none" strike="noStrike" cap="none" dirty="0" smtClean="0">
                <a:solidFill>
                  <a:schemeClr val="lt1"/>
                </a:solidFill>
                <a:latin typeface="Arial"/>
                <a:ea typeface="Arial"/>
                <a:cs typeface="Arial"/>
                <a:sym typeface="Arial"/>
              </a:rPr>
              <a:t>Name: GASC HOSUR</a:t>
            </a:r>
            <a:endParaRPr dirty="0"/>
          </a:p>
          <a:p>
            <a:pPr marL="0" marR="0" lvl="0" indent="0" algn="l" rtl="0">
              <a:lnSpc>
                <a:spcPct val="100000"/>
              </a:lnSpc>
              <a:spcBef>
                <a:spcPts val="0"/>
              </a:spcBef>
              <a:spcAft>
                <a:spcPts val="0"/>
              </a:spcAft>
              <a:buNone/>
            </a:pPr>
            <a:r>
              <a:rPr lang="en" sz="1867" b="0" i="0" u="none" strike="noStrike" cap="none" dirty="0">
                <a:solidFill>
                  <a:schemeClr val="lt1"/>
                </a:solidFill>
                <a:latin typeface="Arial"/>
                <a:ea typeface="Arial"/>
                <a:cs typeface="Arial"/>
                <a:sym typeface="Arial"/>
              </a:rPr>
              <a:t>Student </a:t>
            </a:r>
            <a:r>
              <a:rPr lang="en" sz="1867" b="0" i="0" u="none" strike="noStrike" cap="none" dirty="0" smtClean="0">
                <a:solidFill>
                  <a:schemeClr val="lt1"/>
                </a:solidFill>
                <a:latin typeface="Arial"/>
                <a:ea typeface="Arial"/>
                <a:cs typeface="Arial"/>
                <a:sym typeface="Arial"/>
              </a:rPr>
              <a:t>names: R Karthick</a:t>
            </a:r>
          </a:p>
          <a:p>
            <a:pPr marL="0" marR="0" lvl="0" indent="0" algn="l" rtl="0">
              <a:lnSpc>
                <a:spcPct val="100000"/>
              </a:lnSpc>
              <a:spcBef>
                <a:spcPts val="0"/>
              </a:spcBef>
              <a:spcAft>
                <a:spcPts val="0"/>
              </a:spcAft>
              <a:buNone/>
            </a:pPr>
            <a:r>
              <a:rPr lang="en" sz="1867" dirty="0" smtClean="0">
                <a:solidFill>
                  <a:schemeClr val="lt1"/>
                </a:solidFill>
              </a:rPr>
              <a:t>                           M Venkatachalapathi</a:t>
            </a:r>
          </a:p>
          <a:p>
            <a:pPr marL="0" marR="0" lvl="0" indent="0" algn="l" rtl="0">
              <a:lnSpc>
                <a:spcPct val="100000"/>
              </a:lnSpc>
              <a:spcBef>
                <a:spcPts val="0"/>
              </a:spcBef>
              <a:spcAft>
                <a:spcPts val="0"/>
              </a:spcAft>
              <a:buNone/>
            </a:pPr>
            <a:r>
              <a:rPr lang="en" sz="1867" b="0" i="0" u="none" strike="noStrike" cap="none" dirty="0" smtClean="0">
                <a:solidFill>
                  <a:schemeClr val="lt1"/>
                </a:solidFill>
                <a:latin typeface="Arial"/>
                <a:ea typeface="Arial"/>
                <a:cs typeface="Arial"/>
                <a:sym typeface="Arial"/>
              </a:rPr>
              <a:t>                           M Sivakumar</a:t>
            </a:r>
            <a:endParaRPr sz="1867" b="0" i="0" u="none" strike="noStrike" cap="none"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0"/>
          <p:cNvSpPr txBox="1"/>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5000" b="1" i="0" u="none" strike="noStrike" cap="none">
                <a:solidFill>
                  <a:srgbClr val="213163"/>
                </a:solidFill>
                <a:latin typeface="Arial"/>
                <a:ea typeface="Arial"/>
                <a:cs typeface="Arial"/>
                <a:sym typeface="Arial"/>
              </a:rPr>
              <a:t>Thank You</a:t>
            </a:r>
            <a:endParaRPr sz="50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8"/>
          <p:cNvSpPr txBox="1"/>
          <p:nvPr/>
        </p:nvSpPr>
        <p:spPr>
          <a:xfrm>
            <a:off x="210314" y="1451569"/>
            <a:ext cx="11011868" cy="3046948"/>
          </a:xfrm>
          <a:prstGeom prst="rect">
            <a:avLst/>
          </a:prstGeom>
          <a:noFill/>
          <a:ln>
            <a:noFill/>
          </a:ln>
        </p:spPr>
        <p:txBody>
          <a:bodyPr spcFirstLastPara="1" wrap="square" lIns="91425" tIns="45700" rIns="91425" bIns="45700" anchor="t" anchorCtr="0">
            <a:spAutoFit/>
          </a:bodyPr>
          <a:lstStyle/>
          <a:p>
            <a:r>
              <a:rPr lang="en-US" sz="2400" b="1" dirty="0" smtClean="0"/>
              <a:t>1.Overview:</a:t>
            </a:r>
          </a:p>
          <a:p>
            <a:endParaRPr lang="en-US" sz="2400" b="1" dirty="0" smtClean="0"/>
          </a:p>
          <a:p>
            <a:r>
              <a:rPr lang="en-US" sz="2400" dirty="0" smtClean="0"/>
              <a:t>This project utilizes </a:t>
            </a:r>
            <a:r>
              <a:rPr lang="en-US" sz="2400" b="1" dirty="0" err="1" smtClean="0"/>
              <a:t>Streamlit</a:t>
            </a:r>
            <a:r>
              <a:rPr lang="en-US" sz="2400" dirty="0" smtClean="0"/>
              <a:t>, a Python-based framework, to create a user-friendly web application for soil nutrient analysis. By assessing critical parameters such as </a:t>
            </a:r>
            <a:r>
              <a:rPr lang="en-US" sz="2400" b="1" dirty="0" smtClean="0"/>
              <a:t>nitrogen</a:t>
            </a:r>
            <a:r>
              <a:rPr lang="en-US" sz="2400" dirty="0" smtClean="0"/>
              <a:t>, </a:t>
            </a:r>
            <a:r>
              <a:rPr lang="en-US" sz="2400" b="1" dirty="0" smtClean="0"/>
              <a:t>phosphorus</a:t>
            </a:r>
            <a:r>
              <a:rPr lang="en-US" sz="2400" dirty="0" smtClean="0"/>
              <a:t>, </a:t>
            </a:r>
            <a:r>
              <a:rPr lang="en-US" sz="2400" b="1" dirty="0" smtClean="0"/>
              <a:t>potassium</a:t>
            </a:r>
            <a:r>
              <a:rPr lang="en-US" sz="2400" dirty="0" smtClean="0"/>
              <a:t>, and </a:t>
            </a:r>
            <a:r>
              <a:rPr lang="en-US" sz="2400" b="1" dirty="0" smtClean="0"/>
              <a:t>soil pH</a:t>
            </a:r>
            <a:r>
              <a:rPr lang="en-US" sz="2400" dirty="0" smtClean="0"/>
              <a:t>, the application offers actionable recommendations to improve soil fertility and optimize crop health. The tool empowers farmers, agricultural researchers, and enthusiasts with accessible solutions for sustainable farming practices.</a:t>
            </a:r>
            <a:endParaRPr lang="en-US" sz="2400" dirty="0"/>
          </a:p>
        </p:txBody>
      </p:sp>
      <p:sp>
        <p:nvSpPr>
          <p:cNvPr id="32" name="Google Shape;32;p8"/>
          <p:cNvSpPr txBox="1"/>
          <p:nvPr/>
        </p:nvSpPr>
        <p:spPr>
          <a:xfrm>
            <a:off x="199809" y="6135329"/>
            <a:ext cx="79587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1" i="0" u="none" strike="noStrike" cap="none">
                <a:solidFill>
                  <a:srgbClr val="000000"/>
                </a:solidFill>
                <a:latin typeface="Arial"/>
                <a:ea typeface="Arial"/>
                <a:cs typeface="Arial"/>
                <a:sym typeface="Arial"/>
              </a:rPr>
              <a:t>Source : </a:t>
            </a:r>
            <a:endParaRPr/>
          </a:p>
        </p:txBody>
      </p:sp>
      <p:sp>
        <p:nvSpPr>
          <p:cNvPr id="33" name="Google Shape;33;p8"/>
          <p:cNvSpPr txBox="1"/>
          <p:nvPr/>
        </p:nvSpPr>
        <p:spPr>
          <a:xfrm>
            <a:off x="880529" y="6135329"/>
            <a:ext cx="184235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FF"/>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www.freepik.com/</a:t>
            </a:r>
            <a:endParaRPr sz="1200" b="0" i="0" u="none" strike="noStrike" cap="none">
              <a:solidFill>
                <a:srgbClr val="0000FF"/>
              </a:solidFill>
              <a:latin typeface="Arial"/>
              <a:ea typeface="Arial"/>
              <a:cs typeface="Arial"/>
              <a:sym typeface="Arial"/>
            </a:endParaRPr>
          </a:p>
        </p:txBody>
      </p:sp>
      <p:cxnSp>
        <p:nvCxnSpPr>
          <p:cNvPr id="34" name="Google Shape;34;p8"/>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g341bee5524f_1_0"/>
          <p:cNvSpPr txBox="1"/>
          <p:nvPr/>
        </p:nvSpPr>
        <p:spPr>
          <a:xfrm>
            <a:off x="540328" y="1027954"/>
            <a:ext cx="9240982" cy="5262939"/>
          </a:xfrm>
          <a:prstGeom prst="rect">
            <a:avLst/>
          </a:prstGeom>
          <a:noFill/>
          <a:ln>
            <a:noFill/>
          </a:ln>
        </p:spPr>
        <p:txBody>
          <a:bodyPr spcFirstLastPara="1" wrap="square" lIns="91425" tIns="45700" rIns="91425" bIns="45700" anchor="t" anchorCtr="0">
            <a:spAutoFit/>
          </a:bodyPr>
          <a:lstStyle/>
          <a:p>
            <a:r>
              <a:rPr lang="en-US" sz="2400" b="1" dirty="0" smtClean="0"/>
              <a:t>2.Key Objectives:</a:t>
            </a:r>
          </a:p>
          <a:p>
            <a:endParaRPr lang="en-US" sz="2400" b="1" dirty="0" smtClean="0"/>
          </a:p>
          <a:p>
            <a:r>
              <a:rPr lang="en-US" sz="2400" dirty="0" smtClean="0"/>
              <a:t>Develop a </a:t>
            </a:r>
            <a:r>
              <a:rPr lang="en-US" sz="2400" b="1" dirty="0" smtClean="0"/>
              <a:t>simple yet intuitive tool</a:t>
            </a:r>
            <a:r>
              <a:rPr lang="en-US" sz="2400" dirty="0" smtClean="0"/>
              <a:t> to analyze soil nutrient levels.</a:t>
            </a:r>
          </a:p>
          <a:p>
            <a:r>
              <a:rPr lang="en-US" sz="2400" dirty="0" smtClean="0"/>
              <a:t>Provide </a:t>
            </a:r>
            <a:r>
              <a:rPr lang="en-US" sz="2400" b="1" dirty="0" smtClean="0"/>
              <a:t>actionable insights</a:t>
            </a:r>
            <a:r>
              <a:rPr lang="en-US" sz="2400" dirty="0" smtClean="0"/>
              <a:t> to enhance soil productivity.</a:t>
            </a:r>
          </a:p>
          <a:p>
            <a:r>
              <a:rPr lang="en-US" sz="2400" dirty="0" smtClean="0"/>
              <a:t>Educate users on the importance of balanced soil nutrient levels for agricultural sustainability</a:t>
            </a:r>
            <a:r>
              <a:rPr lang="en-US" sz="2400" dirty="0" smtClean="0"/>
              <a:t>.</a:t>
            </a:r>
          </a:p>
          <a:p>
            <a:endParaRPr lang="en-US" sz="2400" dirty="0" smtClean="0"/>
          </a:p>
          <a:p>
            <a:r>
              <a:rPr lang="en-US" sz="2400" b="1" dirty="0" smtClean="0"/>
              <a:t>Problem </a:t>
            </a:r>
            <a:r>
              <a:rPr lang="en-US" sz="2400" b="1" dirty="0" smtClean="0"/>
              <a:t>Statement:</a:t>
            </a:r>
          </a:p>
          <a:p>
            <a:endParaRPr lang="en-US" sz="2400" b="1" dirty="0" smtClean="0"/>
          </a:p>
          <a:p>
            <a:r>
              <a:rPr lang="en-US" sz="2400" dirty="0" smtClean="0"/>
              <a:t>Imbalances in soil nutrients and suboptimal pH levels often lead to reduced agricultural productivity. Without specialized tools or expert guidance, it becomes challenging for farmers to identify and address these deficiencies effectively.</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36"/>
          <p:cNvSpPr txBox="1"/>
          <p:nvPr/>
        </p:nvSpPr>
        <p:spPr>
          <a:xfrm>
            <a:off x="210314" y="1451568"/>
            <a:ext cx="11358231" cy="3416279"/>
          </a:xfrm>
          <a:prstGeom prst="rect">
            <a:avLst/>
          </a:prstGeom>
          <a:noFill/>
          <a:ln>
            <a:noFill/>
          </a:ln>
        </p:spPr>
        <p:txBody>
          <a:bodyPr spcFirstLastPara="1" wrap="square" lIns="91425" tIns="45700" rIns="91425" bIns="45700" anchor="t" anchorCtr="0">
            <a:spAutoFit/>
          </a:bodyPr>
          <a:lstStyle/>
          <a:p>
            <a:r>
              <a:rPr lang="en-US" sz="2400" b="1" dirty="0" smtClean="0"/>
              <a:t>3.Solution:</a:t>
            </a:r>
          </a:p>
          <a:p>
            <a:endParaRPr lang="en-US" sz="2400" b="1" dirty="0" smtClean="0"/>
          </a:p>
          <a:p>
            <a:r>
              <a:rPr lang="en-US" sz="2400" dirty="0" smtClean="0"/>
              <a:t>The project introduces a </a:t>
            </a:r>
            <a:r>
              <a:rPr lang="en-US" sz="2400" b="1" dirty="0" smtClean="0"/>
              <a:t>real-time analysis tool</a:t>
            </a:r>
            <a:r>
              <a:rPr lang="en-US" sz="2400" dirty="0" smtClean="0"/>
              <a:t> with the following features:</a:t>
            </a:r>
          </a:p>
          <a:p>
            <a:r>
              <a:rPr lang="en-US" sz="2400" b="1" dirty="0" smtClean="0"/>
              <a:t>Interactive Interface</a:t>
            </a:r>
            <a:r>
              <a:rPr lang="en-US" sz="2400" dirty="0" smtClean="0"/>
              <a:t>: Users can input soil nutrient levels (Nitrogen, Phosphorus, Potassium) and soil pH using sliders.</a:t>
            </a:r>
          </a:p>
          <a:p>
            <a:r>
              <a:rPr lang="en-US" sz="2400" b="1" dirty="0" smtClean="0"/>
              <a:t>Threshold-Based Recommendations</a:t>
            </a:r>
            <a:r>
              <a:rPr lang="en-US" sz="2400" dirty="0" smtClean="0"/>
              <a:t>: Logical thresholds categorize nutrient levels into low, adequate, or high, providing tailored advice.</a:t>
            </a:r>
          </a:p>
          <a:p>
            <a:r>
              <a:rPr lang="en-US" sz="2400" b="1" dirty="0" smtClean="0"/>
              <a:t>Dynamic Feedback</a:t>
            </a:r>
            <a:r>
              <a:rPr lang="en-US" sz="2400" dirty="0" smtClean="0"/>
              <a:t>: Recommendations update instantly based on user inputs, enabling quick and informed decision-making.</a:t>
            </a:r>
            <a:endParaRPr lang="en-US" sz="2400" dirty="0"/>
          </a:p>
        </p:txBody>
      </p:sp>
      <p:sp>
        <p:nvSpPr>
          <p:cNvPr id="46" name="Google Shape;46;p36"/>
          <p:cNvSpPr txBox="1"/>
          <p:nvPr/>
        </p:nvSpPr>
        <p:spPr>
          <a:xfrm>
            <a:off x="199809" y="6135329"/>
            <a:ext cx="79587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1" i="0" u="none" strike="noStrike" cap="none">
                <a:solidFill>
                  <a:srgbClr val="000000"/>
                </a:solidFill>
                <a:latin typeface="Arial"/>
                <a:ea typeface="Arial"/>
                <a:cs typeface="Arial"/>
                <a:sym typeface="Arial"/>
              </a:rPr>
              <a:t>Source : </a:t>
            </a:r>
            <a:endParaRPr/>
          </a:p>
        </p:txBody>
      </p:sp>
      <p:sp>
        <p:nvSpPr>
          <p:cNvPr id="47" name="Google Shape;47;p36"/>
          <p:cNvSpPr txBox="1"/>
          <p:nvPr/>
        </p:nvSpPr>
        <p:spPr>
          <a:xfrm>
            <a:off x="880529" y="6135329"/>
            <a:ext cx="184235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FF"/>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www.freepik.com/</a:t>
            </a:r>
            <a:endParaRPr sz="1200" b="0" i="0" u="none" strike="noStrike" cap="none">
              <a:solidFill>
                <a:srgbClr val="0000FF"/>
              </a:solidFill>
              <a:latin typeface="Arial"/>
              <a:ea typeface="Arial"/>
              <a:cs typeface="Arial"/>
              <a:sym typeface="Arial"/>
            </a:endParaRPr>
          </a:p>
        </p:txBody>
      </p:sp>
      <p:cxnSp>
        <p:nvCxnSpPr>
          <p:cNvPr id="48" name="Google Shape;48;p36"/>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7"/>
          <p:cNvSpPr txBox="1"/>
          <p:nvPr/>
        </p:nvSpPr>
        <p:spPr>
          <a:xfrm>
            <a:off x="290946" y="1233054"/>
            <a:ext cx="11693236" cy="4154943"/>
          </a:xfrm>
          <a:prstGeom prst="rect">
            <a:avLst/>
          </a:prstGeom>
          <a:noFill/>
          <a:ln>
            <a:noFill/>
          </a:ln>
        </p:spPr>
        <p:txBody>
          <a:bodyPr spcFirstLastPara="1" wrap="square" lIns="91425" tIns="45700" rIns="91425" bIns="45700" anchor="t" anchorCtr="0">
            <a:spAutoFit/>
          </a:bodyPr>
          <a:lstStyle/>
          <a:p>
            <a:r>
              <a:rPr lang="en-US" sz="2400" b="1" dirty="0" smtClean="0"/>
              <a:t>Methodology</a:t>
            </a:r>
          </a:p>
          <a:p>
            <a:r>
              <a:rPr lang="en-US" sz="2400" b="1" dirty="0" smtClean="0"/>
              <a:t>	Framework</a:t>
            </a:r>
            <a:r>
              <a:rPr lang="en-US" sz="2400" dirty="0" smtClean="0"/>
              <a:t>: Built using Python and </a:t>
            </a:r>
            <a:r>
              <a:rPr lang="en-US" sz="2400" dirty="0" err="1" smtClean="0"/>
              <a:t>Streamlit</a:t>
            </a:r>
            <a:r>
              <a:rPr lang="en-US" sz="2400" dirty="0" smtClean="0"/>
              <a:t> for web-based deployment.</a:t>
            </a:r>
          </a:p>
          <a:p>
            <a:r>
              <a:rPr lang="en-US" sz="2400" b="1" dirty="0" smtClean="0"/>
              <a:t>	User </a:t>
            </a:r>
            <a:r>
              <a:rPr lang="en-US" sz="2400" b="1" dirty="0" smtClean="0"/>
              <a:t>Inputs</a:t>
            </a:r>
            <a:r>
              <a:rPr lang="en-US" sz="2400" dirty="0" smtClean="0"/>
              <a:t>: Soil nutrient levels collected via sliders:</a:t>
            </a:r>
          </a:p>
          <a:p>
            <a:pPr lvl="1"/>
            <a:r>
              <a:rPr lang="en-US" sz="2400" dirty="0" smtClean="0"/>
              <a:t>	Nitrogen </a:t>
            </a:r>
            <a:r>
              <a:rPr lang="en-US" sz="2400" dirty="0" smtClean="0"/>
              <a:t>(mg/kg)</a:t>
            </a:r>
          </a:p>
          <a:p>
            <a:pPr lvl="1"/>
            <a:r>
              <a:rPr lang="en-US" sz="2400" dirty="0" smtClean="0"/>
              <a:t>	Phosphorus </a:t>
            </a:r>
            <a:r>
              <a:rPr lang="en-US" sz="2400" dirty="0" smtClean="0"/>
              <a:t>(mg/kg)</a:t>
            </a:r>
          </a:p>
          <a:p>
            <a:pPr lvl="1"/>
            <a:r>
              <a:rPr lang="en-US" sz="2400" dirty="0" smtClean="0"/>
              <a:t>	Potassium </a:t>
            </a:r>
            <a:r>
              <a:rPr lang="en-US" sz="2400" dirty="0" smtClean="0"/>
              <a:t>(mg/kg)</a:t>
            </a:r>
          </a:p>
          <a:p>
            <a:pPr lvl="1"/>
            <a:r>
              <a:rPr lang="en-US" sz="2400" dirty="0" smtClean="0"/>
              <a:t>	Soil </a:t>
            </a:r>
            <a:r>
              <a:rPr lang="en-US" sz="2400" dirty="0" smtClean="0"/>
              <a:t>pH (scale from 4.0 to 9.0)</a:t>
            </a:r>
          </a:p>
          <a:p>
            <a:r>
              <a:rPr lang="en-US" sz="2400" b="1" dirty="0" smtClean="0"/>
              <a:t>Threshold Logic</a:t>
            </a:r>
            <a:r>
              <a:rPr lang="en-US" sz="2400" dirty="0" smtClean="0"/>
              <a:t>:</a:t>
            </a:r>
          </a:p>
          <a:p>
            <a:pPr lvl="1"/>
            <a:r>
              <a:rPr lang="en-US" sz="2400" b="1" dirty="0" smtClean="0"/>
              <a:t>	Low </a:t>
            </a:r>
            <a:r>
              <a:rPr lang="en-US" sz="2400" b="1" dirty="0" smtClean="0"/>
              <a:t>Levels</a:t>
            </a:r>
            <a:r>
              <a:rPr lang="en-US" sz="2400" dirty="0" smtClean="0"/>
              <a:t>: Suggest fertilizers to improve deficient nutrients.</a:t>
            </a:r>
          </a:p>
          <a:p>
            <a:pPr lvl="1"/>
            <a:r>
              <a:rPr lang="en-US" sz="2400" b="1" dirty="0" smtClean="0"/>
              <a:t>	Adequate </a:t>
            </a:r>
            <a:r>
              <a:rPr lang="en-US" sz="2400" b="1" dirty="0" smtClean="0"/>
              <a:t>Levels</a:t>
            </a:r>
            <a:r>
              <a:rPr lang="en-US" sz="2400" dirty="0" smtClean="0"/>
              <a:t>: Indicate optimal levels requiring no action.</a:t>
            </a:r>
          </a:p>
          <a:p>
            <a:pPr lvl="1"/>
            <a:r>
              <a:rPr lang="en-US" sz="2400" b="1" dirty="0" smtClean="0"/>
              <a:t>	High </a:t>
            </a:r>
            <a:r>
              <a:rPr lang="en-US" sz="2400" b="1" dirty="0" smtClean="0"/>
              <a:t>Levels</a:t>
            </a:r>
            <a:r>
              <a:rPr lang="en-US" sz="2400" dirty="0" smtClean="0"/>
              <a:t>: Recommend avoiding over-fertilization.</a:t>
            </a:r>
            <a:endParaRPr lang="en-US" sz="2400" dirty="0"/>
          </a:p>
        </p:txBody>
      </p:sp>
      <p:sp>
        <p:nvSpPr>
          <p:cNvPr id="55" name="Google Shape;55;p37"/>
          <p:cNvSpPr txBox="1"/>
          <p:nvPr/>
        </p:nvSpPr>
        <p:spPr>
          <a:xfrm>
            <a:off x="199809" y="6135329"/>
            <a:ext cx="79587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1" i="0" u="none" strike="noStrike" cap="none">
                <a:solidFill>
                  <a:srgbClr val="000000"/>
                </a:solidFill>
                <a:latin typeface="Arial"/>
                <a:ea typeface="Arial"/>
                <a:cs typeface="Arial"/>
                <a:sym typeface="Arial"/>
              </a:rPr>
              <a:t>Source : </a:t>
            </a:r>
            <a:endParaRPr/>
          </a:p>
        </p:txBody>
      </p:sp>
      <p:sp>
        <p:nvSpPr>
          <p:cNvPr id="56" name="Google Shape;56;p37"/>
          <p:cNvSpPr txBox="1"/>
          <p:nvPr/>
        </p:nvSpPr>
        <p:spPr>
          <a:xfrm>
            <a:off x="880529" y="6135329"/>
            <a:ext cx="184235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FF"/>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www.freepik.com/</a:t>
            </a:r>
            <a:endParaRPr sz="1200" b="0" i="0" u="none" strike="noStrike" cap="none">
              <a:solidFill>
                <a:srgbClr val="0000FF"/>
              </a:solidFill>
              <a:latin typeface="Arial"/>
              <a:ea typeface="Arial"/>
              <a:cs typeface="Arial"/>
              <a:sym typeface="Arial"/>
            </a:endParaRPr>
          </a:p>
        </p:txBody>
      </p:sp>
      <p:cxnSp>
        <p:nvCxnSpPr>
          <p:cNvPr id="57" name="Google Shape;57;p37"/>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054" y="1301465"/>
            <a:ext cx="11277599" cy="2677656"/>
          </a:xfrm>
          <a:prstGeom prst="rect">
            <a:avLst/>
          </a:prstGeom>
        </p:spPr>
        <p:txBody>
          <a:bodyPr wrap="square">
            <a:spAutoFit/>
          </a:bodyPr>
          <a:lstStyle/>
          <a:p>
            <a:r>
              <a:rPr lang="en-US" sz="2400" b="1" dirty="0" smtClean="0"/>
              <a:t>Features</a:t>
            </a:r>
          </a:p>
          <a:p>
            <a:r>
              <a:rPr lang="en-US" sz="2400" b="1" dirty="0" smtClean="0"/>
              <a:t>Ease of Use</a:t>
            </a:r>
            <a:r>
              <a:rPr lang="en-US" sz="2400" dirty="0" smtClean="0"/>
              <a:t>: Intuitive interface suitable for farmers and researchers without technical expertise.</a:t>
            </a:r>
          </a:p>
          <a:p>
            <a:r>
              <a:rPr lang="en-US" sz="2400" b="1" dirty="0" smtClean="0"/>
              <a:t>Customization</a:t>
            </a:r>
            <a:r>
              <a:rPr lang="en-US" sz="2400" dirty="0" smtClean="0"/>
              <a:t>: Recommendations based on user-specific inputs and predefined thresholds.</a:t>
            </a:r>
          </a:p>
          <a:p>
            <a:r>
              <a:rPr lang="en-US" sz="2400" b="1" dirty="0" smtClean="0"/>
              <a:t>Accessibility</a:t>
            </a:r>
            <a:r>
              <a:rPr lang="en-US" sz="2400" dirty="0" smtClean="0"/>
              <a:t>: Real-time analysis ensures quick actionable insights to manage soil health.</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3" name="Google Shape;63;g341bee5524f_1_4"/>
          <p:cNvSpPr txBox="1"/>
          <p:nvPr/>
        </p:nvSpPr>
        <p:spPr>
          <a:xfrm>
            <a:off x="0" y="858982"/>
            <a:ext cx="12192000" cy="5891802"/>
          </a:xfrm>
          <a:prstGeom prst="rect">
            <a:avLst/>
          </a:prstGeom>
          <a:noFill/>
          <a:ln>
            <a:noFill/>
          </a:ln>
        </p:spPr>
        <p:txBody>
          <a:bodyPr spcFirstLastPara="1" wrap="square" lIns="91425" tIns="91425" rIns="91425" bIns="91425" anchor="t" anchorCtr="0">
            <a:noAutofit/>
          </a:bodyPr>
          <a:lstStyle/>
          <a:p>
            <a:r>
              <a:rPr lang="en-US" sz="2400" b="1" dirty="0" smtClean="0"/>
              <a:t>Deployment</a:t>
            </a:r>
          </a:p>
          <a:p>
            <a:r>
              <a:rPr lang="en-US" sz="2400" dirty="0" smtClean="0"/>
              <a:t>The application is ready for deployment using </a:t>
            </a:r>
            <a:r>
              <a:rPr lang="en-US" sz="2400" b="1" dirty="0" err="1" smtClean="0"/>
              <a:t>Streamlit</a:t>
            </a:r>
            <a:r>
              <a:rPr lang="en-US" sz="2400" dirty="0" smtClean="0"/>
              <a:t>, providing:</a:t>
            </a:r>
          </a:p>
          <a:p>
            <a:r>
              <a:rPr lang="en-US" sz="2400" dirty="0" smtClean="0"/>
              <a:t>Web-based access to farmers, researchers, and agricultural consultants.</a:t>
            </a:r>
          </a:p>
          <a:p>
            <a:r>
              <a:rPr lang="en-US" sz="2400" dirty="0" smtClean="0"/>
              <a:t>Interactive sliders for real-time nutrient assessment and recommendations</a:t>
            </a:r>
            <a:r>
              <a:rPr lang="en-US" sz="2400" dirty="0" smtClean="0"/>
              <a:t>.</a:t>
            </a:r>
          </a:p>
          <a:p>
            <a:endParaRPr lang="en-US" sz="2400" dirty="0" smtClean="0"/>
          </a:p>
          <a:p>
            <a:r>
              <a:rPr lang="en-US" sz="2400" b="1" dirty="0" smtClean="0"/>
              <a:t>Future Enhancements</a:t>
            </a:r>
          </a:p>
          <a:p>
            <a:r>
              <a:rPr lang="en-US" sz="2400" b="1" dirty="0" smtClean="0"/>
              <a:t>Expanded Parameters</a:t>
            </a:r>
            <a:r>
              <a:rPr lang="en-US" sz="2400" dirty="0" smtClean="0"/>
              <a:t>: Include secondary nutrients (e.g., calcium, magnesium, sulfur) and micronutrients for a holistic soil analysis.</a:t>
            </a:r>
          </a:p>
          <a:p>
            <a:r>
              <a:rPr lang="en-US" sz="2400" b="1" dirty="0" smtClean="0"/>
              <a:t>Machine Learning Integration</a:t>
            </a:r>
            <a:r>
              <a:rPr lang="en-US" sz="2400" dirty="0" smtClean="0"/>
              <a:t>: Incorporate supervised models to predict crop suitability based on soil data.</a:t>
            </a:r>
          </a:p>
          <a:p>
            <a:r>
              <a:rPr lang="en-US" sz="2400" b="1" dirty="0" smtClean="0"/>
              <a:t>Historical Data Analysis</a:t>
            </a:r>
            <a:r>
              <a:rPr lang="en-US" sz="2400" dirty="0" smtClean="0"/>
              <a:t>: Add functionality to store and analyze trends over time for better decision-making.</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39"/>
          <p:cNvSpPr txBox="1"/>
          <p:nvPr/>
        </p:nvSpPr>
        <p:spPr>
          <a:xfrm>
            <a:off x="210314" y="1461898"/>
            <a:ext cx="11718450" cy="4893607"/>
          </a:xfrm>
          <a:prstGeom prst="rect">
            <a:avLst/>
          </a:prstGeom>
          <a:noFill/>
          <a:ln>
            <a:noFill/>
          </a:ln>
        </p:spPr>
        <p:txBody>
          <a:bodyPr spcFirstLastPara="1" wrap="square" lIns="91425" tIns="45700" rIns="91425" bIns="45700" anchor="t" anchorCtr="0">
            <a:spAutoFit/>
          </a:bodyPr>
          <a:lstStyle/>
          <a:p>
            <a:r>
              <a:rPr lang="en-US" sz="2400" b="1" dirty="0" smtClean="0"/>
              <a:t>Results </a:t>
            </a:r>
          </a:p>
          <a:p>
            <a:r>
              <a:rPr lang="en-US" sz="2400" b="1" dirty="0" smtClean="0"/>
              <a:t>Example Input</a:t>
            </a:r>
            <a:r>
              <a:rPr lang="en-US" sz="2400" b="1" dirty="0" smtClean="0"/>
              <a:t>:</a:t>
            </a:r>
          </a:p>
          <a:p>
            <a:r>
              <a:rPr lang="en-US" sz="2400" dirty="0" smtClean="0"/>
              <a:t>Nitrogen: </a:t>
            </a:r>
            <a:r>
              <a:rPr lang="en-US" sz="2400" b="1" dirty="0" smtClean="0"/>
              <a:t>15 mg/kg</a:t>
            </a:r>
            <a:endParaRPr lang="en-US" sz="2400" dirty="0" smtClean="0"/>
          </a:p>
          <a:p>
            <a:r>
              <a:rPr lang="en-US" sz="2400" dirty="0" smtClean="0"/>
              <a:t>Phosphorus: </a:t>
            </a:r>
            <a:r>
              <a:rPr lang="en-US" sz="2400" b="1" dirty="0" smtClean="0"/>
              <a:t>30 mg/kg</a:t>
            </a:r>
            <a:endParaRPr lang="en-US" sz="2400" dirty="0" smtClean="0"/>
          </a:p>
          <a:p>
            <a:r>
              <a:rPr lang="en-US" sz="2400" dirty="0" smtClean="0"/>
              <a:t>Potassium: </a:t>
            </a:r>
            <a:r>
              <a:rPr lang="en-US" sz="2400" b="1" dirty="0" smtClean="0"/>
              <a:t>5 mg/kg</a:t>
            </a:r>
            <a:endParaRPr lang="en-US" sz="2400" dirty="0" smtClean="0"/>
          </a:p>
          <a:p>
            <a:r>
              <a:rPr lang="en-US" sz="2400" dirty="0" smtClean="0"/>
              <a:t>pH: </a:t>
            </a:r>
            <a:r>
              <a:rPr lang="en-US" sz="2400" b="1" dirty="0" smtClean="0"/>
              <a:t>5.5</a:t>
            </a:r>
          </a:p>
          <a:p>
            <a:endParaRPr lang="en-US" sz="2400" dirty="0" smtClean="0"/>
          </a:p>
          <a:p>
            <a:r>
              <a:rPr lang="en-US" sz="2400" b="1" dirty="0" smtClean="0"/>
              <a:t>Output:</a:t>
            </a:r>
          </a:p>
          <a:p>
            <a:r>
              <a:rPr lang="en-US" sz="2400" b="1" dirty="0" smtClean="0"/>
              <a:t>Nitrogen Analysis</a:t>
            </a:r>
            <a:r>
              <a:rPr lang="en-US" sz="2400" dirty="0" smtClean="0"/>
              <a:t>: "Nitrogen level is low. Consider adding nitrogen-based fertilizers."</a:t>
            </a:r>
          </a:p>
          <a:p>
            <a:r>
              <a:rPr lang="en-US" sz="2400" b="1" dirty="0" smtClean="0"/>
              <a:t>Phosphorus Analysis</a:t>
            </a:r>
            <a:r>
              <a:rPr lang="en-US" sz="2400" dirty="0" smtClean="0"/>
              <a:t>: "Phosphorus level is sufficient."</a:t>
            </a:r>
          </a:p>
          <a:p>
            <a:r>
              <a:rPr lang="en-US" sz="2400" b="1" dirty="0" smtClean="0"/>
              <a:t>Potassium Analysis</a:t>
            </a:r>
            <a:r>
              <a:rPr lang="en-US" sz="2400" dirty="0" smtClean="0"/>
              <a:t>: "Potassium level is low. Add potassium-based fertilizers."</a:t>
            </a:r>
          </a:p>
          <a:p>
            <a:r>
              <a:rPr lang="en-US" sz="2400" b="1" dirty="0" smtClean="0"/>
              <a:t>pH Analysis</a:t>
            </a:r>
            <a:r>
              <a:rPr lang="en-US" sz="2400" dirty="0" smtClean="0"/>
              <a:t>: "Soil pH is not ideal. Consider pH adjustment strategies."</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8"/>
          <p:cNvSpPr txBox="1"/>
          <p:nvPr/>
        </p:nvSpPr>
        <p:spPr>
          <a:xfrm>
            <a:off x="212231" y="962377"/>
            <a:ext cx="590409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dirty="0">
                <a:solidFill>
                  <a:srgbClr val="213163"/>
                </a:solidFill>
                <a:latin typeface="Arial"/>
                <a:ea typeface="Arial"/>
                <a:cs typeface="Arial"/>
                <a:sym typeface="Arial"/>
              </a:rPr>
              <a:t>Conclusion</a:t>
            </a:r>
            <a:endParaRPr sz="2000" b="0" i="0" u="none" strike="noStrike" cap="none" dirty="0">
              <a:solidFill>
                <a:srgbClr val="213163"/>
              </a:solidFill>
              <a:latin typeface="Arial"/>
              <a:ea typeface="Arial"/>
              <a:cs typeface="Arial"/>
              <a:sym typeface="Arial"/>
            </a:endParaRPr>
          </a:p>
        </p:txBody>
      </p:sp>
      <p:sp>
        <p:nvSpPr>
          <p:cNvPr id="69" name="Google Shape;69;p38"/>
          <p:cNvSpPr txBox="1"/>
          <p:nvPr/>
        </p:nvSpPr>
        <p:spPr>
          <a:xfrm>
            <a:off x="210314" y="1766698"/>
            <a:ext cx="7354268" cy="2903319"/>
          </a:xfrm>
          <a:prstGeom prst="rect">
            <a:avLst/>
          </a:prstGeom>
          <a:noFill/>
          <a:ln>
            <a:noFill/>
          </a:ln>
        </p:spPr>
        <p:txBody>
          <a:bodyPr spcFirstLastPara="1" wrap="square" lIns="91425" tIns="45700" rIns="91425" bIns="45700" anchor="t" anchorCtr="0">
            <a:spAutoFit/>
          </a:bodyPr>
          <a:lstStyle/>
          <a:p>
            <a:r>
              <a:rPr lang="en-US" sz="1800" dirty="0" smtClean="0"/>
              <a:t>The Soil Nutrient Analysis project effectively addresses the challenge of assessing soil health by offering an intuitive, accessible, and real-time analysis tool. Through the use of Python and Streamlit, the application evaluates critical parameters such as nitrogen, phosphorus, potassium, and soil pH levels. It provides actionable recommendations that are both practical and scientifically sound, empowering farmers and agricultural enthusiasts to make informed decisions about soil management.</a:t>
            </a:r>
          </a:p>
          <a:p>
            <a:endParaRPr dirty="0"/>
          </a:p>
          <a:p>
            <a:pPr marL="228600" marR="0" lvl="0" indent="-114300" algn="l" rtl="0">
              <a:lnSpc>
                <a:spcPct val="100000"/>
              </a:lnSpc>
              <a:spcBef>
                <a:spcPts val="80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70" name="Google Shape;70;p38"/>
          <p:cNvSpPr txBox="1"/>
          <p:nvPr/>
        </p:nvSpPr>
        <p:spPr>
          <a:xfrm>
            <a:off x="199809" y="6135329"/>
            <a:ext cx="79587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1" i="0" u="none" strike="noStrike" cap="none">
                <a:solidFill>
                  <a:srgbClr val="000000"/>
                </a:solidFill>
                <a:latin typeface="Arial"/>
                <a:ea typeface="Arial"/>
                <a:cs typeface="Arial"/>
                <a:sym typeface="Arial"/>
              </a:rPr>
              <a:t>Source : </a:t>
            </a:r>
            <a:endParaRPr/>
          </a:p>
        </p:txBody>
      </p:sp>
      <p:sp>
        <p:nvSpPr>
          <p:cNvPr id="71" name="Google Shape;71;p38"/>
          <p:cNvSpPr txBox="1"/>
          <p:nvPr/>
        </p:nvSpPr>
        <p:spPr>
          <a:xfrm>
            <a:off x="880529" y="6135329"/>
            <a:ext cx="1842351"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200" b="0" i="0" u="sng" strike="noStrike" cap="none">
                <a:solidFill>
                  <a:srgbClr val="0000FF"/>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www.freepik.com/</a:t>
            </a:r>
            <a:endParaRPr sz="1200" b="0" i="0" u="none" strike="noStrike" cap="none">
              <a:solidFill>
                <a:srgbClr val="0000FF"/>
              </a:solidFill>
              <a:latin typeface="Arial"/>
              <a:ea typeface="Arial"/>
              <a:cs typeface="Arial"/>
              <a:sym typeface="Arial"/>
            </a:endParaRPr>
          </a:p>
        </p:txBody>
      </p:sp>
      <p:cxnSp>
        <p:nvCxnSpPr>
          <p:cNvPr id="72" name="Google Shape;72;p38"/>
          <p:cNvCxnSpPr/>
          <p:nvPr/>
        </p:nvCxnSpPr>
        <p:spPr>
          <a:xfrm>
            <a:off x="0" y="6055360"/>
            <a:ext cx="12192000" cy="0"/>
          </a:xfrm>
          <a:prstGeom prst="straightConnector1">
            <a:avLst/>
          </a:prstGeom>
          <a:noFill/>
          <a:ln w="12700" cap="flat" cmpd="sng">
            <a:solidFill>
              <a:srgbClr val="D8D8D8"/>
            </a:solidFill>
            <a:prstDash val="solid"/>
            <a:round/>
            <a:headEnd type="none" w="sm" len="sm"/>
            <a:tailEnd type="none" w="sm" len="sm"/>
          </a:ln>
        </p:spPr>
      </p:cxnSp>
      <p:pic>
        <p:nvPicPr>
          <p:cNvPr id="73" name="Google Shape;73;p38" descr="A light bulb with a black background&#10;&#10;Description automatically generated"/>
          <p:cNvPicPr preferRelativeResize="0"/>
          <p:nvPr/>
        </p:nvPicPr>
        <p:blipFill rotWithShape="1">
          <a:blip r:embed="rId4">
            <a:alphaModFix/>
          </a:blip>
          <a:srcRect l="7117" t="5427" r="7294" b="7473"/>
          <a:stretch/>
        </p:blipFill>
        <p:spPr>
          <a:xfrm>
            <a:off x="7112000" y="1092200"/>
            <a:ext cx="4551680" cy="463211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538</Words>
  <Application>Microsoft Office PowerPoint</Application>
  <PresentationFormat>Custom</PresentationFormat>
  <Paragraphs>72</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Moinudeen Syed</dc:creator>
  <cp:lastModifiedBy>KARTHICK</cp:lastModifiedBy>
  <cp:revision>22</cp:revision>
  <dcterms:modified xsi:type="dcterms:W3CDTF">2025-03-22T07:31:38Z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