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5"/>
  </p:notesMasterIdLst>
  <p:handoutMasterIdLst>
    <p:handoutMasterId r:id="rId36"/>
  </p:handoutMasterIdLst>
  <p:sldIdLst>
    <p:sldId id="355" r:id="rId7"/>
    <p:sldId id="357" r:id="rId8"/>
    <p:sldId id="370" r:id="rId9"/>
    <p:sldId id="400" r:id="rId10"/>
    <p:sldId id="402" r:id="rId11"/>
    <p:sldId id="397" r:id="rId12"/>
    <p:sldId id="401" r:id="rId13"/>
    <p:sldId id="403" r:id="rId14"/>
    <p:sldId id="404" r:id="rId15"/>
    <p:sldId id="398" r:id="rId16"/>
    <p:sldId id="399" r:id="rId17"/>
    <p:sldId id="396" r:id="rId18"/>
    <p:sldId id="371" r:id="rId19"/>
    <p:sldId id="372" r:id="rId20"/>
    <p:sldId id="373" r:id="rId21"/>
    <p:sldId id="394" r:id="rId22"/>
    <p:sldId id="375" r:id="rId23"/>
    <p:sldId id="376" r:id="rId24"/>
    <p:sldId id="393" r:id="rId25"/>
    <p:sldId id="391" r:id="rId26"/>
    <p:sldId id="390" r:id="rId27"/>
    <p:sldId id="378" r:id="rId28"/>
    <p:sldId id="377" r:id="rId29"/>
    <p:sldId id="389" r:id="rId30"/>
    <p:sldId id="379" r:id="rId31"/>
    <p:sldId id="395" r:id="rId32"/>
    <p:sldId id="380" r:id="rId33"/>
    <p:sldId id="381" r:id="rId3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 uri="{2D200454-40CA-4A62-9FC3-DE9A4176ACB9}">
      <p15:notesGuideLst xmlns="" xmlns:p15="http://schemas.microsoft.com/office/powerpoint/2012/main" xmlns:mv="urn:schemas-microsoft-com:mac:vml" xmlns:mc="http://schemas.openxmlformats.org/markup-compatibility/2006"/>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FF52"/>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1" autoAdjust="0"/>
    <p:restoredTop sz="92127" autoAdjust="0"/>
  </p:normalViewPr>
  <p:slideViewPr>
    <p:cSldViewPr snapToGrid="0">
      <p:cViewPr varScale="1">
        <p:scale>
          <a:sx n="97" d="100"/>
          <a:sy n="97" d="100"/>
        </p:scale>
        <p:origin x="-2248" y="-10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k:Documents:Master_TUM:WS_1718:Low-power-systems-design:Presentation:support%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lineChart>
        <c:grouping val="standard"/>
        <c:varyColors val="0"/>
        <c:ser>
          <c:idx val="1"/>
          <c:order val="1"/>
          <c:tx>
            <c:v>Fast</c:v>
          </c:tx>
          <c:spPr>
            <a:ln>
              <a:solidFill>
                <a:schemeClr val="accent5"/>
              </a:solidFill>
            </a:ln>
          </c:spPr>
          <c:marker>
            <c:symbol val="none"/>
          </c:marker>
          <c:val>
            <c:numRef>
              <c:f>Sheet1!$B$5:$B$20</c:f>
              <c:numCache>
                <c:formatCode>General</c:formatCode>
                <c:ptCount val="16"/>
                <c:pt idx="0">
                  <c:v>0.0</c:v>
                </c:pt>
                <c:pt idx="1">
                  <c:v>0.0</c:v>
                </c:pt>
                <c:pt idx="2">
                  <c:v>0.0</c:v>
                </c:pt>
                <c:pt idx="3">
                  <c:v>1.0</c:v>
                </c:pt>
                <c:pt idx="4">
                  <c:v>1.0</c:v>
                </c:pt>
                <c:pt idx="5">
                  <c:v>1.0</c:v>
                </c:pt>
                <c:pt idx="6">
                  <c:v>0.0</c:v>
                </c:pt>
                <c:pt idx="7">
                  <c:v>0.0</c:v>
                </c:pt>
                <c:pt idx="8">
                  <c:v>0.0</c:v>
                </c:pt>
                <c:pt idx="9">
                  <c:v>1.0</c:v>
                </c:pt>
                <c:pt idx="10">
                  <c:v>1.0</c:v>
                </c:pt>
                <c:pt idx="11">
                  <c:v>1.0</c:v>
                </c:pt>
                <c:pt idx="12">
                  <c:v>0.0</c:v>
                </c:pt>
                <c:pt idx="13">
                  <c:v>0.0</c:v>
                </c:pt>
                <c:pt idx="14">
                  <c:v>0.0</c:v>
                </c:pt>
                <c:pt idx="15">
                  <c:v>1.0</c:v>
                </c:pt>
              </c:numCache>
            </c:numRef>
          </c:val>
          <c:smooth val="0"/>
        </c:ser>
        <c:ser>
          <c:idx val="0"/>
          <c:order val="0"/>
          <c:tx>
            <c:v>Slow</c:v>
          </c:tx>
          <c:marker>
            <c:symbol val="none"/>
          </c:marker>
          <c:val>
            <c:numRef>
              <c:f>Sheet1!$C$5:$C$21</c:f>
              <c:numCache>
                <c:formatCode>General</c:formatCode>
                <c:ptCount val="17"/>
                <c:pt idx="0">
                  <c:v>0.0</c:v>
                </c:pt>
                <c:pt idx="1">
                  <c:v>0.0</c:v>
                </c:pt>
                <c:pt idx="2">
                  <c:v>0.0</c:v>
                </c:pt>
                <c:pt idx="3">
                  <c:v>0.0</c:v>
                </c:pt>
                <c:pt idx="4">
                  <c:v>1.0</c:v>
                </c:pt>
                <c:pt idx="5">
                  <c:v>1.0</c:v>
                </c:pt>
                <c:pt idx="6">
                  <c:v>1.0</c:v>
                </c:pt>
                <c:pt idx="7">
                  <c:v>1.0</c:v>
                </c:pt>
                <c:pt idx="8">
                  <c:v>0.0</c:v>
                </c:pt>
                <c:pt idx="9">
                  <c:v>0.0</c:v>
                </c:pt>
                <c:pt idx="10">
                  <c:v>0.0</c:v>
                </c:pt>
                <c:pt idx="11">
                  <c:v>0.0</c:v>
                </c:pt>
                <c:pt idx="12">
                  <c:v>1.0</c:v>
                </c:pt>
                <c:pt idx="13">
                  <c:v>1.0</c:v>
                </c:pt>
                <c:pt idx="14">
                  <c:v>1.0</c:v>
                </c:pt>
                <c:pt idx="15">
                  <c:v>1.0</c:v>
                </c:pt>
              </c:numCache>
            </c:numRef>
          </c:val>
          <c:smooth val="0"/>
        </c:ser>
        <c:dLbls>
          <c:showLegendKey val="0"/>
          <c:showVal val="0"/>
          <c:showCatName val="0"/>
          <c:showSerName val="0"/>
          <c:showPercent val="0"/>
          <c:showBubbleSize val="0"/>
        </c:dLbls>
        <c:marker val="1"/>
        <c:smooth val="0"/>
        <c:axId val="2138784392"/>
        <c:axId val="2138788408"/>
      </c:lineChart>
      <c:catAx>
        <c:axId val="2138784392"/>
        <c:scaling>
          <c:orientation val="minMax"/>
        </c:scaling>
        <c:delete val="0"/>
        <c:axPos val="b"/>
        <c:majorTickMark val="none"/>
        <c:minorTickMark val="none"/>
        <c:tickLblPos val="nextTo"/>
        <c:crossAx val="2138788408"/>
        <c:crosses val="autoZero"/>
        <c:auto val="1"/>
        <c:lblAlgn val="ctr"/>
        <c:lblOffset val="100"/>
        <c:noMultiLvlLbl val="0"/>
      </c:catAx>
      <c:valAx>
        <c:axId val="2138788408"/>
        <c:scaling>
          <c:orientation val="minMax"/>
        </c:scaling>
        <c:delete val="1"/>
        <c:axPos val="l"/>
        <c:numFmt formatCode="General" sourceLinked="1"/>
        <c:majorTickMark val="none"/>
        <c:minorTickMark val="none"/>
        <c:tickLblPos val="nextTo"/>
        <c:crossAx val="213878439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
          <c:y val="0.00296924769163716"/>
          <c:w val="0.462060695538059"/>
          <c:h val="0.842852197425494"/>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37298088"/>
        <c:axId val="2137301336"/>
      </c:barChart>
      <c:catAx>
        <c:axId val="2137298088"/>
        <c:scaling>
          <c:orientation val="maxMin"/>
        </c:scaling>
        <c:delete val="0"/>
        <c:axPos val="l"/>
        <c:numFmt formatCode="General" sourceLinked="0"/>
        <c:majorTickMark val="out"/>
        <c:minorTickMark val="none"/>
        <c:tickLblPos val="nextTo"/>
        <c:spPr>
          <a:ln>
            <a:noFill/>
          </a:ln>
        </c:spPr>
        <c:crossAx val="2137301336"/>
        <c:crosses val="autoZero"/>
        <c:auto val="1"/>
        <c:lblAlgn val="ctr"/>
        <c:lblOffset val="100"/>
        <c:noMultiLvlLbl val="0"/>
      </c:catAx>
      <c:valAx>
        <c:axId val="2137301336"/>
        <c:scaling>
          <c:orientation val="minMax"/>
        </c:scaling>
        <c:delete val="1"/>
        <c:axPos val="t"/>
        <c:numFmt formatCode="General" sourceLinked="1"/>
        <c:majorTickMark val="out"/>
        <c:minorTickMark val="none"/>
        <c:tickLblPos val="none"/>
        <c:crossAx val="2137298088"/>
        <c:crosses val="autoZero"/>
        <c:crossBetween val="between"/>
      </c:valAx>
      <c:spPr>
        <a:noFill/>
        <a:ln w="25400">
          <a:noFill/>
        </a:ln>
      </c:spPr>
    </c:plotArea>
    <c:legend>
      <c:legendPos val="r"/>
      <c:layout>
        <c:manualLayout>
          <c:xMode val="edge"/>
          <c:yMode val="edge"/>
          <c:x val="0.129117541777882"/>
          <c:y val="0.888451972561894"/>
          <c:w val="0.632526454392655"/>
          <c:h val="0.047614212345839"/>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138901416"/>
        <c:axId val="2138905128"/>
      </c:barChart>
      <c:catAx>
        <c:axId val="213890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38905128"/>
        <c:crosses val="autoZero"/>
        <c:auto val="1"/>
        <c:lblAlgn val="ctr"/>
        <c:lblOffset val="100"/>
        <c:noMultiLvlLbl val="0"/>
      </c:catAx>
      <c:valAx>
        <c:axId val="2138905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901416"/>
        <c:crosses val="autoZero"/>
        <c:crossBetween val="between"/>
      </c:valAx>
      <c:spPr>
        <a:noFill/>
        <a:ln>
          <a:noFill/>
        </a:ln>
        <a:effectLst/>
      </c:spPr>
    </c:plotArea>
    <c:legend>
      <c:legendPos val="b"/>
      <c:layout>
        <c:manualLayout>
          <c:xMode val="edge"/>
          <c:yMode val="edge"/>
          <c:x val="0.283574215536491"/>
          <c:y val="0.949194120957347"/>
          <c:w val="0.432851568927021"/>
          <c:h val="0.05080587904265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27.01.18</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27.01.18</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411921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4.xml"/><Relationship Id="rId10" Type="http://schemas.openxmlformats.org/officeDocument/2006/relationships/image" Target="../media/image1.wmf"/><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 Id="rId3" Type="http://schemas.openxmlformats.org/officeDocument/2006/relationships/image" Target="../media/image3.emf"/></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xmlns:p14="http://schemas.microsoft.com/office/powerpoint/2010/main" id="1" dur="indefinite" restart="never" nodeType="tmRoot"/>
      </p:par>
    </p:tnLst>
  </p:timing>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xmlns:p14="http://schemas.microsoft.com/office/powerpoint/2010/mai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xmlns:p14="http://schemas.microsoft.com/office/powerpoint/2010/mai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xmlns:p14="http://schemas.microsoft.com/office/powerpoint/2010/mai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xmlns:p14="http://schemas.microsoft.com/office/powerpoint/2010/mai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err="1" smtClean="0"/>
              <a:t>Faculty</a:t>
            </a:r>
            <a:r>
              <a:rPr lang="de-DE" dirty="0" smtClean="0"/>
              <a:t> </a:t>
            </a:r>
            <a:r>
              <a:rPr lang="de-DE" dirty="0" err="1" smtClean="0"/>
              <a:t>of</a:t>
            </a:r>
            <a:r>
              <a:rPr lang="de-DE" dirty="0" smtClean="0"/>
              <a:t> </a:t>
            </a:r>
            <a:r>
              <a:rPr lang="de-DE" dirty="0" err="1" smtClean="0"/>
              <a:t>Electrical</a:t>
            </a:r>
            <a:r>
              <a:rPr lang="de-DE" dirty="0" smtClean="0"/>
              <a:t> </a:t>
            </a:r>
            <a:r>
              <a:rPr lang="de-DE" dirty="0" err="1" smtClean="0"/>
              <a:t>and</a:t>
            </a:r>
            <a:r>
              <a:rPr lang="de-DE" dirty="0" smtClean="0"/>
              <a:t> Computer Science</a:t>
            </a:r>
          </a:p>
          <a:p>
            <a:r>
              <a:rPr lang="de-DE" dirty="0" err="1" smtClean="0"/>
              <a:t>Munich</a:t>
            </a:r>
            <a:r>
              <a:rPr lang="de-DE" dirty="0" smtClean="0"/>
              <a:t> 29. </a:t>
            </a:r>
            <a:r>
              <a:rPr lang="de-DE" dirty="0" err="1" smtClean="0"/>
              <a:t>January</a:t>
            </a:r>
            <a:r>
              <a:rPr lang="de-DE" dirty="0" smtClean="0"/>
              <a:t> 2018</a:t>
            </a:r>
            <a:endParaRPr dirty="0"/>
          </a:p>
        </p:txBody>
      </p:sp>
      <p:sp>
        <p:nvSpPr>
          <p:cNvPr id="7" name="Titel 6"/>
          <p:cNvSpPr>
            <a:spLocks noGrp="1"/>
          </p:cNvSpPr>
          <p:nvPr>
            <p:ph type="title"/>
          </p:nvPr>
        </p:nvSpPr>
        <p:spPr>
          <a:xfrm>
            <a:off x="319090" y="994334"/>
            <a:ext cx="8508999" cy="418918"/>
          </a:xfrm>
        </p:spPr>
        <p:txBody>
          <a:bodyPr/>
          <a:lstStyle/>
          <a:p>
            <a:r>
              <a:rPr lang="de-DE" dirty="0" smtClean="0"/>
              <a:t>Ultra Low Power </a:t>
            </a:r>
            <a:r>
              <a:rPr lang="de-DE" dirty="0" err="1" smtClean="0"/>
              <a:t>Processors</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dirty="0" err="1" smtClean="0"/>
              <a:t>Conclusion</a:t>
            </a:r>
            <a:endParaRPr lang="de-DE" sz="3000" dirty="0"/>
          </a:p>
        </p:txBody>
      </p:sp>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36098945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dirty="0" smtClean="0"/>
              <a:t>Refere</a:t>
            </a:r>
            <a:r>
              <a:rPr lang="de-DE" dirty="0" smtClean="0"/>
              <a:t>nces</a:t>
            </a:r>
            <a:endParaRPr lang="de-DE" sz="3000" dirty="0"/>
          </a:p>
        </p:txBody>
      </p:sp>
    </p:spTree>
    <p:extLst>
      <p:ext uri="{BB962C8B-B14F-4D97-AF65-F5344CB8AC3E}">
        <p14:creationId xmlns:p14="http://schemas.microsoft.com/office/powerpoint/2010/main" val="30010342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extLst>
      <p:ext uri="{BB962C8B-B14F-4D97-AF65-F5344CB8AC3E}">
        <p14:creationId xmlns:p14="http://schemas.microsoft.com/office/powerpoint/2010/main" val="26620456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14</a:t>
            </a:fld>
            <a:endParaRPr lang="de-DE"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mtClean="0"/>
              <a:t>Bei kleinen Aufzählungen auf Aufzählungszeichen verzichten und ggf. zusätzliche Leerzeile</a:t>
            </a:r>
          </a:p>
          <a:p>
            <a:r>
              <a:rPr lang="de-DE" smtClean="0"/>
              <a:t>Nur die wesentlichen Punkte nennen und Themen auf verschiedene Seiten splitten.</a:t>
            </a:r>
          </a:p>
          <a:p>
            <a:endParaRPr lang="de-DE" smtClean="0"/>
          </a:p>
          <a:p>
            <a:r>
              <a:rPr lang="de-DE" smtClean="0"/>
              <a:t>Punkt 1</a:t>
            </a:r>
          </a:p>
          <a:p>
            <a:endParaRPr lang="de-DE" smtClean="0"/>
          </a:p>
          <a:p>
            <a:r>
              <a:rPr lang="de-DE" smtClean="0"/>
              <a:t>Punkt 2</a:t>
            </a:r>
          </a:p>
          <a:p>
            <a:endParaRPr lang="de-DE" smtClean="0"/>
          </a:p>
          <a:p>
            <a:r>
              <a:rPr lang="de-DE" smtClean="0"/>
              <a:t>Wenn Unterpunkte in einer Aufzählung nötig sind ist ein Einrücken mit – möglich</a:t>
            </a:r>
          </a:p>
          <a:p>
            <a:pPr lvl="1"/>
            <a:r>
              <a:rPr lang="de-DE" smtClean="0"/>
              <a:t>Unterpunkt 1</a:t>
            </a:r>
          </a:p>
          <a:p>
            <a:pPr lvl="2"/>
            <a:r>
              <a:rPr lang="de-DE" smtClean="0"/>
              <a:t>Unterpunkt 1</a:t>
            </a:r>
          </a:p>
          <a:p>
            <a:pPr lvl="2"/>
            <a:r>
              <a:rPr lang="de-DE" smtClean="0"/>
              <a:t>Unterpunkt 2</a:t>
            </a:r>
          </a:p>
          <a:p>
            <a:endParaRPr lang="de-DE" smtClean="0"/>
          </a:p>
          <a:p>
            <a:r>
              <a:rPr lang="de-DE" smtClean="0"/>
              <a:t>Bei größeren Listen die Standardeinstellung • verwenden</a:t>
            </a:r>
          </a:p>
          <a:p>
            <a:pPr lvl="1"/>
            <a:r>
              <a:rPr lang="de-DE" smtClean="0"/>
              <a:t>Unterpunkt 1</a:t>
            </a:r>
          </a:p>
          <a:p>
            <a:pPr lvl="1"/>
            <a:r>
              <a:rPr lang="de-DE" smtClean="0"/>
              <a:t>Unterpunkt 2</a:t>
            </a:r>
          </a:p>
          <a:p>
            <a:pPr lvl="1"/>
            <a:r>
              <a:rPr lang="de-DE" smtClean="0"/>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5"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dirty="0"/>
              <a:t>Karthik Sukumar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dirty="0" smtClean="0"/>
              <a:t>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19</a:t>
            </a:fld>
            <a:endParaRPr lang="de-DE" dirty="0"/>
          </a:p>
        </p:txBody>
      </p:sp>
      <p:sp>
        <p:nvSpPr>
          <p:cNvPr id="7" name="Fußzeilenplatzhalter 4"/>
          <p:cNvSpPr>
            <a:spLocks noGrp="1"/>
          </p:cNvSpPr>
          <p:nvPr>
            <p:ph type="ftr" sz="quarter" idx="17"/>
          </p:nvPr>
        </p:nvSpPr>
        <p:spPr/>
        <p:txBody>
          <a:bodyPr/>
          <a:lstStyle/>
          <a:p>
            <a:r>
              <a:rPr lang="de-DE" dirty="0"/>
              <a:t>Karthik Sukumar (TUM) | kann beliebig erweitert werden | Infos mit Strich trennen</a:t>
            </a:r>
            <a:endParaRPr lang="en-US" dirty="0"/>
          </a:p>
        </p:txBody>
      </p:sp>
      <p:sp>
        <p:nvSpPr>
          <p:cNvPr id="4" name="Titel 3"/>
          <p:cNvSpPr>
            <a:spLocks noGrp="1"/>
          </p:cNvSpPr>
          <p:nvPr>
            <p:ph type="title"/>
          </p:nvPr>
        </p:nvSpPr>
        <p:spPr/>
        <p:txBody>
          <a:bodyPr/>
          <a:lstStyle/>
          <a:p>
            <a:r>
              <a:rPr lang="de-DE" dirty="0" smtClean="0"/>
              <a:t>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endParaRPr dirty="0"/>
          </a:p>
        </p:txBody>
      </p:sp>
      <p:sp>
        <p:nvSpPr>
          <p:cNvPr id="7" name="Titel 6"/>
          <p:cNvSpPr>
            <a:spLocks noGrp="1"/>
          </p:cNvSpPr>
          <p:nvPr>
            <p:ph type="title"/>
          </p:nvPr>
        </p:nvSpPr>
        <p:spPr>
          <a:xfrm>
            <a:off x="319090" y="994334"/>
            <a:ext cx="8508999" cy="829287"/>
          </a:xfrm>
        </p:spPr>
        <p:txBody>
          <a:bodyPr/>
          <a:lstStyle/>
          <a:p>
            <a:r>
              <a:rPr lang="de-DE" dirty="0" smtClean="0"/>
              <a:t>Low Power </a:t>
            </a:r>
            <a:r>
              <a:rPr lang="de-DE" dirty="0" err="1" smtClean="0"/>
              <a:t>Reduction</a:t>
            </a:r>
            <a:r>
              <a:rPr lang="de-DE" dirty="0" smtClean="0"/>
              <a:t> </a:t>
            </a:r>
            <a:r>
              <a:rPr lang="de-DE" dirty="0" err="1" smtClean="0"/>
              <a:t>Techniques</a:t>
            </a:r>
            <a:r>
              <a:rPr lang="de-DE" dirty="0" smtClean="0"/>
              <a:t> </a:t>
            </a:r>
            <a:r>
              <a:rPr lang="de-DE" dirty="0" err="1" smtClean="0"/>
              <a:t>for</a:t>
            </a:r>
            <a:r>
              <a:rPr lang="de-DE" dirty="0" smtClean="0"/>
              <a:t> Ultra Low Power </a:t>
            </a:r>
            <a:r>
              <a:rPr lang="de-DE" dirty="0" err="1" smtClean="0"/>
              <a:t>Processors</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20</a:t>
            </a:fld>
            <a:endParaRPr lang="de-DE" dirty="0"/>
          </a:p>
        </p:txBody>
      </p:sp>
      <p:sp>
        <p:nvSpPr>
          <p:cNvPr id="8"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smtClean="0"/>
              <a:t>Bildbeschreibung</a:t>
            </a:r>
            <a:br>
              <a:rPr lang="de-DE" dirty="0" smtClean="0"/>
            </a:br>
            <a:r>
              <a:rPr lang="de-DE" dirty="0" smtClean="0"/>
              <a:t>oberer Bildrand: Begrenzung durch Text</a:t>
            </a:r>
            <a:endParaRPr lang="de-DE" dirty="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21</a:t>
            </a:fld>
            <a:endParaRPr lang="de-DE" dirty="0"/>
          </a:p>
        </p:txBody>
      </p:sp>
      <p:sp>
        <p:nvSpPr>
          <p:cNvPr id="6" name="Fußzeilenplatzhalter 5"/>
          <p:cNvSpPr>
            <a:spLocks noGrp="1"/>
          </p:cNvSpPr>
          <p:nvPr>
            <p:ph type="ftr" sz="quarter" idx="16"/>
          </p:nvPr>
        </p:nvSpPr>
        <p:spPr/>
        <p:txBody>
          <a:bodyPr/>
          <a:lstStyle/>
          <a:p>
            <a:r>
              <a:rPr lang="de-DE" dirty="0"/>
              <a:t>Karthik Sukumar (TUM) | kann beliebig erweitert werden | Infos mit Strich </a:t>
            </a:r>
            <a:r>
              <a:rPr lang="de-DE" dirty="0" smtClean="0"/>
              <a:t>trennen</a:t>
            </a:r>
            <a:endParaRPr lang="en-US" dirty="0"/>
          </a:p>
        </p:txBody>
      </p:sp>
      <p:sp>
        <p:nvSpPr>
          <p:cNvPr id="17" name="Bildplatzhalter 16"/>
          <p:cNvSpPr>
            <a:spLocks noGrp="1"/>
          </p:cNvSpPr>
          <p:nvPr>
            <p:ph type="pic" sz="quarter" idx="17"/>
          </p:nvPr>
        </p:nvSpPr>
        <p:spPr>
          <a:xfrm>
            <a:off x="0" y="2462389"/>
            <a:ext cx="9144000" cy="4381500"/>
          </a:xfrm>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6"/>
          </p:nvPr>
        </p:nvSpPr>
        <p:spPr/>
        <p:txBody>
          <a:bodyPr/>
          <a:lstStyle/>
          <a:p>
            <a:r>
              <a:rPr lang="de-DE" dirty="0"/>
              <a:t>Karthik Sukumar (TUM) | kann beliebig erweitert werden | Infos mit Strich trennen</a:t>
            </a:r>
            <a:endParaRPr lang="en-US" dirty="0"/>
          </a:p>
        </p:txBody>
      </p:sp>
      <p:sp>
        <p:nvSpPr>
          <p:cNvPr id="18" name="Bildplatzhalter 17"/>
          <p:cNvSpPr>
            <a:spLocks noGrp="1"/>
          </p:cNvSpPr>
          <p:nvPr>
            <p:ph type="pic" sz="quarter" idx="17"/>
          </p:nvPr>
        </p:nvSpPr>
        <p:spPr>
          <a:xfrm>
            <a:off x="0" y="2476500"/>
            <a:ext cx="9144000" cy="4381500"/>
          </a:xfrm>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23</a:t>
            </a:fld>
            <a:endParaRPr lang="de-DE" dirty="0"/>
          </a:p>
        </p:txBody>
      </p:sp>
      <p:sp>
        <p:nvSpPr>
          <p:cNvPr id="5" name="Fußzeilenplatzhalter 4"/>
          <p:cNvSpPr>
            <a:spLocks noGrp="1"/>
          </p:cNvSpPr>
          <p:nvPr>
            <p:ph type="ftr" sz="quarter" idx="16"/>
          </p:nvPr>
        </p:nvSpPr>
        <p:spPr/>
        <p:txBody>
          <a:bodyPr/>
          <a:lstStyle/>
          <a:p>
            <a:r>
              <a:rPr lang="de-DE" dirty="0"/>
              <a:t>Karthik Sukumar (TUM) | kann beliebig erweitert werden | Infos mit Strich </a:t>
            </a:r>
            <a:r>
              <a:rPr lang="de-DE" dirty="0" smtClean="0"/>
              <a:t>trennen</a:t>
            </a:r>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4" name="Foliennummernplatzhalter 3"/>
          <p:cNvSpPr>
            <a:spLocks noGrp="1"/>
          </p:cNvSpPr>
          <p:nvPr>
            <p:ph type="sldNum" sz="quarter" idx="15"/>
          </p:nvPr>
        </p:nvSpPr>
        <p:spPr/>
        <p:txBody>
          <a:bodyPr/>
          <a:lstStyle/>
          <a:p>
            <a:fld id="{CE58CB1E-F828-4F11-99E0-327109AF9DA4}" type="slidenum">
              <a:rPr lang="de-DE" smtClean="0"/>
              <a:pPr/>
              <a:t>24</a:t>
            </a:fld>
            <a:endParaRPr lang="de-DE" dirty="0"/>
          </a:p>
        </p:txBody>
      </p:sp>
      <p:sp>
        <p:nvSpPr>
          <p:cNvPr id="11" name="Fußzeilenplatzhalter 4"/>
          <p:cNvSpPr>
            <a:spLocks noGrp="1"/>
          </p:cNvSpPr>
          <p:nvPr>
            <p:ph type="ftr" sz="quarter" idx="16"/>
          </p:nvPr>
        </p:nvSpPr>
        <p:spPr/>
        <p:txBody>
          <a:bodyPr/>
          <a:lstStyle/>
          <a:p>
            <a:r>
              <a:rPr lang="de-DE" dirty="0"/>
              <a:t>Karthik Sukumar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dirty="0"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25</a:t>
            </a:fld>
            <a:endParaRPr lang="de-DE" dirty="0"/>
          </a:p>
        </p:txBody>
      </p:sp>
      <p:sp>
        <p:nvSpPr>
          <p:cNvPr id="10"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10"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27</a:t>
            </a:fld>
            <a:endParaRPr lang="de-DE" dirty="0"/>
          </a:p>
        </p:txBody>
      </p:sp>
      <p:sp>
        <p:nvSpPr>
          <p:cNvPr id="9"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7" name="Fußzeilenplatzhalter 4"/>
          <p:cNvSpPr>
            <a:spLocks noGrp="1"/>
          </p:cNvSpPr>
          <p:nvPr>
            <p:ph type="ftr" sz="quarter" idx="12"/>
          </p:nvPr>
        </p:nvSpPr>
        <p:spPr/>
        <p:txBody>
          <a:bodyPr/>
          <a:lstStyle/>
          <a:p>
            <a:r>
              <a:rPr lang="de-DE" dirty="0"/>
              <a:t>Karthik Sukumar (TUM) | kann beliebig erweitert werden | Infos mit Strich trennen</a:t>
            </a:r>
            <a:endParaRPr lang="en-US" dirty="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18106"/>
            <a:ext cx="8508999" cy="4643654"/>
          </a:xfrm>
        </p:spPr>
        <p:txBody>
          <a:bodyPr/>
          <a:lstStyle/>
          <a:p>
            <a:pPr marL="285750" indent="-285750">
              <a:buFont typeface="Arial"/>
              <a:buChar char="•"/>
            </a:pPr>
            <a:r>
              <a:rPr lang="en-GB" sz="2400" smtClean="0"/>
              <a:t>Circuit Level Design changes</a:t>
            </a:r>
          </a:p>
          <a:p>
            <a:pPr marL="285750" indent="-285750">
              <a:buFont typeface="Arial"/>
              <a:buChar char="•"/>
            </a:pPr>
            <a:r>
              <a:rPr lang="en-GB" sz="2400" smtClean="0"/>
              <a:t>Architectural Level Design changes</a:t>
            </a:r>
            <a:endParaRPr lang="en-GB" sz="2400"/>
          </a:p>
        </p:txBody>
      </p:sp>
      <p:sp>
        <p:nvSpPr>
          <p:cNvPr id="4" name="Foliennummernplatzhalter 3"/>
          <p:cNvSpPr>
            <a:spLocks noGrp="1"/>
          </p:cNvSpPr>
          <p:nvPr>
            <p:ph type="sldNum" sz="quarter" idx="11"/>
          </p:nvPr>
        </p:nvSpPr>
        <p:spPr/>
        <p:txBody>
          <a:bodyPr/>
          <a:lstStyle/>
          <a:p>
            <a:fld id="{CE58CB1E-F828-4F11-99E0-327109AF9DA4}" type="slidenum">
              <a:rPr lang="en-GB" smtClean="0"/>
              <a:pPr/>
              <a:t>3</a:t>
            </a:fld>
            <a:endParaRPr lang="en-GB"/>
          </a:p>
        </p:txBody>
      </p:sp>
      <p:sp>
        <p:nvSpPr>
          <p:cNvPr id="6" name="Fußzeilenplatzhalter 4"/>
          <p:cNvSpPr>
            <a:spLocks noGrp="1"/>
          </p:cNvSpPr>
          <p:nvPr>
            <p:ph type="ftr" sz="quarter" idx="12"/>
          </p:nvPr>
        </p:nvSpPr>
        <p:spPr/>
        <p:txBody>
          <a:bodyPr/>
          <a:lstStyle/>
          <a:p>
            <a:r>
              <a:rPr lang="en-GB" smtClean="0"/>
              <a:t>Karthik Sukumar (TUM) | 29. January 2018</a:t>
            </a:r>
            <a:endParaRPr lang="en-GB"/>
          </a:p>
        </p:txBody>
      </p:sp>
      <p:sp>
        <p:nvSpPr>
          <p:cNvPr id="8" name="Titel 2"/>
          <p:cNvSpPr txBox="1">
            <a:spLocks/>
          </p:cNvSpPr>
          <p:nvPr/>
        </p:nvSpPr>
        <p:spPr>
          <a:xfrm>
            <a:off x="319090" y="994334"/>
            <a:ext cx="8508999" cy="41891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r>
              <a:rPr lang="en-GB" b="1" smtClean="0"/>
              <a:t>Introduction</a:t>
            </a:r>
            <a:endParaRPr lang="en-GB" b="1"/>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a:buChar char="•"/>
            </a:pPr>
            <a:r>
              <a:rPr lang="en-GB" sz="2400" dirty="0" smtClean="0"/>
              <a:t>Circuit Level</a:t>
            </a:r>
          </a:p>
          <a:p>
            <a:pPr marL="519113" lvl="1" indent="-342900">
              <a:buFont typeface="Lucida Grande"/>
              <a:buChar char="-"/>
            </a:pPr>
            <a:r>
              <a:rPr lang="en-GB" sz="2400" dirty="0" smtClean="0"/>
              <a:t>Near Threshold Processor Design Techniques</a:t>
            </a:r>
          </a:p>
          <a:p>
            <a:pPr marL="519113" lvl="1" indent="-342900">
              <a:buFont typeface="Lucida Grande"/>
              <a:buChar char="-"/>
            </a:pPr>
            <a:r>
              <a:rPr lang="en-GB" sz="2400" dirty="0" smtClean="0"/>
              <a:t>Functionality, performance and variability issue</a:t>
            </a:r>
          </a:p>
          <a:p>
            <a:pPr marL="519113" lvl="1" indent="-342900">
              <a:buFont typeface="Lucida Grande"/>
              <a:buChar char="-"/>
            </a:pPr>
            <a:r>
              <a:rPr lang="en-GB" sz="2400" dirty="0" smtClean="0"/>
              <a:t>Energy Consumption</a:t>
            </a:r>
          </a:p>
          <a:p>
            <a:pPr marL="519113" lvl="1" indent="-342900">
              <a:buFont typeface="Wingdings" charset="2"/>
              <a:buChar char="§"/>
            </a:pPr>
            <a:endParaRPr lang="en-GB" sz="2400" dirty="0" smtClean="0"/>
          </a:p>
          <a:p>
            <a:pPr marL="342900" indent="-342900">
              <a:buFont typeface="Arial"/>
              <a:buChar char="•"/>
            </a:pPr>
            <a:r>
              <a:rPr lang="en-GB" sz="2400" dirty="0" smtClean="0"/>
              <a:t>Architectural Level</a:t>
            </a:r>
          </a:p>
          <a:p>
            <a:pPr marL="519113" lvl="1" indent="-342900">
              <a:buFont typeface="Lucida Grande"/>
              <a:buChar char="-"/>
            </a:pPr>
            <a:r>
              <a:rPr lang="en-GB" sz="2400" dirty="0" smtClean="0"/>
              <a:t>Offload Co-processor for Energy Efficiency</a:t>
            </a:r>
          </a:p>
          <a:p>
            <a:pPr marL="519113" lvl="1" indent="-342900">
              <a:buFont typeface="Lucida Grande"/>
              <a:buChar char="-"/>
            </a:pPr>
            <a:r>
              <a:rPr lang="en-GB" sz="2400" dirty="0" smtClean="0"/>
              <a:t>Functionality, performance and benchmarking tests</a:t>
            </a:r>
          </a:p>
          <a:p>
            <a:pPr marL="519113" lvl="1" indent="-342900">
              <a:buFont typeface="Lucida Grande"/>
              <a:buChar char="-"/>
            </a:pPr>
            <a:r>
              <a:rPr lang="en-GB" sz="2400" dirty="0" smtClean="0"/>
              <a:t>Energy Consumption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b="1" dirty="0" smtClean="0"/>
              <a:t>Contents</a:t>
            </a:r>
            <a:endParaRPr lang="de-DE" sz="3000" b="1" dirty="0"/>
          </a:p>
        </p:txBody>
      </p:sp>
    </p:spTree>
    <p:extLst>
      <p:ext uri="{BB962C8B-B14F-4D97-AF65-F5344CB8AC3E}">
        <p14:creationId xmlns:p14="http://schemas.microsoft.com/office/powerpoint/2010/main" val="30669944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en-US" sz="3000" dirty="0" smtClean="0"/>
              <a:t>Near </a:t>
            </a:r>
            <a:r>
              <a:rPr lang="en-US" sz="3000" dirty="0" err="1" smtClean="0"/>
              <a:t>Threashold</a:t>
            </a:r>
            <a:r>
              <a:rPr lang="en-US" sz="3000" dirty="0" smtClean="0"/>
              <a:t> Operation - Leakage power</a:t>
            </a:r>
            <a:endParaRPr lang="en-US" sz="3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7458996"/>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Arrow Connector 7"/>
          <p:cNvCxnSpPr/>
          <p:nvPr/>
        </p:nvCxnSpPr>
        <p:spPr>
          <a:xfrm flipH="1" flipV="1">
            <a:off x="2032001" y="3302000"/>
            <a:ext cx="2967788" cy="13368"/>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9" name="Straight Arrow Connector 8"/>
          <p:cNvCxnSpPr/>
          <p:nvPr/>
        </p:nvCxnSpPr>
        <p:spPr>
          <a:xfrm flipH="1" flipV="1">
            <a:off x="2411664" y="3962400"/>
            <a:ext cx="3858125" cy="2138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62526" y="3168315"/>
            <a:ext cx="638596" cy="274947"/>
          </a:xfrm>
          <a:prstGeom prst="rect">
            <a:avLst/>
          </a:prstGeom>
          <a:noFill/>
        </p:spPr>
        <p:txBody>
          <a:bodyPr wrap="none" lIns="0" tIns="0" rIns="0" bIns="0" rtlCol="0">
            <a:spAutoFit/>
          </a:bodyPr>
          <a:lstStyle/>
          <a:p>
            <a:pPr>
              <a:lnSpc>
                <a:spcPct val="114000"/>
              </a:lnSpc>
            </a:pPr>
            <a:r>
              <a:rPr lang="en-US" sz="1600" dirty="0" smtClean="0">
                <a:latin typeface="+mn-lt"/>
              </a:rPr>
              <a:t>6 Units</a:t>
            </a:r>
          </a:p>
        </p:txBody>
      </p:sp>
      <p:sp>
        <p:nvSpPr>
          <p:cNvPr id="12" name="TextBox 11"/>
          <p:cNvSpPr txBox="1"/>
          <p:nvPr/>
        </p:nvSpPr>
        <p:spPr>
          <a:xfrm>
            <a:off x="967873" y="3801978"/>
            <a:ext cx="638596" cy="274947"/>
          </a:xfrm>
          <a:prstGeom prst="rect">
            <a:avLst/>
          </a:prstGeom>
          <a:noFill/>
        </p:spPr>
        <p:txBody>
          <a:bodyPr wrap="none" lIns="0" tIns="0" rIns="0" bIns="0" rtlCol="0">
            <a:spAutoFit/>
          </a:bodyPr>
          <a:lstStyle/>
          <a:p>
            <a:pPr>
              <a:lnSpc>
                <a:spcPct val="114000"/>
              </a:lnSpc>
            </a:pPr>
            <a:r>
              <a:rPr lang="en-US" sz="1600" dirty="0">
                <a:latin typeface="+mn-lt"/>
              </a:rPr>
              <a:t>8</a:t>
            </a:r>
            <a:r>
              <a:rPr lang="en-US" sz="1600" dirty="0" smtClean="0">
                <a:latin typeface="+mn-lt"/>
              </a:rPr>
              <a:t> Units</a:t>
            </a:r>
          </a:p>
        </p:txBody>
      </p:sp>
    </p:spTree>
    <p:extLst>
      <p:ext uri="{BB962C8B-B14F-4D97-AF65-F5344CB8AC3E}">
        <p14:creationId xmlns:p14="http://schemas.microsoft.com/office/powerpoint/2010/main" val="1286596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829287"/>
          </a:xfrm>
          <a:prstGeom prst="rect">
            <a:avLst/>
          </a:prstGeom>
        </p:spPr>
        <p:txBody>
          <a:bodyPr/>
          <a:lstStyle/>
          <a:p>
            <a:r>
              <a:rPr lang="de-DE" sz="3000" dirty="0" err="1" smtClean="0"/>
              <a:t>Near</a:t>
            </a:r>
            <a:r>
              <a:rPr lang="de-DE" sz="3000" dirty="0" smtClean="0"/>
              <a:t> </a:t>
            </a:r>
            <a:r>
              <a:rPr lang="de-DE" sz="3000" dirty="0" err="1" smtClean="0"/>
              <a:t>Threashold</a:t>
            </a:r>
            <a:r>
              <a:rPr lang="de-DE" sz="3000" dirty="0" smtClean="0"/>
              <a:t> Operation – Total </a:t>
            </a:r>
            <a:r>
              <a:rPr lang="de-DE" sz="3000" dirty="0" err="1" smtClean="0"/>
              <a:t>Energy</a:t>
            </a:r>
            <a:r>
              <a:rPr lang="de-DE" sz="3000" dirty="0" smtClean="0"/>
              <a:t> per </a:t>
            </a:r>
            <a:r>
              <a:rPr lang="de-DE" sz="3000" dirty="0" err="1" smtClean="0"/>
              <a:t>operation</a:t>
            </a:r>
            <a:endParaRPr lang="de-DE" sz="3000" dirty="0"/>
          </a:p>
        </p:txBody>
      </p:sp>
      <p:pic>
        <p:nvPicPr>
          <p:cNvPr id="8" name="Content Placeholder 7" descr="energy-minimum-32n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 t="-2631" b="3571"/>
          <a:stretch/>
        </p:blipFill>
        <p:spPr>
          <a:xfrm>
            <a:off x="1806222" y="1633311"/>
            <a:ext cx="5892977" cy="4490909"/>
          </a:xfrm>
        </p:spPr>
      </p:pic>
      <p:sp>
        <p:nvSpPr>
          <p:cNvPr id="9" name="TextBox 8"/>
          <p:cNvSpPr txBox="1"/>
          <p:nvPr/>
        </p:nvSpPr>
        <p:spPr>
          <a:xfrm>
            <a:off x="5692309" y="3356467"/>
            <a:ext cx="3141886" cy="412421"/>
          </a:xfrm>
          <a:prstGeom prst="rect">
            <a:avLst/>
          </a:prstGeom>
          <a:noFill/>
        </p:spPr>
        <p:txBody>
          <a:bodyPr wrap="none" lIns="0" tIns="0" rIns="0" bIns="0" rtlCol="0">
            <a:spAutoFit/>
          </a:bodyPr>
          <a:lstStyle/>
          <a:p>
            <a:pPr>
              <a:lnSpc>
                <a:spcPct val="114000"/>
              </a:lnSpc>
            </a:pPr>
            <a:r>
              <a:rPr lang="en-US" sz="2400" dirty="0" smtClean="0">
                <a:latin typeface="+mn-lt"/>
              </a:rPr>
              <a:t>Dynamic Power α CV</a:t>
            </a:r>
            <a:r>
              <a:rPr lang="en-US" sz="2400" baseline="30000" dirty="0" smtClean="0">
                <a:latin typeface="+mn-lt"/>
              </a:rPr>
              <a:t>2</a:t>
            </a:r>
            <a:r>
              <a:rPr lang="en-US" sz="2400" dirty="0" smtClean="0">
                <a:latin typeface="+mn-lt"/>
              </a:rPr>
              <a:t>f</a:t>
            </a:r>
          </a:p>
        </p:txBody>
      </p:sp>
      <p:sp>
        <p:nvSpPr>
          <p:cNvPr id="10" name="TextBox 9"/>
          <p:cNvSpPr txBox="1"/>
          <p:nvPr/>
        </p:nvSpPr>
        <p:spPr>
          <a:xfrm>
            <a:off x="4264358" y="5204519"/>
            <a:ext cx="2538556" cy="412421"/>
          </a:xfrm>
          <a:prstGeom prst="rect">
            <a:avLst/>
          </a:prstGeom>
          <a:noFill/>
        </p:spPr>
        <p:txBody>
          <a:bodyPr wrap="none" lIns="0" tIns="0" rIns="0" bIns="0" rtlCol="0">
            <a:spAutoFit/>
          </a:bodyPr>
          <a:lstStyle/>
          <a:p>
            <a:pPr>
              <a:lnSpc>
                <a:spcPct val="114000"/>
              </a:lnSpc>
            </a:pPr>
            <a:r>
              <a:rPr lang="en-US" sz="2400" dirty="0" smtClean="0">
                <a:latin typeface="+mn-lt"/>
              </a:rPr>
              <a:t>Static Power α 1/V</a:t>
            </a:r>
          </a:p>
        </p:txBody>
      </p:sp>
      <p:cxnSp>
        <p:nvCxnSpPr>
          <p:cNvPr id="13" name="Straight Arrow Connector 12"/>
          <p:cNvCxnSpPr/>
          <p:nvPr/>
        </p:nvCxnSpPr>
        <p:spPr>
          <a:xfrm flipH="1">
            <a:off x="4371475" y="3769895"/>
            <a:ext cx="2900946" cy="8021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0"/>
          </p:cNvCxnSpPr>
          <p:nvPr/>
        </p:nvCxnSpPr>
        <p:spPr>
          <a:xfrm flipH="1" flipV="1">
            <a:off x="4732423" y="5026527"/>
            <a:ext cx="801213" cy="177992"/>
          </a:xfrm>
          <a:prstGeom prst="straightConnector1">
            <a:avLst/>
          </a:prstGeom>
          <a:ln>
            <a:solidFill>
              <a:srgbClr val="3EFF5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23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down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strips(down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dirty="0" err="1" smtClean="0"/>
              <a:t>Near</a:t>
            </a:r>
            <a:r>
              <a:rPr lang="de-DE" sz="3000" dirty="0" smtClean="0"/>
              <a:t> </a:t>
            </a:r>
            <a:r>
              <a:rPr lang="de-DE" sz="3000" dirty="0" err="1" smtClean="0"/>
              <a:t>Threashold</a:t>
            </a:r>
            <a:r>
              <a:rPr lang="de-DE" sz="3000" dirty="0" smtClean="0"/>
              <a:t> Operation – </a:t>
            </a:r>
            <a:r>
              <a:rPr lang="de-DE" sz="3000" dirty="0" err="1" smtClean="0"/>
              <a:t>Energy</a:t>
            </a:r>
            <a:r>
              <a:rPr lang="de-DE" sz="3000" dirty="0" smtClean="0"/>
              <a:t> </a:t>
            </a:r>
            <a:r>
              <a:rPr lang="de-DE" sz="3000" dirty="0" err="1" smtClean="0"/>
              <a:t>Comparison</a:t>
            </a:r>
            <a:endParaRPr lang="de-DE" sz="3000" dirty="0"/>
          </a:p>
        </p:txBody>
      </p:sp>
      <p:pic>
        <p:nvPicPr>
          <p:cNvPr id="5" name="Content Placeholder 4" descr="Energy comparison near th.png"/>
          <p:cNvPicPr>
            <a:picLocks noGrp="1" noChangeAspect="1"/>
          </p:cNvPicPr>
          <p:nvPr>
            <p:ph idx="1"/>
          </p:nvPr>
        </p:nvPicPr>
        <p:blipFill>
          <a:blip r:embed="rId2">
            <a:extLst>
              <a:ext uri="{28A0092B-C50C-407E-A947-70E740481C1C}">
                <a14:useLocalDpi xmlns:a14="http://schemas.microsoft.com/office/drawing/2010/main" val="0"/>
              </a:ext>
            </a:extLst>
          </a:blip>
          <a:srcRect l="4341" r="4341"/>
          <a:stretch>
            <a:fillRect/>
          </a:stretch>
        </p:blipFill>
        <p:spPr>
          <a:xfrm>
            <a:off x="2021250" y="2580106"/>
            <a:ext cx="5040000" cy="2707539"/>
          </a:xfrm>
        </p:spPr>
      </p:pic>
    </p:spTree>
    <p:extLst>
      <p:ext uri="{BB962C8B-B14F-4D97-AF65-F5344CB8AC3E}">
        <p14:creationId xmlns:p14="http://schemas.microsoft.com/office/powerpoint/2010/main" val="23714163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dirty="0" err="1" smtClean="0"/>
              <a:t>Functional</a:t>
            </a:r>
            <a:r>
              <a:rPr lang="de-DE" sz="3000" dirty="0" smtClean="0"/>
              <a:t> </a:t>
            </a:r>
            <a:r>
              <a:rPr lang="de-DE" sz="3000" dirty="0" err="1" smtClean="0"/>
              <a:t>Challenges</a:t>
            </a:r>
            <a:endParaRPr lang="de-DE" sz="3000" dirty="0"/>
          </a:p>
        </p:txBody>
      </p:sp>
      <p:sp>
        <p:nvSpPr>
          <p:cNvPr id="2" name="Content Placeholder 1"/>
          <p:cNvSpPr>
            <a:spLocks noGrp="1"/>
          </p:cNvSpPr>
          <p:nvPr>
            <p:ph idx="1"/>
          </p:nvPr>
        </p:nvSpPr>
        <p:spPr/>
        <p:txBody>
          <a:bodyPr/>
          <a:lstStyle/>
          <a:p>
            <a:pPr marL="285750" indent="-285750">
              <a:buFont typeface="Arial"/>
              <a:buChar char="•"/>
            </a:pPr>
            <a:r>
              <a:rPr lang="en-US" sz="2400" dirty="0" smtClean="0"/>
              <a:t>Shown to work for Logic and ALUs</a:t>
            </a:r>
          </a:p>
          <a:p>
            <a:pPr marL="285750" indent="-285750">
              <a:buFont typeface="Arial"/>
              <a:buChar char="•"/>
            </a:pPr>
            <a:r>
              <a:rPr lang="en-US" sz="2400" dirty="0" smtClean="0"/>
              <a:t>Challenges are for</a:t>
            </a:r>
          </a:p>
          <a:p>
            <a:pPr marL="519113" lvl="1" indent="-342900">
              <a:buFont typeface="Lucida Grande"/>
              <a:buChar char="-"/>
            </a:pPr>
            <a:r>
              <a:rPr lang="en-US" sz="2400" dirty="0" smtClean="0"/>
              <a:t>Level Shifter Design</a:t>
            </a:r>
          </a:p>
          <a:p>
            <a:pPr marL="519113" lvl="1" indent="-342900">
              <a:buFont typeface="Lucida Grande"/>
              <a:buChar char="-"/>
            </a:pPr>
            <a:r>
              <a:rPr lang="en-US" sz="2400" dirty="0" smtClean="0"/>
              <a:t>SRAM Design</a:t>
            </a:r>
          </a:p>
          <a:p>
            <a:pPr marL="285750" indent="-285750">
              <a:buFont typeface="Arial"/>
              <a:buChar char="•"/>
            </a:pPr>
            <a:endParaRPr lang="en-US" sz="2400" dirty="0"/>
          </a:p>
          <a:p>
            <a:endParaRPr lang="en-US" sz="2400" dirty="0"/>
          </a:p>
        </p:txBody>
      </p:sp>
    </p:spTree>
    <p:extLst>
      <p:ext uri="{BB962C8B-B14F-4D97-AF65-F5344CB8AC3E}">
        <p14:creationId xmlns:p14="http://schemas.microsoft.com/office/powerpoint/2010/main" val="980049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dirty="0"/>
              <a:t>Karthik Sukumar (TUM) | 29. </a:t>
            </a:r>
            <a:r>
              <a:rPr lang="de-DE" dirty="0" err="1"/>
              <a:t>January</a:t>
            </a:r>
            <a:r>
              <a:rPr lang="de-DE" dirty="0"/>
              <a:t> 2018</a:t>
            </a:r>
            <a:endParaRPr lang="en-US" dirty="0"/>
          </a:p>
        </p:txBody>
      </p:sp>
      <p:sp>
        <p:nvSpPr>
          <p:cNvPr id="3" name="Titel 2"/>
          <p:cNvSpPr>
            <a:spLocks noGrp="1"/>
          </p:cNvSpPr>
          <p:nvPr>
            <p:ph type="title"/>
          </p:nvPr>
        </p:nvSpPr>
        <p:spPr>
          <a:xfrm>
            <a:off x="319090" y="994334"/>
            <a:ext cx="8508999" cy="418918"/>
          </a:xfrm>
          <a:prstGeom prst="rect">
            <a:avLst/>
          </a:prstGeom>
        </p:spPr>
        <p:txBody>
          <a:bodyPr/>
          <a:lstStyle/>
          <a:p>
            <a:r>
              <a:rPr lang="de-DE" sz="3000" dirty="0" err="1" smtClean="0"/>
              <a:t>Functional</a:t>
            </a:r>
            <a:r>
              <a:rPr lang="de-DE" sz="3000" dirty="0" smtClean="0"/>
              <a:t> </a:t>
            </a:r>
            <a:r>
              <a:rPr lang="de-DE" sz="3000" dirty="0" err="1" smtClean="0"/>
              <a:t>Challenges</a:t>
            </a:r>
            <a:r>
              <a:rPr lang="de-DE" sz="3000" dirty="0" smtClean="0"/>
              <a:t> – Level </a:t>
            </a:r>
            <a:r>
              <a:rPr lang="de-DE" sz="3000" dirty="0" err="1" smtClean="0"/>
              <a:t>Shifter</a:t>
            </a:r>
            <a:r>
              <a:rPr lang="de-DE" sz="3000" dirty="0" smtClean="0"/>
              <a:t> Design</a:t>
            </a:r>
            <a:endParaRPr lang="de-DE" sz="3000" dirty="0"/>
          </a:p>
        </p:txBody>
      </p:sp>
      <p:sp>
        <p:nvSpPr>
          <p:cNvPr id="2" name="Content Placeholder 1"/>
          <p:cNvSpPr>
            <a:spLocks noGrp="1"/>
          </p:cNvSpPr>
          <p:nvPr>
            <p:ph idx="1"/>
          </p:nvPr>
        </p:nvSpPr>
        <p:spPr/>
        <p:txBody>
          <a:bodyPr/>
          <a:lstStyle/>
          <a:p>
            <a:pPr marL="285750" indent="-285750">
              <a:buFont typeface="Arial"/>
              <a:buChar char="•"/>
            </a:pPr>
            <a:endParaRPr lang="en-US" sz="2400" dirty="0"/>
          </a:p>
          <a:p>
            <a:endParaRPr lang="en-US" sz="2400" dirty="0"/>
          </a:p>
        </p:txBody>
      </p:sp>
      <p:pic>
        <p:nvPicPr>
          <p:cNvPr id="7" name="Picture 6"/>
          <p:cNvPicPr>
            <a:picLocks noChangeAspect="1"/>
          </p:cNvPicPr>
          <p:nvPr/>
        </p:nvPicPr>
        <p:blipFill>
          <a:blip r:embed="rId2"/>
          <a:stretch>
            <a:fillRect/>
          </a:stretch>
        </p:blipFill>
        <p:spPr>
          <a:xfrm>
            <a:off x="1281491" y="1864377"/>
            <a:ext cx="5932454" cy="3499082"/>
          </a:xfrm>
          <a:prstGeom prst="rect">
            <a:avLst/>
          </a:prstGeom>
        </p:spPr>
      </p:pic>
      <p:sp>
        <p:nvSpPr>
          <p:cNvPr id="8" name="Donut 7"/>
          <p:cNvSpPr/>
          <p:nvPr/>
        </p:nvSpPr>
        <p:spPr>
          <a:xfrm>
            <a:off x="3928098" y="3820346"/>
            <a:ext cx="2003509" cy="497573"/>
          </a:xfrm>
          <a:prstGeom prst="donut">
            <a:avLst>
              <a:gd name="adj" fmla="val 0"/>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smtClean="0"/>
          </a:p>
        </p:txBody>
      </p:sp>
      <p:sp>
        <p:nvSpPr>
          <p:cNvPr id="9" name="Donut 8"/>
          <p:cNvSpPr/>
          <p:nvPr/>
        </p:nvSpPr>
        <p:spPr>
          <a:xfrm>
            <a:off x="3904849" y="2932478"/>
            <a:ext cx="2003509" cy="497573"/>
          </a:xfrm>
          <a:prstGeom prst="donut">
            <a:avLst>
              <a:gd name="adj" fmla="val 0"/>
            </a:avLst>
          </a:prstGeom>
          <a:solidFill>
            <a:schemeClr val="bg2"/>
          </a:solid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smtClean="0"/>
          </a:p>
        </p:txBody>
      </p:sp>
    </p:spTree>
    <p:extLst>
      <p:ext uri="{BB962C8B-B14F-4D97-AF65-F5344CB8AC3E}">
        <p14:creationId xmlns:p14="http://schemas.microsoft.com/office/powerpoint/2010/main" val="3468449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5548</TotalTime>
  <Words>912</Words>
  <Application>Microsoft Macintosh PowerPoint</Application>
  <PresentationFormat>On-screen Show (4:3)</PresentationFormat>
  <Paragraphs>191</Paragraphs>
  <Slides>28</Slides>
  <Notes>2</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160104_TUM_Praesentation_p_v1</vt:lpstr>
      <vt:lpstr>Titel 2</vt:lpstr>
      <vt:lpstr>Titel 3</vt:lpstr>
      <vt:lpstr>Inhalt</vt:lpstr>
      <vt:lpstr>Kapiteltrenner blau</vt:lpstr>
      <vt:lpstr>Kapiteltrenner schwarz</vt:lpstr>
      <vt:lpstr>Ultra Low Power Processors</vt:lpstr>
      <vt:lpstr>Low Power Reduction Techniques for Ultra Low Power Processors</vt:lpstr>
      <vt:lpstr>PowerPoint Presentation</vt:lpstr>
      <vt:lpstr>Contents</vt:lpstr>
      <vt:lpstr>Near Threashold Operation - Leakage power</vt:lpstr>
      <vt:lpstr>Near Threashold Operation – Total Energy per operation</vt:lpstr>
      <vt:lpstr>Near Threashold Operation – Energy Comparison</vt:lpstr>
      <vt:lpstr>Functional Challenges</vt:lpstr>
      <vt:lpstr>Functional Challenges – Level Shifter Design</vt:lpstr>
      <vt:lpstr>Conclusion</vt:lpstr>
      <vt:lpstr>References</vt:lpstr>
      <vt:lpstr>Grundlage der Masterfolien</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c:creator>
  <cp:lastModifiedBy>Karthik Sukumar</cp:lastModifiedBy>
  <cp:revision>39</cp:revision>
  <cp:lastPrinted>2015-07-30T14:04:45Z</cp:lastPrinted>
  <dcterms:created xsi:type="dcterms:W3CDTF">2016-01-29T10:30:03Z</dcterms:created>
  <dcterms:modified xsi:type="dcterms:W3CDTF">2018-01-27T13:00:50Z</dcterms:modified>
</cp:coreProperties>
</file>