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notesSlides/notesSlide7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0.jpeg" ContentType="image/jpeg"/>
  <Override PartName="/ppt/media/image9.png" ContentType="image/png"/>
  <Override PartName="/ppt/media/image8.png" ContentType="image/png"/>
  <Override PartName="/ppt/media/image7.png" ContentType="image/png"/>
  <Override PartName="/ppt/media/image2.jpeg" ContentType="image/jpeg"/>
  <Override PartName="/ppt/media/image1.wmf" ContentType="image/x-wmf"/>
  <Override PartName="/ppt/media/image3.wmf" ContentType="image/x-wmf"/>
  <Override PartName="/ppt/media/image4.wmf" ContentType="image/x-wmf"/>
  <Override PartName="/ppt/media/image6.png" ContentType="image/png"/>
  <Override PartName="/ppt/media/image5.wmf" ContentType="image/x-wmf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move the slide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Nimbus Sans"/>
              </a:rPr>
              <a:t>Click to edit the notes format</a:t>
            </a:r>
            <a:endParaRPr b="0" lang="en-US" sz="2000" spc="-1" strike="noStrike">
              <a:latin typeface="Nimbus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imbus Roman"/>
              </a:rPr>
              <a:t> </a:t>
            </a:r>
            <a:endParaRPr b="0" lang="en-US" sz="1400" spc="-1" strike="noStrike">
              <a:latin typeface="Nimbus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772908B5-D57F-4A10-A25F-E8EF9BA5D70A}" type="slidenum">
              <a:rPr b="0" lang="en-US" sz="1400" spc="-1" strike="noStrike">
                <a:latin typeface="Nimbus Roman"/>
              </a:rPr>
              <a:t>1</a:t>
            </a:fld>
            <a:endParaRPr b="0" lang="en-US" sz="14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9340385-074D-4D80-AAB1-8CEA68E78BD0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A0CC782-267C-44DB-87E8-B5D53283F7C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Nimbus Sans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2F6712E-7263-48F6-9539-E3A46014943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Nimbus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image" Target="../media/image2.jpeg"/><Relationship Id="rId4" Type="http://schemas.openxmlformats.org/officeDocument/2006/relationships/image" Target="../media/image3.wm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pic>
        <p:nvPicPr>
          <p:cNvPr id="1" name="Grafik 7" descr=""/>
          <p:cNvPicPr/>
          <p:nvPr/>
        </p:nvPicPr>
        <p:blipFill>
          <a:blip r:embed="rId3"/>
          <a:stretch/>
        </p:blipFill>
        <p:spPr>
          <a:xfrm>
            <a:off x="3970800" y="2235600"/>
            <a:ext cx="4808880" cy="4199400"/>
          </a:xfrm>
          <a:prstGeom prst="rect">
            <a:avLst/>
          </a:prstGeom>
          <a:ln>
            <a:noFill/>
          </a:ln>
        </p:spPr>
      </p:pic>
      <p:sp>
        <p:nvSpPr>
          <p:cNvPr id="2" name="CustomShape 1"/>
          <p:cNvSpPr/>
          <p:nvPr/>
        </p:nvSpPr>
        <p:spPr>
          <a:xfrm>
            <a:off x="320400" y="314280"/>
            <a:ext cx="5071320" cy="5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Chair of Communication Networks, Prof. Dr.-Ing. Wolfgang Kellerer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Department of Electrical and Computer Engineering</a:t>
            </a:r>
            <a:endParaRPr b="0" lang="en-US" sz="1200" spc="-1" strike="noStrike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b="0" lang="en-US" sz="1200" spc="-1" strike="noStrike">
                <a:solidFill>
                  <a:srgbClr val="0065bd"/>
                </a:solidFill>
                <a:latin typeface="Arial"/>
                <a:ea typeface="DejaVu Sans"/>
              </a:rPr>
              <a:t>Technical University of Munich</a:t>
            </a:r>
            <a:endParaRPr b="0" lang="en-US" sz="1200" spc="-1" strike="noStrike">
              <a:latin typeface="Nimbus Sans"/>
            </a:endParaRPr>
          </a:p>
        </p:txBody>
      </p:sp>
      <p:pic>
        <p:nvPicPr>
          <p:cNvPr id="3" name="Bild 6" descr=""/>
          <p:cNvPicPr/>
          <p:nvPr/>
        </p:nvPicPr>
        <p:blipFill>
          <a:blip r:embed="rId4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4" name="CustomShape 2"/>
          <p:cNvSpPr/>
          <p:nvPr/>
        </p:nvSpPr>
        <p:spPr>
          <a:xfrm>
            <a:off x="358920" y="6441840"/>
            <a:ext cx="7879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©2016 Technical University of Munich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</a:t>
            </a:r>
            <a:r>
              <a:rPr b="0" lang="en-US" sz="4400" spc="-1" strike="noStrike">
                <a:latin typeface="Nimbus Sans"/>
              </a:rPr>
              <a:t>li</a:t>
            </a:r>
            <a:r>
              <a:rPr b="0" lang="en-US" sz="4400" spc="-1" strike="noStrike">
                <a:latin typeface="Nimbus Sans"/>
              </a:rPr>
              <a:t>c</a:t>
            </a:r>
            <a:r>
              <a:rPr b="0" lang="en-US" sz="4400" spc="-1" strike="noStrike">
                <a:latin typeface="Nimbus Sans"/>
              </a:rPr>
              <a:t>k </a:t>
            </a:r>
            <a:r>
              <a:rPr b="0" lang="en-US" sz="4400" spc="-1" strike="noStrike">
                <a:latin typeface="Nimbus Sans"/>
              </a:rPr>
              <a:t>t</a:t>
            </a:r>
            <a:r>
              <a:rPr b="0" lang="en-US" sz="4400" spc="-1" strike="noStrike">
                <a:latin typeface="Nimbus Sans"/>
              </a:rPr>
              <a:t>o </a:t>
            </a:r>
            <a:r>
              <a:rPr b="0" lang="en-US" sz="4400" spc="-1" strike="noStrike">
                <a:latin typeface="Nimbus Sans"/>
              </a:rPr>
              <a:t>e</a:t>
            </a:r>
            <a:r>
              <a:rPr b="0" lang="en-US" sz="4400" spc="-1" strike="noStrike">
                <a:latin typeface="Nimbus Sans"/>
              </a:rPr>
              <a:t>d</a:t>
            </a:r>
            <a:r>
              <a:rPr b="0" lang="en-US" sz="4400" spc="-1" strike="noStrike">
                <a:latin typeface="Nimbus Sans"/>
              </a:rPr>
              <a:t>it </a:t>
            </a:r>
            <a:r>
              <a:rPr b="0" lang="en-US" sz="4400" spc="-1" strike="noStrike">
                <a:latin typeface="Nimbus Sans"/>
              </a:rPr>
              <a:t>t</a:t>
            </a:r>
            <a:r>
              <a:rPr b="0" lang="en-US" sz="4400" spc="-1" strike="noStrike">
                <a:latin typeface="Nimbus Sans"/>
              </a:rPr>
              <a:t>h</a:t>
            </a:r>
            <a:r>
              <a:rPr b="0" lang="en-US" sz="4400" spc="-1" strike="noStrike">
                <a:latin typeface="Nimbus Sans"/>
              </a:rPr>
              <a:t>e </a:t>
            </a:r>
            <a:r>
              <a:rPr b="0" lang="en-US" sz="4400" spc="-1" strike="noStrike">
                <a:latin typeface="Nimbus Sans"/>
              </a:rPr>
              <a:t>ti</a:t>
            </a:r>
            <a:r>
              <a:rPr b="0" lang="en-US" sz="4400" spc="-1" strike="noStrike">
                <a:latin typeface="Nimbus Sans"/>
              </a:rPr>
              <a:t>tl</a:t>
            </a:r>
            <a:r>
              <a:rPr b="0" lang="en-US" sz="4400" spc="-1" strike="noStrike">
                <a:latin typeface="Nimbus Sans"/>
              </a:rPr>
              <a:t>e </a:t>
            </a:r>
            <a:r>
              <a:rPr b="0" lang="en-US" sz="4400" spc="-1" strike="noStrike">
                <a:latin typeface="Nimbus Sans"/>
              </a:rPr>
              <a:t>t</a:t>
            </a:r>
            <a:r>
              <a:rPr b="0" lang="en-US" sz="4400" spc="-1" strike="noStrike">
                <a:latin typeface="Nimbus Sans"/>
              </a:rPr>
              <a:t>e</a:t>
            </a:r>
            <a:r>
              <a:rPr b="0" lang="en-US" sz="4400" spc="-1" strike="noStrike">
                <a:latin typeface="Nimbus Sans"/>
              </a:rPr>
              <a:t>x</a:t>
            </a:r>
            <a:r>
              <a:rPr b="0" lang="en-US" sz="4400" spc="-1" strike="noStrike">
                <a:latin typeface="Nimbus Sans"/>
              </a:rPr>
              <a:t>t </a:t>
            </a:r>
            <a:r>
              <a:rPr b="0" lang="en-US" sz="4400" spc="-1" strike="noStrike">
                <a:latin typeface="Nimbus Sans"/>
              </a:rPr>
              <a:t>f</a:t>
            </a:r>
            <a:r>
              <a:rPr b="0" lang="en-US" sz="4400" spc="-1" strike="noStrike">
                <a:latin typeface="Nimbus Sans"/>
              </a:rPr>
              <a:t>o</a:t>
            </a:r>
            <a:r>
              <a:rPr b="0" lang="en-US" sz="4400" spc="-1" strike="noStrike">
                <a:latin typeface="Nimbus Sans"/>
              </a:rPr>
              <a:t>r</a:t>
            </a:r>
            <a:r>
              <a:rPr b="0" lang="en-US" sz="4400" spc="-1" strike="noStrike">
                <a:latin typeface="Nimbus Sans"/>
              </a:rPr>
              <a:t>m</a:t>
            </a:r>
            <a:r>
              <a:rPr b="0" lang="en-US" sz="4400" spc="-1" strike="noStrike">
                <a:latin typeface="Nimbus Sans"/>
              </a:rPr>
              <a:t>a</a:t>
            </a:r>
            <a:r>
              <a:rPr b="0" lang="en-US" sz="4400" spc="-1" strike="noStrike">
                <a:latin typeface="Nimbus Sans"/>
              </a:rPr>
              <a:t>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44" name="CustomShape 1"/>
          <p:cNvSpPr/>
          <p:nvPr/>
        </p:nvSpPr>
        <p:spPr>
          <a:xfrm>
            <a:off x="358920" y="6441840"/>
            <a:ext cx="78796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Bild 6" descr=""/>
          <p:cNvPicPr/>
          <p:nvPr/>
        </p:nvPicPr>
        <p:blipFill>
          <a:blip r:embed="rId2"/>
          <a:stretch/>
        </p:blipFill>
        <p:spPr>
          <a:xfrm>
            <a:off x="8218440" y="324720"/>
            <a:ext cx="607680" cy="31968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358920" y="6441840"/>
            <a:ext cx="787968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Dr. rer. nat. Erika Mustermann (TUM) | Can be changed arbitrarily | Separate infos with lines</a:t>
            </a:r>
            <a:endParaRPr b="0" lang="en-US" sz="1200" spc="-1" strike="noStrike">
              <a:latin typeface="Nimbus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Nimbus Sans"/>
              </a:rPr>
              <a:t>Click to edit the title text format</a:t>
            </a:r>
            <a:endParaRPr b="0" lang="en-US" sz="4400" spc="-1" strike="noStrike">
              <a:latin typeface="Nimbus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Nimbus Sans"/>
              </a:rPr>
              <a:t>Click to edit the outline text format</a:t>
            </a:r>
            <a:endParaRPr b="0" lang="en-US" sz="3200" spc="-1" strike="noStrike">
              <a:latin typeface="Nimbus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Nimbus Sans"/>
              </a:rPr>
              <a:t>Second Outline Level</a:t>
            </a:r>
            <a:endParaRPr b="0" lang="en-US" sz="2800" spc="-1" strike="noStrike">
              <a:latin typeface="Nimbus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Nimbus Sans"/>
              </a:rPr>
              <a:t>Third Outline Level</a:t>
            </a:r>
            <a:endParaRPr b="0" lang="en-US" sz="2400" spc="-1" strike="noStrike">
              <a:latin typeface="Nimbus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Nimbus Sans"/>
              </a:rPr>
              <a:t>Fourth Outline Level</a:t>
            </a:r>
            <a:endParaRPr b="0" lang="en-US" sz="2000" spc="-1" strike="noStrike">
              <a:latin typeface="Nimbus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Fifth Outline Level</a:t>
            </a:r>
            <a:endParaRPr b="0" lang="en-US" sz="2000" spc="-1" strike="noStrike">
              <a:latin typeface="Nimbus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Sixth Outline Level</a:t>
            </a:r>
            <a:endParaRPr b="0" lang="en-US" sz="2000" spc="-1" strike="noStrike">
              <a:latin typeface="Nimbus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Nimbus Sans"/>
              </a:rPr>
              <a:t>Seventh Outline Level</a:t>
            </a:r>
            <a:endParaRPr b="0" lang="en-US" sz="2000" spc="-1" strike="noStrike">
              <a:latin typeface="Nimbus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58920" y="2130480"/>
            <a:ext cx="8421120" cy="123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25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Solar Tracking Network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Kick-Off Presentation</a:t>
            </a:r>
            <a:endParaRPr b="0" lang="en-US" sz="1600" spc="-1" strike="noStrike">
              <a:latin typeface="Nimbus Sans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58920" y="3886200"/>
            <a:ext cx="456696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80000"/>
              </a:lnSpc>
              <a:spcBef>
                <a:spcPts val="799"/>
              </a:spcBef>
            </a:pPr>
            <a:r>
              <a:rPr b="1" lang="en-US" sz="1600" spc="-1" strike="noStrike">
                <a:latin typeface="Nimbus Sans"/>
              </a:rPr>
              <a:t>Karthik Sukumar &amp; Johannes Machleid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b="0" lang="en-US" sz="1600" spc="-1" strike="noStrike">
                <a:latin typeface="Nimbus Sans"/>
              </a:rPr>
              <a:t>{Karthik.sukumar,johannes.machleid}@tum.de</a:t>
            </a:r>
            <a:endParaRPr b="0" lang="en-US" sz="1600" spc="-1" strike="noStrike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endParaRPr b="0" lang="en-US" sz="16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58920" y="1266120"/>
            <a:ext cx="842112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Sun Tracking to increase the power output</a:t>
            </a:r>
            <a:endParaRPr b="0" lang="en-US" sz="20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As the world energy demands increase, we are changing the source of energy production to renewable sources like solar power among others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Solar panels produce the maximim power output when the sun rays are orthognal to the panel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Sun moves from East to West during the day, so a stationary solar panel will not achieve maximum power production.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58920" y="366480"/>
            <a:ext cx="7166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Motivation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238960" y="6441840"/>
            <a:ext cx="56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AFA8C024-1934-4F7E-8482-BD0678401D9F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206240" y="3291840"/>
            <a:ext cx="4552560" cy="3167640"/>
          </a:xfrm>
          <a:prstGeom prst="rect">
            <a:avLst/>
          </a:prstGeom>
          <a:ln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4998960" y="274320"/>
            <a:ext cx="3047760" cy="2952360"/>
          </a:xfrm>
          <a:prstGeom prst="rect">
            <a:avLst/>
          </a:prstGeom>
          <a:ln>
            <a:noFill/>
          </a:ln>
        </p:spPr>
      </p:pic>
      <p:sp>
        <p:nvSpPr>
          <p:cNvPr id="136" name="CustomShape 1"/>
          <p:cNvSpPr/>
          <p:nvPr/>
        </p:nvSpPr>
        <p:spPr>
          <a:xfrm>
            <a:off x="358920" y="548640"/>
            <a:ext cx="42130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major problem with solar panels is to track the sun in 2-axis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during the day from East to west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One to change during the months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4206240" y="3291840"/>
            <a:ext cx="4552560" cy="31676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4998960" y="274320"/>
            <a:ext cx="3047760" cy="2952360"/>
          </a:xfrm>
          <a:prstGeom prst="rect">
            <a:avLst/>
          </a:prstGeom>
          <a:ln>
            <a:noFill/>
          </a:ln>
        </p:spPr>
      </p:pic>
      <p:sp>
        <p:nvSpPr>
          <p:cNvPr id="139" name="CustomShape 1"/>
          <p:cNvSpPr/>
          <p:nvPr/>
        </p:nvSpPr>
        <p:spPr>
          <a:xfrm>
            <a:off x="358920" y="548640"/>
            <a:ext cx="4213080" cy="571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Advantages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energy production, typically 10-25% increase</a:t>
            </a:r>
            <a:endParaRPr b="0" lang="en-US" sz="2000" spc="-1" strike="noStrike">
              <a:latin typeface="Nimbus Sans"/>
            </a:endParaRPr>
          </a:p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Disadvantages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complex, need addional Hardware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Needs time to set up and maintenance work in the field</a:t>
            </a:r>
            <a:endParaRPr b="0" lang="en-US" sz="2000" spc="-1" strike="noStrike">
              <a:latin typeface="Nimbus Sans"/>
            </a:endParaRPr>
          </a:p>
          <a:p>
            <a:pPr lvl="1" marL="432000" indent="-21600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Shadowing</a:t>
            </a:r>
            <a:endParaRPr b="0" lang="en-US" sz="20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58920" y="1266120"/>
            <a:ext cx="842112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Approach</a:t>
            </a:r>
            <a:endParaRPr b="0" lang="en-US" sz="20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Main steps/tasks to achieve the goal: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Modeling of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Implementation of ... Into ... Using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Simulation ... Of ... Using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Comparison of ...</a:t>
            </a:r>
            <a:endParaRPr b="0" lang="en-US" sz="18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...</a:t>
            </a:r>
            <a:endParaRPr b="0" lang="en-US" sz="1800" spc="-1" strike="noStrike">
              <a:latin typeface="Nimbus Sans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Nimbus Sans"/>
            </a:endParaRPr>
          </a:p>
          <a:p>
            <a:pPr marL="179280" indent="-1785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Expected result(s)</a:t>
            </a:r>
            <a:endParaRPr b="0" lang="en-US" sz="2000" spc="-1" strike="noStrike">
              <a:latin typeface="Nimbus Sans"/>
            </a:endParaRPr>
          </a:p>
          <a:p>
            <a:pPr lvl="1" marL="360360" indent="-18036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What should be the outcome and why this is important</a:t>
            </a:r>
            <a:endParaRPr b="0" lang="en-US" sz="1800" spc="-1" strike="noStrike">
              <a:latin typeface="Nimbus Sans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58920" y="366480"/>
            <a:ext cx="716688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Approach and expected results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238960" y="6441840"/>
            <a:ext cx="56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FC30C53A-922C-4249-8A1F-AF7E17A2EF2B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1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rafik 3" descr=""/>
          <p:cNvPicPr/>
          <p:nvPr/>
        </p:nvPicPr>
        <p:blipFill>
          <a:blip r:embed="rId1"/>
          <a:stretch/>
        </p:blipFill>
        <p:spPr>
          <a:xfrm>
            <a:off x="971640" y="1880280"/>
            <a:ext cx="3788640" cy="3788640"/>
          </a:xfrm>
          <a:prstGeom prst="rect">
            <a:avLst/>
          </a:prstGeom>
          <a:ln>
            <a:noFill/>
          </a:ln>
        </p:spPr>
      </p:pic>
      <p:sp>
        <p:nvSpPr>
          <p:cNvPr id="144" name="CustomShape 1"/>
          <p:cNvSpPr/>
          <p:nvPr/>
        </p:nvSpPr>
        <p:spPr>
          <a:xfrm>
            <a:off x="358920" y="367200"/>
            <a:ext cx="716256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2"/>
          <p:cNvSpPr/>
          <p:nvPr/>
        </p:nvSpPr>
        <p:spPr>
          <a:xfrm>
            <a:off x="358920" y="1276200"/>
            <a:ext cx="8421120" cy="499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Questions?</a:t>
            </a:r>
            <a:endParaRPr b="0" lang="en-US" sz="40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4000" spc="-1" strike="noStrike">
              <a:latin typeface="Nimbus Sans"/>
            </a:endParaRPr>
          </a:p>
          <a:p>
            <a:pPr algn="ctr">
              <a:lnSpc>
                <a:spcPct val="125000"/>
              </a:lnSpc>
            </a:pPr>
            <a:endParaRPr b="0" lang="en-US" sz="4000" spc="-1" strike="noStrike">
              <a:latin typeface="Nimbus Sans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238960" y="6441840"/>
            <a:ext cx="563040" cy="3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EEB2F43A-BD0B-4436-86AA-E722D69183C7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7763040" y="6428880"/>
            <a:ext cx="10170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fld id="{377EAE02-5E51-4B06-83B7-C8CF03FC07FC}" type="slidenum">
              <a:rPr b="0" lang="en-US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latin typeface="Nimbus Sans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58920" y="366480"/>
            <a:ext cx="7138440" cy="3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25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Timeplan</a:t>
            </a:r>
            <a:endParaRPr b="0" lang="en-US" sz="2400" spc="-1" strike="noStrike">
              <a:latin typeface="Nimbus Sans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58920" y="1266120"/>
            <a:ext cx="8421120" cy="500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LibreOffice/6.2.3.2$Linux_X86_64 LibreOffice_project/20$Build-2</Application>
  <Words>255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2014-06-24T14:44:43Z</dcterms:created>
  <dc:creator>Blenk, Andreas</dc:creator>
  <dc:description/>
  <dc:language>en-US</dc:language>
  <cp:lastModifiedBy>Karthik Sukumar</cp:lastModifiedBy>
  <dcterms:modified xsi:type="dcterms:W3CDTF">2019-05-25T07:42:24Z</dcterms:modified>
  <cp:revision>153</cp:revision>
  <dc:subject/>
  <dc:title>Becoming The Master of the Universe!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