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6.jpeg" ContentType="image/jpeg"/>
  <Override PartName="/ppt/media/image5.wmf" ContentType="image/x-wmf"/>
  <Override PartName="/ppt/media/image4.wmf" ContentType="image/x-wmf"/>
  <Override PartName="/ppt/media/image3.wmf" ContentType="image/x-wmf"/>
  <Override PartName="/ppt/media/image1.wmf" ContentType="image/x-wmf"/>
  <Override PartName="/ppt/media/image2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22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Nimbus Sans"/>
              </a:rPr>
              <a:t>Click to edit the notes format</a:t>
            </a:r>
            <a:endParaRPr b="0" lang="en-US" sz="2000" spc="-1" strike="noStrike">
              <a:latin typeface="Nimbus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imbus Roman"/>
              </a:rPr>
              <a:t> </a:t>
            </a:r>
            <a:endParaRPr b="0" lang="en-US" sz="1400" spc="-1" strike="noStrike">
              <a:latin typeface="Nimbus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Nimbus Roman"/>
              </a:rPr>
              <a:t> </a:t>
            </a:r>
            <a:endParaRPr b="0" lang="en-US" sz="1400" spc="-1" strike="noStrike">
              <a:latin typeface="Nimbus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Nimbus Roman"/>
              </a:rPr>
              <a:t> </a:t>
            </a:r>
            <a:endParaRPr b="0" lang="en-US" sz="1400" spc="-1" strike="noStrike">
              <a:latin typeface="Nimbus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97B05EC-8831-4A39-9907-2A821CE661F9}" type="slidenum">
              <a:rPr b="0" lang="en-US" sz="1400" spc="-1" strike="noStrike">
                <a:latin typeface="Nimbus Roman"/>
              </a:rPr>
              <a:t>1</a:t>
            </a:fld>
            <a:endParaRPr b="0" lang="en-US" sz="1400" spc="-1" strike="noStrike">
              <a:latin typeface="Nimbus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imbus Sans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5A65DA4-7018-4BD7-90C8-217C600806F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b="0" lang="en-US" sz="1200" spc="-1" strike="noStrike">
              <a:latin typeface="Nimbus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imbus Sans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DF89069-6C6E-45BB-BD96-5FA913AA61F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b="0" lang="en-US" sz="1200" spc="-1" strike="noStrike">
              <a:latin typeface="Nimbus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Nimbus Sans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AC20DE5-CBD8-4B28-B43F-915824C6ACD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b="0" lang="en-US" sz="1200" spc="-1" strike="noStrike">
              <a:latin typeface="Nimbus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58920" y="1266120"/>
            <a:ext cx="842148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58920" y="3878640"/>
            <a:ext cx="842148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58920" y="1266120"/>
            <a:ext cx="410940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66120"/>
            <a:ext cx="410940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58920" y="3878640"/>
            <a:ext cx="410940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878640"/>
            <a:ext cx="410940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58920" y="1266120"/>
            <a:ext cx="271152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06520" y="1266120"/>
            <a:ext cx="271152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53760" y="1266120"/>
            <a:ext cx="271152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58920" y="3878640"/>
            <a:ext cx="271152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06520" y="3878640"/>
            <a:ext cx="271152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53760" y="3878640"/>
            <a:ext cx="271152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58920" y="1266120"/>
            <a:ext cx="8421480" cy="5001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58920" y="1266120"/>
            <a:ext cx="8421480" cy="500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58920" y="1266120"/>
            <a:ext cx="4109400" cy="500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66120"/>
            <a:ext cx="4109400" cy="500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58920" y="366480"/>
            <a:ext cx="7167240" cy="166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58920" y="1266120"/>
            <a:ext cx="410940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66120"/>
            <a:ext cx="4109400" cy="500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58920" y="3878640"/>
            <a:ext cx="410940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58920" y="1266120"/>
            <a:ext cx="8421480" cy="5001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58920" y="1266120"/>
            <a:ext cx="4109400" cy="500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66120"/>
            <a:ext cx="410940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878640"/>
            <a:ext cx="410940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58920" y="1266120"/>
            <a:ext cx="410940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66120"/>
            <a:ext cx="410940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58920" y="3878640"/>
            <a:ext cx="842148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58920" y="1266120"/>
            <a:ext cx="842148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8920" y="3878640"/>
            <a:ext cx="842148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58920" y="1266120"/>
            <a:ext cx="410940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66120"/>
            <a:ext cx="410940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58920" y="3878640"/>
            <a:ext cx="410940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878640"/>
            <a:ext cx="410940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58920" y="1266120"/>
            <a:ext cx="271152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06520" y="1266120"/>
            <a:ext cx="271152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53760" y="1266120"/>
            <a:ext cx="271152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358920" y="3878640"/>
            <a:ext cx="271152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06520" y="3878640"/>
            <a:ext cx="271152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53760" y="3878640"/>
            <a:ext cx="271152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358920" y="1266120"/>
            <a:ext cx="8421480" cy="5001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58920" y="1266120"/>
            <a:ext cx="8421480" cy="500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58920" y="1266120"/>
            <a:ext cx="4109400" cy="500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66120"/>
            <a:ext cx="4109400" cy="500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58920" y="1266120"/>
            <a:ext cx="8421480" cy="500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358920" y="366480"/>
            <a:ext cx="7167240" cy="166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58920" y="1266120"/>
            <a:ext cx="410940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66120"/>
            <a:ext cx="4109400" cy="500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358920" y="3878640"/>
            <a:ext cx="410940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58920" y="1266120"/>
            <a:ext cx="4109400" cy="500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66120"/>
            <a:ext cx="410940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878640"/>
            <a:ext cx="410940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58920" y="1266120"/>
            <a:ext cx="410940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66120"/>
            <a:ext cx="410940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58920" y="3878640"/>
            <a:ext cx="842148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58920" y="1266120"/>
            <a:ext cx="842148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8920" y="3878640"/>
            <a:ext cx="842148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58920" y="1266120"/>
            <a:ext cx="410940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66120"/>
            <a:ext cx="410940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358920" y="3878640"/>
            <a:ext cx="410940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3878640"/>
            <a:ext cx="410940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58920" y="1266120"/>
            <a:ext cx="271152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06520" y="1266120"/>
            <a:ext cx="271152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53760" y="1266120"/>
            <a:ext cx="271152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358920" y="3878640"/>
            <a:ext cx="271152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06520" y="3878640"/>
            <a:ext cx="271152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53760" y="3878640"/>
            <a:ext cx="271152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58920" y="1266120"/>
            <a:ext cx="4109400" cy="500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66120"/>
            <a:ext cx="4109400" cy="500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58920" y="366480"/>
            <a:ext cx="7167240" cy="166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58920" y="1266120"/>
            <a:ext cx="410940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66120"/>
            <a:ext cx="4109400" cy="500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58920" y="3878640"/>
            <a:ext cx="410940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58920" y="1266120"/>
            <a:ext cx="4109400" cy="5001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66120"/>
            <a:ext cx="410940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878640"/>
            <a:ext cx="410940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58920" y="1266120"/>
            <a:ext cx="410940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66120"/>
            <a:ext cx="410940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58920" y="3878640"/>
            <a:ext cx="8421480" cy="2385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jpeg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6" descr=""/>
          <p:cNvPicPr/>
          <p:nvPr/>
        </p:nvPicPr>
        <p:blipFill>
          <a:blip r:embed="rId2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pic>
        <p:nvPicPr>
          <p:cNvPr id="1" name="Grafik 7" descr=""/>
          <p:cNvPicPr/>
          <p:nvPr/>
        </p:nvPicPr>
        <p:blipFill>
          <a:blip r:embed="rId3"/>
          <a:stretch/>
        </p:blipFill>
        <p:spPr>
          <a:xfrm>
            <a:off x="3970800" y="2235600"/>
            <a:ext cx="4809240" cy="41997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58920" y="2130480"/>
            <a:ext cx="8421480" cy="12369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25000"/>
              </a:lnSpc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Add your title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320400" y="314280"/>
            <a:ext cx="5071680" cy="5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94000"/>
              </a:lnSpc>
            </a:pPr>
            <a:r>
              <a:rPr b="0" lang="en-US" sz="1200" spc="-1" strike="noStrike">
                <a:solidFill>
                  <a:srgbClr val="0065bd"/>
                </a:solidFill>
                <a:latin typeface="Arial"/>
              </a:rPr>
              <a:t>Chair of Communication Networks, Prof. Dr.-Ing. Wolfgang Kellerer</a:t>
            </a:r>
            <a:endParaRPr b="0" lang="en-US" sz="1200" spc="-1" strike="noStrike">
              <a:latin typeface="Nimbus Sans"/>
            </a:endParaRPr>
          </a:p>
          <a:p>
            <a:pPr>
              <a:lnSpc>
                <a:spcPct val="94000"/>
              </a:lnSpc>
            </a:pPr>
            <a:r>
              <a:rPr b="0" lang="en-US" sz="1200" spc="-1" strike="noStrike">
                <a:solidFill>
                  <a:srgbClr val="0065bd"/>
                </a:solidFill>
                <a:latin typeface="Arial"/>
              </a:rPr>
              <a:t>Department of Electrical and Computer Engineering</a:t>
            </a:r>
            <a:endParaRPr b="0" lang="en-US" sz="1200" spc="-1" strike="noStrike">
              <a:latin typeface="Nimbus Sans"/>
            </a:endParaRPr>
          </a:p>
          <a:p>
            <a:pPr>
              <a:lnSpc>
                <a:spcPct val="94000"/>
              </a:lnSpc>
            </a:pPr>
            <a:r>
              <a:rPr b="0" lang="en-US" sz="1200" spc="-1" strike="noStrike">
                <a:solidFill>
                  <a:srgbClr val="0065bd"/>
                </a:solidFill>
                <a:latin typeface="Arial"/>
              </a:rPr>
              <a:t>Technical University of Munich</a:t>
            </a:r>
            <a:endParaRPr b="0" lang="en-US" sz="1200" spc="-1" strike="noStrike">
              <a:latin typeface="Nimbus Sans"/>
            </a:endParaRPr>
          </a:p>
        </p:txBody>
      </p:sp>
      <p:pic>
        <p:nvPicPr>
          <p:cNvPr id="4" name="Bild 6" descr=""/>
          <p:cNvPicPr/>
          <p:nvPr/>
        </p:nvPicPr>
        <p:blipFill>
          <a:blip r:embed="rId4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sp>
        <p:nvSpPr>
          <p:cNvPr id="5" name="CustomShape 3"/>
          <p:cNvSpPr/>
          <p:nvPr/>
        </p:nvSpPr>
        <p:spPr>
          <a:xfrm>
            <a:off x="358920" y="6441840"/>
            <a:ext cx="788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©2016 Technical University of Munich</a:t>
            </a:r>
            <a:endParaRPr b="0" lang="en-US" sz="1200" spc="-1" strike="noStrike">
              <a:latin typeface="Nimbus Sans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Bild 6" descr=""/>
          <p:cNvPicPr/>
          <p:nvPr/>
        </p:nvPicPr>
        <p:blipFill>
          <a:blip r:embed="rId2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body"/>
          </p:nvPr>
        </p:nvSpPr>
        <p:spPr>
          <a:xfrm>
            <a:off x="358920" y="1266120"/>
            <a:ext cx="8421480" cy="500112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Textmasterformate durch Klicken bearbeiten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360360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44280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3" marL="538200" indent="-17748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Vierte Ebene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4" marL="714240" indent="-17568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Fünfte Ebene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/>
          </p:nvPr>
        </p:nvSpPr>
        <p:spPr>
          <a:xfrm>
            <a:off x="8238960" y="6441840"/>
            <a:ext cx="563400" cy="3585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2AAD69A7-8837-40C3-A055-49DB41FFF0D7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Nimbus Roman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358920" y="6441840"/>
            <a:ext cx="788004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Dr. rer. nat. Erika Mustermann (TUM) | Can be changed arbitrarily | Separate infos with lines</a:t>
            </a:r>
            <a:endParaRPr b="0" lang="en-US" sz="12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Bild 6" descr=""/>
          <p:cNvPicPr/>
          <p:nvPr/>
        </p:nvPicPr>
        <p:blipFill>
          <a:blip r:embed="rId2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4186080" cy="50000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Inhalt durch Klicken bearbeiten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360360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44280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3" marL="538200" indent="-17748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Vierte Ebene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4" marL="714240" indent="-17568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Fünfte Ebene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/>
          </p:nvPr>
        </p:nvSpPr>
        <p:spPr>
          <a:xfrm>
            <a:off x="8238960" y="6441840"/>
            <a:ext cx="563400" cy="3585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B49F6E46-430A-45D7-ABDF-1BE4BC251554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Nimbus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592520" y="1267200"/>
            <a:ext cx="4186080" cy="500004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Inhalt durch Klicken bearbeiten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360360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44280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Dritte Ebene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lvl="3" marL="538200" indent="-17748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</a:rPr>
              <a:t>Vierte Ebene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  <a:p>
            <a:pPr lvl="4" marL="714240" indent="-17568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</a:rPr>
              <a:t>Fünfte Ebene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358920" y="6441840"/>
            <a:ext cx="788004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Dr. rer. nat. Erika Mustermann (TUM) | Can be changed arbitrarily | Separate infos with lines</a:t>
            </a:r>
            <a:endParaRPr b="0" lang="en-US" sz="12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58920" y="2130480"/>
            <a:ext cx="8421480" cy="123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25000"/>
              </a:lnSpc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Solar Tracking Network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Arial"/>
              </a:rPr>
              <a:t>Kick-Off Presentation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58920" y="3886200"/>
            <a:ext cx="456732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80000"/>
              </a:lnSpc>
              <a:spcBef>
                <a:spcPts val="799"/>
              </a:spcBef>
            </a:pPr>
            <a:r>
              <a:rPr b="1" lang="en-US" sz="1600" spc="-1" strike="noStrike">
                <a:latin typeface="Nimbus Sans"/>
              </a:rPr>
              <a:t>Karthik Sukumar &amp; Johannes Machleid</a:t>
            </a:r>
            <a:endParaRPr b="0" lang="en-US" sz="1600" spc="-1" strike="noStrike">
              <a:latin typeface="Nimbus Sans"/>
            </a:endParaRPr>
          </a:p>
          <a:p>
            <a:pPr>
              <a:lnSpc>
                <a:spcPct val="80000"/>
              </a:lnSpc>
              <a:spcBef>
                <a:spcPts val="799"/>
              </a:spcBef>
            </a:pPr>
            <a:r>
              <a:rPr b="0" lang="en-US" sz="1600" spc="-1" strike="noStrike">
                <a:latin typeface="Nimbus Sans"/>
              </a:rPr>
              <a:t>{Karthik.sukumar,johannes.machleid}@tum.de</a:t>
            </a:r>
            <a:endParaRPr b="0" lang="en-US" sz="1600" spc="-1" strike="noStrike">
              <a:latin typeface="Nimbus Sans"/>
            </a:endParaRPr>
          </a:p>
          <a:p>
            <a:pPr>
              <a:lnSpc>
                <a:spcPct val="80000"/>
              </a:lnSpc>
              <a:spcBef>
                <a:spcPts val="799"/>
              </a:spcBef>
            </a:pPr>
            <a:endParaRPr b="0" lang="en-US" sz="16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58920" y="1266120"/>
            <a:ext cx="8421480" cy="500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Sun Tracking to increase the power output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360360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Introduce the considered scenario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360360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Give background on the topic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360360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What are the common problems?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5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State of the Art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360360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What are the state-of-the-art solutions and approaches?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360360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What is missing in the state of the art?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360360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The goal of the thesis in 1 sentence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58920" y="366480"/>
            <a:ext cx="7167240" cy="3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Motivation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8238960" y="6441840"/>
            <a:ext cx="563400" cy="35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D4A24A76-67C9-4DB1-A318-723F96EE44A3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200" spc="-1" strike="noStrike">
              <a:latin typeface="Nimbus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58920" y="1266120"/>
            <a:ext cx="8421480" cy="500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Approach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360360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Main steps/tasks to achieve the goal: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360360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Modeling of ...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360360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Implementation of ... Into ... Using ...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360360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Simulation ... Of ... Using ...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360360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Comparison of ...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360360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...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Expected result(s)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360360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What should be the outcome and why this is important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58920" y="366480"/>
            <a:ext cx="7167240" cy="3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Approach and expected results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8238960" y="6441840"/>
            <a:ext cx="563400" cy="35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D2F2A972-1328-4083-A20C-19A72629F19A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200" spc="-1" strike="noStrike">
              <a:latin typeface="Nimbus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rafik 3" descr=""/>
          <p:cNvPicPr/>
          <p:nvPr/>
        </p:nvPicPr>
        <p:blipFill>
          <a:blip r:embed="rId1"/>
          <a:stretch/>
        </p:blipFill>
        <p:spPr>
          <a:xfrm>
            <a:off x="971640" y="1880280"/>
            <a:ext cx="3789000" cy="3789000"/>
          </a:xfrm>
          <a:prstGeom prst="rect">
            <a:avLst/>
          </a:prstGeom>
          <a:ln>
            <a:noFill/>
          </a:ln>
        </p:spPr>
      </p:pic>
      <p:sp>
        <p:nvSpPr>
          <p:cNvPr id="141" name="TextShape 1"/>
          <p:cNvSpPr txBox="1"/>
          <p:nvPr/>
        </p:nvSpPr>
        <p:spPr>
          <a:xfrm>
            <a:off x="358920" y="367200"/>
            <a:ext cx="7162920" cy="3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58920" y="1276200"/>
            <a:ext cx="8421480" cy="499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125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25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25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25000"/>
              </a:lnSpc>
            </a:pPr>
            <a:r>
              <a:rPr b="0" lang="de-DE" sz="4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de-DE" sz="4000" spc="-1" strike="noStrike">
                <a:solidFill>
                  <a:srgbClr val="000000"/>
                </a:solidFill>
                <a:latin typeface="Arial"/>
              </a:rPr>
              <a:t>Questions?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25000"/>
              </a:lnSpc>
            </a:pP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25000"/>
              </a:lnSpc>
            </a:pP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8238960" y="6441840"/>
            <a:ext cx="563400" cy="35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039470B9-0FE6-42B3-8C59-2894006D6042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200" spc="-1" strike="noStrike">
              <a:latin typeface="Nimbus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7763040" y="6428880"/>
            <a:ext cx="1017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C35A548E-0A6B-4D65-BEEA-8C51BB11353C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200" spc="-1" strike="noStrike">
              <a:latin typeface="Nimbus Roman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58920" y="366480"/>
            <a:ext cx="7138800" cy="35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Timeplan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358920" y="1266120"/>
            <a:ext cx="8421480" cy="500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LibreOffice/6.2.3.2$Linux_X86_64 LibreOffice_project/20$Build-2</Application>
  <Words>255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2014-06-24T14:44:43Z</dcterms:created>
  <dc:creator>Blenk, Andreas</dc:creator>
  <dc:description/>
  <dc:language>en-US</dc:language>
  <cp:lastModifiedBy>Karthik Sukumar</cp:lastModifiedBy>
  <dcterms:modified xsi:type="dcterms:W3CDTF">2019-05-23T23:03:02Z</dcterms:modified>
  <cp:revision>145</cp:revision>
  <dc:subject/>
  <dc:title>Becoming The Master of the Universe!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