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8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0.jpeg" ContentType="image/jpeg"/>
  <Override PartName="/ppt/media/image9.png" ContentType="image/png"/>
  <Override PartName="/ppt/media/image8.png" ContentType="image/png"/>
  <Override PartName="/ppt/media/image7.png" ContentType="image/png"/>
  <Override PartName="/ppt/media/image2.jpeg" ContentType="image/jpeg"/>
  <Override PartName="/ppt/media/image1.wmf" ContentType="image/x-wmf"/>
  <Override PartName="/ppt/media/image3.wmf" ContentType="image/x-wmf"/>
  <Override PartName="/ppt/media/image4.wmf" ContentType="image/x-wmf"/>
  <Override PartName="/ppt/media/image6.png" ContentType="image/png"/>
  <Override PartName="/ppt/media/image5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Click to move the slide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Nimbus Sans"/>
              </a:rPr>
              <a:t>Click to edit the notes format</a:t>
            </a:r>
            <a:endParaRPr b="0" lang="en-US" sz="2000" spc="-1" strike="noStrike">
              <a:latin typeface="Nimbus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imbus Roman"/>
              </a:rPr>
              <a:t> 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Nimbus Roman"/>
              </a:rPr>
              <a:t> 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Nimbus Roman"/>
              </a:rPr>
              <a:t> 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EBC7B25-BD34-49C1-8584-05DE50D9DB27}" type="slidenum">
              <a:rPr b="0" lang="en-US" sz="1400" spc="-1" strike="noStrike">
                <a:latin typeface="Nimbus Roman"/>
              </a:rPr>
              <a:t>1</a:t>
            </a:fld>
            <a:endParaRPr b="0" lang="en-US" sz="1400" spc="-1" strike="noStrike">
              <a:latin typeface="Nimbus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Nimbus Sans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CAC58FD-2411-459E-ADF8-8EC54312C58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Nimbus Sans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Nimbus Sans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731503A-B4FE-4ADC-AEB0-6F3083ABECE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Nimbus Sans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Nimbus Sans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F5952E2-4115-4009-8D56-A6B24CFAFB6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Nimbus Sans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jpeg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6" descr=""/>
          <p:cNvPicPr/>
          <p:nvPr/>
        </p:nvPicPr>
        <p:blipFill>
          <a:blip r:embed="rId2"/>
          <a:stretch/>
        </p:blipFill>
        <p:spPr>
          <a:xfrm>
            <a:off x="8218440" y="324720"/>
            <a:ext cx="607680" cy="319680"/>
          </a:xfrm>
          <a:prstGeom prst="rect">
            <a:avLst/>
          </a:prstGeom>
          <a:ln>
            <a:noFill/>
          </a:ln>
        </p:spPr>
      </p:pic>
      <p:pic>
        <p:nvPicPr>
          <p:cNvPr id="1" name="Grafik 7" descr=""/>
          <p:cNvPicPr/>
          <p:nvPr/>
        </p:nvPicPr>
        <p:blipFill>
          <a:blip r:embed="rId3"/>
          <a:stretch/>
        </p:blipFill>
        <p:spPr>
          <a:xfrm>
            <a:off x="3970800" y="2235600"/>
            <a:ext cx="4808880" cy="41994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20400" y="314280"/>
            <a:ext cx="5071320" cy="5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94000"/>
              </a:lnSpc>
            </a:pPr>
            <a:r>
              <a:rPr b="0" lang="en-US" sz="1200" spc="-1" strike="noStrike">
                <a:solidFill>
                  <a:srgbClr val="0065bd"/>
                </a:solidFill>
                <a:latin typeface="Arial"/>
                <a:ea typeface="DejaVu Sans"/>
              </a:rPr>
              <a:t>Chair of Communication Networks, Prof. Dr.-Ing. Wolfgang Kellerer</a:t>
            </a:r>
            <a:endParaRPr b="0" lang="en-US" sz="1200" spc="-1" strike="noStrike">
              <a:latin typeface="Nimbus Sans"/>
            </a:endParaRPr>
          </a:p>
          <a:p>
            <a:pPr>
              <a:lnSpc>
                <a:spcPct val="94000"/>
              </a:lnSpc>
            </a:pPr>
            <a:r>
              <a:rPr b="0" lang="en-US" sz="1200" spc="-1" strike="noStrike">
                <a:solidFill>
                  <a:srgbClr val="0065bd"/>
                </a:solidFill>
                <a:latin typeface="Arial"/>
                <a:ea typeface="DejaVu Sans"/>
              </a:rPr>
              <a:t>Department of Electrical and Computer Engineering</a:t>
            </a:r>
            <a:endParaRPr b="0" lang="en-US" sz="1200" spc="-1" strike="noStrike">
              <a:latin typeface="Nimbus Sans"/>
            </a:endParaRPr>
          </a:p>
          <a:p>
            <a:pPr>
              <a:lnSpc>
                <a:spcPct val="94000"/>
              </a:lnSpc>
            </a:pPr>
            <a:r>
              <a:rPr b="0" lang="en-US" sz="1200" spc="-1" strike="noStrike">
                <a:solidFill>
                  <a:srgbClr val="0065bd"/>
                </a:solidFill>
                <a:latin typeface="Arial"/>
                <a:ea typeface="DejaVu Sans"/>
              </a:rPr>
              <a:t>Technical University of Munich</a:t>
            </a:r>
            <a:endParaRPr b="0" lang="en-US" sz="1200" spc="-1" strike="noStrike">
              <a:latin typeface="Nimbus Sans"/>
            </a:endParaRPr>
          </a:p>
        </p:txBody>
      </p:sp>
      <p:pic>
        <p:nvPicPr>
          <p:cNvPr id="3" name="Bild 6" descr=""/>
          <p:cNvPicPr/>
          <p:nvPr/>
        </p:nvPicPr>
        <p:blipFill>
          <a:blip r:embed="rId4"/>
          <a:stretch/>
        </p:blipFill>
        <p:spPr>
          <a:xfrm>
            <a:off x="8218440" y="324720"/>
            <a:ext cx="607680" cy="319680"/>
          </a:xfrm>
          <a:prstGeom prst="rect">
            <a:avLst/>
          </a:prstGeom>
          <a:ln>
            <a:noFill/>
          </a:ln>
        </p:spPr>
      </p:pic>
      <p:sp>
        <p:nvSpPr>
          <p:cNvPr id="4" name="CustomShape 2"/>
          <p:cNvSpPr/>
          <p:nvPr/>
        </p:nvSpPr>
        <p:spPr>
          <a:xfrm>
            <a:off x="358920" y="6441840"/>
            <a:ext cx="787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©2016 Technical University of Munich</a:t>
            </a:r>
            <a:endParaRPr b="0" lang="en-US" sz="1200" spc="-1" strike="noStrike">
              <a:latin typeface="Nimbus Sans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Click to edit the title text format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Click to edit the outline text format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Second Outline Level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Third Outline Level</a:t>
            </a:r>
            <a:endParaRPr b="0" lang="en-US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imbus Sans"/>
              </a:rPr>
              <a:t>Fourth Outline Level</a:t>
            </a:r>
            <a:endParaRPr b="0" lang="en-US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Fifth Outline Level</a:t>
            </a:r>
            <a:endParaRPr b="0" lang="en-US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Sixth Outline Level</a:t>
            </a:r>
            <a:endParaRPr b="0" lang="en-US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Seventh Outline Level</a:t>
            </a:r>
            <a:endParaRPr b="0" lang="en-US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ild 6" descr=""/>
          <p:cNvPicPr/>
          <p:nvPr/>
        </p:nvPicPr>
        <p:blipFill>
          <a:blip r:embed="rId2"/>
          <a:stretch/>
        </p:blipFill>
        <p:spPr>
          <a:xfrm>
            <a:off x="8218440" y="324720"/>
            <a:ext cx="607680" cy="31968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358920" y="6441840"/>
            <a:ext cx="787968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Dr. rer. nat. Erika Mustermann (TUM) | Can be changed arbitrarily | Separate infos with lines</a:t>
            </a:r>
            <a:endParaRPr b="0" lang="en-US" sz="1200" spc="-1" strike="noStrike">
              <a:latin typeface="Nimbus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Click to edit the title text format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Click to edit the outline text format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Second Outline Level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Third Outline Level</a:t>
            </a:r>
            <a:endParaRPr b="0" lang="en-US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imbus Sans"/>
              </a:rPr>
              <a:t>Fourth Outline Level</a:t>
            </a:r>
            <a:endParaRPr b="0" lang="en-US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Fifth Outline Level</a:t>
            </a:r>
            <a:endParaRPr b="0" lang="en-US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Sixth Outline Level</a:t>
            </a:r>
            <a:endParaRPr b="0" lang="en-US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Seventh Outline Level</a:t>
            </a:r>
            <a:endParaRPr b="0" lang="en-US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Bild 6" descr=""/>
          <p:cNvPicPr/>
          <p:nvPr/>
        </p:nvPicPr>
        <p:blipFill>
          <a:blip r:embed="rId2"/>
          <a:stretch/>
        </p:blipFill>
        <p:spPr>
          <a:xfrm>
            <a:off x="8218440" y="324720"/>
            <a:ext cx="607680" cy="31968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358920" y="6441840"/>
            <a:ext cx="787968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Dr. rer. nat. Erika Mustermann (TUM) | Can be changed arbitrarily | Separate infos with lines</a:t>
            </a:r>
            <a:endParaRPr b="0" lang="en-US" sz="1200" spc="-1" strike="noStrike">
              <a:latin typeface="Nimbus San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Click to edit the title text format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Click to edit the outline text format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Second Outline Level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Third Outline Level</a:t>
            </a:r>
            <a:endParaRPr b="0" lang="en-US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imbus Sans"/>
              </a:rPr>
              <a:t>Fourth Outline Level</a:t>
            </a:r>
            <a:endParaRPr b="0" lang="en-US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Fifth Outline Level</a:t>
            </a:r>
            <a:endParaRPr b="0" lang="en-US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Sixth Outline Level</a:t>
            </a:r>
            <a:endParaRPr b="0" lang="en-US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Seventh Outline Level</a:t>
            </a:r>
            <a:endParaRPr b="0" lang="en-US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58920" y="2130480"/>
            <a:ext cx="8421120" cy="12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25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Solar Tracking Network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Kick-Off Presentation</a:t>
            </a:r>
            <a:endParaRPr b="0" lang="en-US" sz="1600" spc="-1" strike="noStrike">
              <a:latin typeface="Nimbus Sans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58920" y="3886200"/>
            <a:ext cx="456696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0000"/>
              </a:lnSpc>
              <a:spcBef>
                <a:spcPts val="799"/>
              </a:spcBef>
            </a:pPr>
            <a:r>
              <a:rPr b="1" lang="en-US" sz="1600" spc="-1" strike="noStrike">
                <a:latin typeface="Nimbus Sans"/>
              </a:rPr>
              <a:t>Karthik Sukumar &amp; Johannes Machleid</a:t>
            </a:r>
            <a:endParaRPr b="0" lang="en-US" sz="1600" spc="-1" strike="noStrike">
              <a:latin typeface="Nimbus Sans"/>
            </a:endParaRPr>
          </a:p>
          <a:p>
            <a:pPr>
              <a:lnSpc>
                <a:spcPct val="80000"/>
              </a:lnSpc>
              <a:spcBef>
                <a:spcPts val="799"/>
              </a:spcBef>
            </a:pPr>
            <a:r>
              <a:rPr b="0" lang="en-US" sz="1600" spc="-1" strike="noStrike">
                <a:latin typeface="Nimbus Sans"/>
              </a:rPr>
              <a:t>{Karthik.sukumar,johannes.machleid}@tum.de</a:t>
            </a:r>
            <a:endParaRPr b="0" lang="en-US" sz="1600" spc="-1" strike="noStrike">
              <a:latin typeface="Nimbus Sans"/>
            </a:endParaRPr>
          </a:p>
          <a:p>
            <a:pPr>
              <a:lnSpc>
                <a:spcPct val="80000"/>
              </a:lnSpc>
              <a:spcBef>
                <a:spcPts val="799"/>
              </a:spcBef>
            </a:pPr>
            <a:endParaRPr b="0" lang="en-US" sz="16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58920" y="1266120"/>
            <a:ext cx="8421120" cy="50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9280" indent="-1785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Sun Tracking to increase the power output</a:t>
            </a:r>
            <a:endParaRPr b="0" lang="en-US" sz="2000" spc="-1" strike="noStrike">
              <a:latin typeface="Nimbus Sans"/>
            </a:endParaRPr>
          </a:p>
          <a:p>
            <a:pPr lvl="1" marL="360360" indent="-1803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As the world energy demands increase, we are changing the source of energy production to renewable sources like solar power among others</a:t>
            </a:r>
            <a:endParaRPr b="0" lang="en-US" sz="1800" spc="-1" strike="noStrike">
              <a:latin typeface="Nimbus Sans"/>
            </a:endParaRPr>
          </a:p>
          <a:p>
            <a:pPr lvl="1" marL="360360" indent="-1803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Solar panels produce the maximim power output when the sun rays are orthognal to the panel</a:t>
            </a:r>
            <a:endParaRPr b="0" lang="en-US" sz="1800" spc="-1" strike="noStrike">
              <a:latin typeface="Nimbus Sans"/>
            </a:endParaRPr>
          </a:p>
          <a:p>
            <a:pPr lvl="1" marL="360360" indent="-1803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Sun moves from East to West during the day, so a stationary solar panel will not achieve maximum power production.</a:t>
            </a:r>
            <a:endParaRPr b="0" lang="en-US" sz="1800" spc="-1" strike="noStrike">
              <a:latin typeface="Nimbus Sans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58920" y="366480"/>
            <a:ext cx="71668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Motivation</a:t>
            </a:r>
            <a:endParaRPr b="0" lang="en-US" sz="2400" spc="-1" strike="noStrike">
              <a:latin typeface="Nimbus Sans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238960" y="6441840"/>
            <a:ext cx="56304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7C2F2895-87EB-4BFF-BC46-2A0C360722E9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206240" y="3291840"/>
            <a:ext cx="4552560" cy="31676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4998960" y="274320"/>
            <a:ext cx="3047760" cy="295236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358920" y="548640"/>
            <a:ext cx="4213080" cy="57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9280" indent="-1785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major problem with solar panels is to track the motion of the sun in 2-axis</a:t>
            </a:r>
            <a:endParaRPr b="0" lang="en-US" sz="2000" spc="-1" strike="noStrike">
              <a:latin typeface="Nimbus Sans"/>
            </a:endParaRPr>
          </a:p>
          <a:p>
            <a:pPr lvl="1" marL="432000" indent="-21600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One during the day from East to West</a:t>
            </a:r>
            <a:endParaRPr b="0" lang="en-US" sz="2000" spc="-1" strike="noStrike">
              <a:latin typeface="Nimbus Sans"/>
            </a:endParaRPr>
          </a:p>
          <a:p>
            <a:pPr lvl="1" marL="432000" indent="-21600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One during the months from North to South</a:t>
            </a:r>
            <a:endParaRPr b="0" lang="en-US" sz="20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4206240" y="3291840"/>
            <a:ext cx="4552560" cy="316764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4998960" y="274320"/>
            <a:ext cx="3047760" cy="295236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358920" y="548640"/>
            <a:ext cx="4213080" cy="57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9280" indent="-1785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Advantages</a:t>
            </a:r>
            <a:endParaRPr b="0" lang="en-US" sz="2000" spc="-1" strike="noStrike">
              <a:latin typeface="Nimbus Sans"/>
            </a:endParaRPr>
          </a:p>
          <a:p>
            <a:pPr lvl="1" marL="432000" indent="-21600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More energy production, typically 10-25% increase</a:t>
            </a:r>
            <a:endParaRPr b="0" lang="en-US" sz="2000" spc="-1" strike="noStrike">
              <a:latin typeface="Nimbus Sans"/>
            </a:endParaRPr>
          </a:p>
          <a:p>
            <a:pPr marL="179280" indent="-1785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Disadvantages</a:t>
            </a:r>
            <a:endParaRPr b="0" lang="en-US" sz="2000" spc="-1" strike="noStrike">
              <a:latin typeface="Nimbus Sans"/>
            </a:endParaRPr>
          </a:p>
          <a:p>
            <a:pPr lvl="1" marL="432000" indent="-21600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More complex, need addional Hardware</a:t>
            </a:r>
            <a:endParaRPr b="0" lang="en-US" sz="2000" spc="-1" strike="noStrike">
              <a:latin typeface="Nimbus Sans"/>
            </a:endParaRPr>
          </a:p>
          <a:p>
            <a:pPr lvl="1" marL="432000" indent="-21600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Needs time to set up and maintenance work in the field</a:t>
            </a:r>
            <a:endParaRPr b="0" lang="en-US" sz="2000" spc="-1" strike="noStrike">
              <a:latin typeface="Nimbus Sans"/>
            </a:endParaRPr>
          </a:p>
          <a:p>
            <a:pPr lvl="1" marL="432000" indent="-21600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Shadowing</a:t>
            </a:r>
            <a:endParaRPr b="0" lang="en-US" sz="20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58920" y="1266120"/>
            <a:ext cx="8421120" cy="16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9280" indent="-1785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Currently commercial solutions exist for tracking but are expensive and bulky</a:t>
            </a:r>
            <a:endParaRPr b="0" lang="en-US" sz="1800" spc="-1" strike="noStrike">
              <a:latin typeface="Nimbus Sans"/>
            </a:endParaRPr>
          </a:p>
          <a:p>
            <a:pPr marL="179280" indent="-1785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They use the MPPT (mean peak power tracking) algorithms which are complex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and take time consuming to develop.</a:t>
            </a:r>
            <a:endParaRPr b="0" lang="en-US" sz="1800" spc="-1" strike="noStrike">
              <a:latin typeface="Nimbus Sans"/>
            </a:endParaRPr>
          </a:p>
          <a:p>
            <a:pPr marL="179280" indent="-1785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These include single-axis and dual-axis tracking systems</a:t>
            </a:r>
            <a:endParaRPr b="0" lang="en-US" sz="18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latin typeface="Nimbus Sans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58920" y="366480"/>
            <a:ext cx="71668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Currently Available Solutions</a:t>
            </a:r>
            <a:endParaRPr b="0" lang="en-US" sz="2400" spc="-1" strike="noStrike">
              <a:latin typeface="Nimbus Sans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358920" y="2926080"/>
            <a:ext cx="40518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Our Solution</a:t>
            </a:r>
            <a:endParaRPr b="0" lang="en-US" sz="2200" spc="-1" strike="noStrike">
              <a:latin typeface="Nimbus Sans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358920" y="3318120"/>
            <a:ext cx="8421120" cy="16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9280" indent="-1785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 our proof of concept we are going to explore using the following</a:t>
            </a:r>
            <a:endParaRPr b="0" lang="en-US" sz="1800" spc="-1" strike="noStrike">
              <a:latin typeface="Nimbus Sans"/>
            </a:endParaRPr>
          </a:p>
          <a:p>
            <a:pPr lvl="1" marL="432000" indent="-21600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Control the panels rotation using a servo driven by a mote </a:t>
            </a:r>
            <a:endParaRPr b="0" lang="en-US" sz="1800" spc="-1" strike="noStrike">
              <a:latin typeface="Nimbus Sans"/>
            </a:endParaRPr>
          </a:p>
          <a:p>
            <a:pPr lvl="1" marL="432000" indent="-21600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Single axis East to West daily sun tracking</a:t>
            </a:r>
            <a:endParaRPr b="0" lang="en-US" sz="1800" spc="-1" strike="noStrike">
              <a:latin typeface="Nimbus Sans"/>
            </a:endParaRPr>
          </a:p>
          <a:p>
            <a:pPr lvl="1" marL="432000" indent="-21600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Individual Panel Power tracking</a:t>
            </a:r>
            <a:endParaRPr b="0" lang="en-US" sz="1800" spc="-1" strike="noStrike">
              <a:latin typeface="Nimbus Sans"/>
            </a:endParaRPr>
          </a:p>
          <a:p>
            <a:pPr lvl="1" marL="432000" indent="-21600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Base station monitoring the status of the panels</a:t>
            </a:r>
            <a:endParaRPr b="0" lang="en-US" sz="18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latin typeface="Nimbus Sans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58920" y="1266120"/>
            <a:ext cx="8421120" cy="50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9280" indent="-1785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Our Approach</a:t>
            </a:r>
            <a:endParaRPr b="0" lang="en-US" sz="2000" spc="-1" strike="noStrike">
              <a:latin typeface="Nimbus Sans"/>
            </a:endParaRPr>
          </a:p>
          <a:p>
            <a:pPr lvl="1" marL="360360" indent="-1803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Main steps/tasks to achieve the goal:</a:t>
            </a:r>
            <a:endParaRPr b="0" lang="en-US" sz="1800" spc="-1" strike="noStrike">
              <a:latin typeface="Nimbus Sans"/>
            </a:endParaRPr>
          </a:p>
          <a:p>
            <a:pPr lvl="1" marL="360360" indent="-1803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Modeling of ...</a:t>
            </a:r>
            <a:endParaRPr b="0" lang="en-US" sz="1800" spc="-1" strike="noStrike">
              <a:latin typeface="Nimbus Sans"/>
            </a:endParaRPr>
          </a:p>
          <a:p>
            <a:pPr lvl="1" marL="360360" indent="-1803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Implementation of ... Into ... Using ...</a:t>
            </a:r>
            <a:endParaRPr b="0" lang="en-US" sz="1800" spc="-1" strike="noStrike">
              <a:latin typeface="Nimbus Sans"/>
            </a:endParaRPr>
          </a:p>
          <a:p>
            <a:pPr lvl="1" marL="360360" indent="-1803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Simulation ... Of ... Using ...</a:t>
            </a:r>
            <a:endParaRPr b="0" lang="en-US" sz="1800" spc="-1" strike="noStrike">
              <a:latin typeface="Nimbus Sans"/>
            </a:endParaRPr>
          </a:p>
          <a:p>
            <a:pPr lvl="1" marL="360360" indent="-1803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Comparison of ...</a:t>
            </a:r>
            <a:endParaRPr b="0" lang="en-US" sz="1800" spc="-1" strike="noStrike">
              <a:latin typeface="Nimbus Sans"/>
            </a:endParaRPr>
          </a:p>
          <a:p>
            <a:pPr lvl="1" marL="360360" indent="-1803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en-US" sz="1800" spc="-1" strike="noStrike">
              <a:latin typeface="Nimbus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imbus Sans"/>
            </a:endParaRPr>
          </a:p>
          <a:p>
            <a:pPr marL="179280" indent="-1785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Expected result(s)</a:t>
            </a:r>
            <a:endParaRPr b="0" lang="en-US" sz="2000" spc="-1" strike="noStrike">
              <a:latin typeface="Nimbus Sans"/>
            </a:endParaRPr>
          </a:p>
          <a:p>
            <a:pPr lvl="1" marL="360360" indent="-1803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What should be the outcome and why this is important</a:t>
            </a:r>
            <a:endParaRPr b="0" lang="en-US" sz="1800" spc="-1" strike="noStrike">
              <a:latin typeface="Nimbus Sans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58920" y="366480"/>
            <a:ext cx="71668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Approach and expected results</a:t>
            </a:r>
            <a:endParaRPr b="0" lang="en-US" sz="2400" spc="-1" strike="noStrike">
              <a:latin typeface="Nimbus Sans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238960" y="6441840"/>
            <a:ext cx="56304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0B7C1DF0-0E79-4369-A685-2212F7C7BB4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rafik 3" descr=""/>
          <p:cNvPicPr/>
          <p:nvPr/>
        </p:nvPicPr>
        <p:blipFill>
          <a:blip r:embed="rId1"/>
          <a:stretch/>
        </p:blipFill>
        <p:spPr>
          <a:xfrm>
            <a:off x="971640" y="1880280"/>
            <a:ext cx="3788640" cy="378864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358920" y="367200"/>
            <a:ext cx="716256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358920" y="1276200"/>
            <a:ext cx="8421120" cy="499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25000"/>
              </a:lnSpc>
            </a:pPr>
            <a:endParaRPr b="0" lang="en-US" sz="1800" spc="-1" strike="noStrike">
              <a:latin typeface="Nimbus Sans"/>
            </a:endParaRPr>
          </a:p>
          <a:p>
            <a:pPr algn="ctr">
              <a:lnSpc>
                <a:spcPct val="125000"/>
              </a:lnSpc>
            </a:pPr>
            <a:endParaRPr b="0" lang="en-US" sz="1800" spc="-1" strike="noStrike">
              <a:latin typeface="Nimbus Sans"/>
            </a:endParaRPr>
          </a:p>
          <a:p>
            <a:pPr algn="ctr">
              <a:lnSpc>
                <a:spcPct val="125000"/>
              </a:lnSpc>
            </a:pPr>
            <a:endParaRPr b="0" lang="en-US" sz="1800" spc="-1" strike="noStrike">
              <a:latin typeface="Nimbus Sans"/>
            </a:endParaRPr>
          </a:p>
          <a:p>
            <a:pPr algn="ctr">
              <a:lnSpc>
                <a:spcPct val="125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Questions?</a:t>
            </a:r>
            <a:endParaRPr b="0" lang="en-US" sz="4000" spc="-1" strike="noStrike">
              <a:latin typeface="Nimbus Sans"/>
            </a:endParaRPr>
          </a:p>
          <a:p>
            <a:pPr algn="ctr">
              <a:lnSpc>
                <a:spcPct val="125000"/>
              </a:lnSpc>
            </a:pPr>
            <a:endParaRPr b="0" lang="en-US" sz="4000" spc="-1" strike="noStrike">
              <a:latin typeface="Nimbus Sans"/>
            </a:endParaRPr>
          </a:p>
          <a:p>
            <a:pPr algn="ctr">
              <a:lnSpc>
                <a:spcPct val="125000"/>
              </a:lnSpc>
            </a:pPr>
            <a:endParaRPr b="0" lang="en-US" sz="4000" spc="-1" strike="noStrike">
              <a:latin typeface="Nimbus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238960" y="6441840"/>
            <a:ext cx="56304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1E4F8EB1-1C91-4FAA-9327-8C3D1832F79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763040" y="6428880"/>
            <a:ext cx="1017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3D7E299F-1ED0-44FD-9E4C-1F99D61BC1D5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Nimbus Sans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58920" y="366480"/>
            <a:ext cx="713844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Timeplan</a:t>
            </a:r>
            <a:endParaRPr b="0" lang="en-US" sz="2400" spc="-1" strike="noStrike">
              <a:latin typeface="Nimbus Sans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58920" y="1266120"/>
            <a:ext cx="8421120" cy="50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</TotalTime>
  <Application>LibreOffice/6.2.3.2$Linux_X86_64 LibreOffice_project/20$Build-2</Application>
  <Words>255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2014-06-24T14:44:43Z</dcterms:created>
  <dc:creator>Blenk, Andreas</dc:creator>
  <dc:description/>
  <dc:language>en-US</dc:language>
  <cp:lastModifiedBy>Karthik Sukumar</cp:lastModifiedBy>
  <dcterms:modified xsi:type="dcterms:W3CDTF">2019-05-26T11:47:31Z</dcterms:modified>
  <cp:revision>162</cp:revision>
  <dc:subject/>
  <dc:title>Becoming The Master of the Universe!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