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0.png" ContentType="image/png"/>
  <Override PartName="/ppt/media/image39.png" ContentType="image/png"/>
  <Override PartName="/ppt/media/image14.png" ContentType="image/png"/>
  <Override PartName="/ppt/media/image37.png" ContentType="image/png"/>
  <Override PartName="/ppt/media/image12.png" ContentType="image/png"/>
  <Override PartName="/ppt/media/image11.png" ContentType="image/png"/>
  <Override PartName="/ppt/media/image38.png" ContentType="image/png"/>
  <Override PartName="/ppt/media/image13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9.png" ContentType="image/png"/>
  <Override PartName="/ppt/media/image8.png" ContentType="image/png"/>
  <Override PartName="/ppt/media/image41.jpeg" ContentType="image/jpeg"/>
  <Override PartName="/ppt/media/image6.wmf" ContentType="image/x-wmf"/>
  <Override PartName="/ppt/media/image1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7.wmf" ContentType="image/x-wmf"/>
  <Override PartName="/ppt/media/image19.tif" ContentType="image/tiff"/>
  <Override PartName="/ppt/media/image2.jpeg" ContentType="image/jpeg"/>
  <Override PartName="/ppt/media/image26.tif" ContentType="image/tiff"/>
  <Override PartName="/ppt/media/image36.tif" ContentType="image/tiff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move </a:t>
            </a: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Nimbus Sans"/>
              </a:rPr>
              <a:t>Click to edit the notes format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2A9610B-E42A-4548-B3D9-9820B5A84801}" type="slidenum">
              <a:rPr b="0" lang="en-US" sz="1400" spc="-1" strike="noStrike">
                <a:latin typeface="Nimbus Roman"/>
              </a:rPr>
              <a:t>1</a:t>
            </a:fld>
            <a:endParaRPr b="0" lang="en-US" sz="14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F6FFE5D-2B14-4C94-B158-D1E20501E7B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C4609E4-5E1F-4052-8D60-4AF31FE37C1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3E70FAA-2351-464F-9A11-43B48202EDB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Nimbus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18CEB36-9300-41C4-934F-6CAF709F72F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Nimbus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0BFBD4D-BBA3-473C-A10F-481A675FB41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Nimbus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4D0DAAD-CF9D-4501-9C34-62F671FD9D6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DB8A338-2853-4880-B7AD-4A585487D55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30D4840-0D33-4181-872C-147E2D0AF5A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52B2EDE-6087-42B7-9887-A5AF4BD1893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832F2FB-AE42-4D03-9676-A8C5D47EF1B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774440" y="12672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190320" y="12672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58920" y="38790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1774440" y="38790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3190320" y="38790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58920" y="366480"/>
            <a:ext cx="7167240" cy="166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774440" y="12672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190320" y="12672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58920" y="38790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1774440" y="38790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3190320" y="38790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358920" y="366480"/>
            <a:ext cx="7167240" cy="166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774440" y="12672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190320" y="12672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358920" y="38790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1774440" y="38790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3190320" y="38790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358920" y="366480"/>
            <a:ext cx="7167240" cy="166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1774440" y="12672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3190320" y="12672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358920" y="38790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1774440" y="38790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3190320" y="38790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358920" y="366480"/>
            <a:ext cx="7167240" cy="166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58920" y="366480"/>
            <a:ext cx="7167240" cy="166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1774440" y="12672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3190320" y="12672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358920" y="38790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1774440" y="38790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3190320" y="3879000"/>
            <a:ext cx="13478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jpeg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pic>
        <p:nvPicPr>
          <p:cNvPr id="1" name="Grafik 1" descr=""/>
          <p:cNvPicPr/>
          <p:nvPr/>
        </p:nvPicPr>
        <p:blipFill>
          <a:blip r:embed="rId3"/>
          <a:stretch/>
        </p:blipFill>
        <p:spPr>
          <a:xfrm>
            <a:off x="3970800" y="2235600"/>
            <a:ext cx="4809240" cy="41997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58920" y="2130480"/>
            <a:ext cx="8421480" cy="1236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25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Add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your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title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20400" y="314280"/>
            <a:ext cx="392652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94000"/>
              </a:lnSpc>
            </a:pPr>
            <a:r>
              <a:rPr b="0" lang="en-US" sz="1200" spc="-1" strike="noStrike">
                <a:solidFill>
                  <a:srgbClr val="0065bd"/>
                </a:solidFill>
                <a:latin typeface="Arial"/>
              </a:rPr>
              <a:t>Chair of Communication Networks</a:t>
            </a:r>
            <a:endParaRPr b="0" lang="en-US" sz="1200" spc="-1" strike="noStrike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b="0" lang="en-US" sz="1200" spc="-1" strike="noStrike">
                <a:solidFill>
                  <a:srgbClr val="0065bd"/>
                </a:solidFill>
                <a:latin typeface="Arial"/>
              </a:rPr>
              <a:t>Department of Electrical and Computer Engineering</a:t>
            </a:r>
            <a:endParaRPr b="0" lang="en-US" sz="1200" spc="-1" strike="noStrike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b="0" lang="en-US" sz="1200" spc="-1" strike="noStrike">
                <a:solidFill>
                  <a:srgbClr val="0065bd"/>
                </a:solidFill>
                <a:latin typeface="Arial"/>
              </a:rPr>
              <a:t>Technical University of Munich</a:t>
            </a:r>
            <a:endParaRPr b="0" lang="en-US" sz="1200" spc="-1" strike="noStrike">
              <a:latin typeface="Nimbus Sans"/>
            </a:endParaRPr>
          </a:p>
        </p:txBody>
      </p:sp>
      <p:pic>
        <p:nvPicPr>
          <p:cNvPr id="4" name="Bild 6" descr=""/>
          <p:cNvPicPr/>
          <p:nvPr/>
        </p:nvPicPr>
        <p:blipFill>
          <a:blip r:embed="rId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5" name="CustomShape 3"/>
          <p:cNvSpPr/>
          <p:nvPr/>
        </p:nvSpPr>
        <p:spPr>
          <a:xfrm>
            <a:off x="358920" y="6441840"/>
            <a:ext cx="788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©2016 Technical University of Munich</a:t>
            </a:r>
            <a:endParaRPr b="0" lang="en-US" sz="1200" spc="-1" strike="noStrike">
              <a:latin typeface="Nimbus San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358920" y="1266120"/>
            <a:ext cx="8421480" cy="50011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Textmasterformate durch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44280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538200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714240" indent="-1756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Maste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r title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style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/>
          </p:nvPr>
        </p:nvSpPr>
        <p:spPr>
          <a:xfrm>
            <a:off x="8238960" y="6441840"/>
            <a:ext cx="563400" cy="358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D75D381-6629-4770-B6A6-8A865DF11AB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358920" y="6441840"/>
            <a:ext cx="788004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Karthik Sukumar, Johannes Machleid (TUM) | Solar Pro | 23.07.2019</a:t>
            </a:r>
            <a:endParaRPr b="0" lang="en-US" sz="12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Maste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r title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style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Inhalt durch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44280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538200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714240" indent="-1756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/>
          </p:nvPr>
        </p:nvSpPr>
        <p:spPr>
          <a:xfrm>
            <a:off x="8238960" y="6441840"/>
            <a:ext cx="563400" cy="358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F4DBA884-2E9C-4FA1-9D71-BEBF87A69C0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92520" y="1267200"/>
            <a:ext cx="4186080" cy="50000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Inhalt durch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44280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538200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714240" indent="-1756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358920" y="6441840"/>
            <a:ext cx="788004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Dr. rer. nat. Erika Mustermann (TUM) | Can be changed arbitrarily | Separate infos with lines</a:t>
            </a:r>
            <a:endParaRPr b="0" lang="en-US" sz="12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358920" y="1266120"/>
            <a:ext cx="8421480" cy="50011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Textmasterformate durch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44280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538200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714240" indent="-1756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/>
          </p:nvPr>
        </p:nvSpPr>
        <p:spPr>
          <a:xfrm>
            <a:off x="8238960" y="6441840"/>
            <a:ext cx="563400" cy="358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0E97BF3-0FA8-477E-BCC0-1CE5ED7F267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358920" y="6441840"/>
            <a:ext cx="788004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Karthik Sukumar, Johannes Machleid (TUM) | Solar Pro | 23.07.2019</a:t>
            </a:r>
            <a:endParaRPr b="0" lang="en-US" sz="12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Inhalt durch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44280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538200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714240" indent="-1756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/>
          </p:nvPr>
        </p:nvSpPr>
        <p:spPr>
          <a:xfrm>
            <a:off x="8238960" y="6441840"/>
            <a:ext cx="563400" cy="358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6E23F148-8ED2-464F-AD02-B4C133C9A14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92520" y="1267200"/>
            <a:ext cx="4186080" cy="50000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Inhalt durch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44280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538200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714240" indent="-1756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358920" y="6441840"/>
            <a:ext cx="788004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Dr. rer. nat. Erika Mustermann (TUM) | Can be changed arbitrarily | Separate infos with lines</a:t>
            </a:r>
            <a:endParaRPr b="0" lang="en-US" sz="12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tif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tif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tif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58920" y="2130480"/>
            <a:ext cx="8421480" cy="123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25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Solar Pro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Final Presentation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58920" y="3886200"/>
            <a:ext cx="456732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0000"/>
              </a:lnSpc>
              <a:spcBef>
                <a:spcPts val="799"/>
              </a:spcBef>
            </a:pPr>
            <a:r>
              <a:rPr b="1" lang="en-US" sz="1600" spc="-1" strike="noStrike">
                <a:latin typeface="Nimbus Sans"/>
              </a:rPr>
              <a:t>Karthik </a:t>
            </a:r>
            <a:r>
              <a:rPr b="1" lang="en-US" sz="1600" spc="-1" strike="noStrike">
                <a:latin typeface="Nimbus Sans"/>
              </a:rPr>
              <a:t>Sukumar, </a:t>
            </a:r>
            <a:r>
              <a:rPr b="1" lang="en-US" sz="1600" spc="-1" strike="noStrike">
                <a:latin typeface="Nimbus Sans"/>
              </a:rPr>
              <a:t>Johannes </a:t>
            </a:r>
            <a:r>
              <a:rPr b="1" lang="en-US" sz="1600" spc="-1" strike="noStrike">
                <a:latin typeface="Nimbus Sans"/>
              </a:rPr>
              <a:t>Machleid</a:t>
            </a:r>
            <a:endParaRPr b="0" lang="en-US" sz="1600" spc="-1" strike="noStrike">
              <a:latin typeface="Nimbus Sans"/>
            </a:endParaRPr>
          </a:p>
          <a:p>
            <a:pPr>
              <a:lnSpc>
                <a:spcPct val="80000"/>
              </a:lnSpc>
              <a:spcBef>
                <a:spcPts val="799"/>
              </a:spcBef>
            </a:pPr>
            <a:r>
              <a:rPr b="0" lang="en-US" sz="1600" spc="-1" strike="noStrike">
                <a:latin typeface="Nimbus Sans"/>
              </a:rPr>
              <a:t>karthik.suku</a:t>
            </a:r>
            <a:r>
              <a:rPr b="0" lang="en-US" sz="1600" spc="-1" strike="noStrike">
                <a:latin typeface="Nimbus Sans"/>
              </a:rPr>
              <a:t>mar@tum.d</a:t>
            </a:r>
            <a:r>
              <a:rPr b="0" lang="en-US" sz="1600" spc="-1" strike="noStrike">
                <a:latin typeface="Nimbus Sans"/>
              </a:rPr>
              <a:t>e</a:t>
            </a:r>
            <a:endParaRPr b="0" lang="en-US" sz="1600" spc="-1" strike="noStrike">
              <a:latin typeface="Nimbus Sans"/>
            </a:endParaRPr>
          </a:p>
          <a:p>
            <a:pPr>
              <a:lnSpc>
                <a:spcPct val="80000"/>
              </a:lnSpc>
              <a:spcBef>
                <a:spcPts val="799"/>
              </a:spcBef>
            </a:pPr>
            <a:r>
              <a:rPr b="0" lang="en-US" sz="1600" spc="-1" strike="noStrike">
                <a:latin typeface="Nimbus Sans"/>
              </a:rPr>
              <a:t>johannes.m</a:t>
            </a:r>
            <a:r>
              <a:rPr b="0" lang="en-US" sz="1600" spc="-1" strike="noStrike">
                <a:latin typeface="Nimbus Sans"/>
              </a:rPr>
              <a:t>achleid@tu</a:t>
            </a:r>
            <a:r>
              <a:rPr b="0" lang="en-US" sz="1600" spc="-1" strike="noStrike">
                <a:latin typeface="Nimbus Sans"/>
              </a:rPr>
              <a:t>m.de</a:t>
            </a:r>
            <a:endParaRPr b="0" lang="en-US" sz="1600" spc="-1" strike="noStrike">
              <a:latin typeface="Nimbus Sans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358920" y="1266120"/>
            <a:ext cx="8421480" cy="500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Data logging and visualization in GUI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Maintenance mote to operate solar panels in the field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Sun tracking algorithm based on sensor values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5000"/>
              </a:lnSpc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358920" y="366480"/>
            <a:ext cx="716724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Future Work and Improvements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8238960" y="6441840"/>
            <a:ext cx="56340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9C9DD7FA-33D3-4454-BCC8-6C3D68A2818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  <p:pic>
        <p:nvPicPr>
          <p:cNvPr id="327" name="Grafik 1" descr=""/>
          <p:cNvPicPr/>
          <p:nvPr/>
        </p:nvPicPr>
        <p:blipFill>
          <a:blip r:embed="rId1"/>
          <a:stretch/>
        </p:blipFill>
        <p:spPr>
          <a:xfrm>
            <a:off x="4569480" y="4003200"/>
            <a:ext cx="3887640" cy="1786680"/>
          </a:xfrm>
          <a:prstGeom prst="rect">
            <a:avLst/>
          </a:prstGeom>
          <a:ln>
            <a:noFill/>
          </a:ln>
        </p:spPr>
      </p:pic>
      <p:grpSp>
        <p:nvGrpSpPr>
          <p:cNvPr id="328" name="Group 4"/>
          <p:cNvGrpSpPr/>
          <p:nvPr/>
        </p:nvGrpSpPr>
        <p:grpSpPr>
          <a:xfrm>
            <a:off x="359640" y="3869640"/>
            <a:ext cx="725400" cy="657720"/>
            <a:chOff x="359640" y="3869640"/>
            <a:chExt cx="725400" cy="657720"/>
          </a:xfrm>
        </p:grpSpPr>
        <p:grpSp>
          <p:nvGrpSpPr>
            <p:cNvPr id="329" name="Group 5"/>
            <p:cNvGrpSpPr/>
            <p:nvPr/>
          </p:nvGrpSpPr>
          <p:grpSpPr>
            <a:xfrm>
              <a:off x="359640" y="3869640"/>
              <a:ext cx="704880" cy="657720"/>
              <a:chOff x="359640" y="3869640"/>
              <a:chExt cx="704880" cy="657720"/>
            </a:xfrm>
          </p:grpSpPr>
          <p:pic>
            <p:nvPicPr>
              <p:cNvPr id="330" name="Grafik 58" descr=""/>
              <p:cNvPicPr/>
              <p:nvPr/>
            </p:nvPicPr>
            <p:blipFill>
              <a:blip r:embed="rId2"/>
              <a:stretch/>
            </p:blipFill>
            <p:spPr>
              <a:xfrm>
                <a:off x="360360" y="3869640"/>
                <a:ext cx="704160" cy="6577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1" name="Grafik 67" descr=""/>
              <p:cNvPicPr/>
              <p:nvPr/>
            </p:nvPicPr>
            <p:blipFill>
              <a:blip r:embed="rId3"/>
              <a:stretch/>
            </p:blipFill>
            <p:spPr>
              <a:xfrm>
                <a:off x="359640" y="4013640"/>
                <a:ext cx="171720" cy="1656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2" name="Group 6"/>
            <p:cNvGrpSpPr/>
            <p:nvPr/>
          </p:nvGrpSpPr>
          <p:grpSpPr>
            <a:xfrm>
              <a:off x="834120" y="4172040"/>
              <a:ext cx="250920" cy="258120"/>
              <a:chOff x="834120" y="4172040"/>
              <a:chExt cx="250920" cy="258120"/>
            </a:xfrm>
          </p:grpSpPr>
          <p:sp>
            <p:nvSpPr>
              <p:cNvPr id="333" name="CustomShape 7"/>
              <p:cNvSpPr/>
              <p:nvPr/>
            </p:nvSpPr>
            <p:spPr>
              <a:xfrm>
                <a:off x="963000" y="4172040"/>
                <a:ext cx="360" cy="258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4" name="CustomShape 8"/>
              <p:cNvSpPr/>
              <p:nvPr/>
            </p:nvSpPr>
            <p:spPr>
              <a:xfrm flipH="1">
                <a:off x="833760" y="4300560"/>
                <a:ext cx="250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335" name="Group 9"/>
          <p:cNvGrpSpPr/>
          <p:nvPr/>
        </p:nvGrpSpPr>
        <p:grpSpPr>
          <a:xfrm>
            <a:off x="741600" y="4438080"/>
            <a:ext cx="3342240" cy="1062360"/>
            <a:chOff x="741600" y="4438080"/>
            <a:chExt cx="3342240" cy="1062360"/>
          </a:xfrm>
        </p:grpSpPr>
        <p:pic>
          <p:nvPicPr>
            <p:cNvPr id="336" name="Grafik 18" descr=""/>
            <p:cNvPicPr/>
            <p:nvPr/>
          </p:nvPicPr>
          <p:blipFill>
            <a:blip r:embed="rId4"/>
            <a:stretch/>
          </p:blipFill>
          <p:spPr>
            <a:xfrm>
              <a:off x="902160" y="4738320"/>
              <a:ext cx="178560" cy="18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7" name="Grafik 19" descr=""/>
            <p:cNvPicPr/>
            <p:nvPr/>
          </p:nvPicPr>
          <p:blipFill>
            <a:blip r:embed="rId5"/>
            <a:stretch/>
          </p:blipFill>
          <p:spPr>
            <a:xfrm>
              <a:off x="1551600" y="4438080"/>
              <a:ext cx="178560" cy="18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8" name="Grafik 20" descr=""/>
            <p:cNvPicPr/>
            <p:nvPr/>
          </p:nvPicPr>
          <p:blipFill>
            <a:blip r:embed="rId6"/>
            <a:stretch/>
          </p:blipFill>
          <p:spPr>
            <a:xfrm>
              <a:off x="2199960" y="4438080"/>
              <a:ext cx="178560" cy="18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9" name="Grafik 21" descr=""/>
            <p:cNvPicPr/>
            <p:nvPr/>
          </p:nvPicPr>
          <p:blipFill>
            <a:blip r:embed="rId7"/>
            <a:stretch/>
          </p:blipFill>
          <p:spPr>
            <a:xfrm>
              <a:off x="2832480" y="4438080"/>
              <a:ext cx="178560" cy="18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0" name="Grafik 23" descr=""/>
            <p:cNvPicPr/>
            <p:nvPr/>
          </p:nvPicPr>
          <p:blipFill>
            <a:blip r:embed="rId8"/>
            <a:stretch/>
          </p:blipFill>
          <p:spPr>
            <a:xfrm>
              <a:off x="1551600" y="4974480"/>
              <a:ext cx="178560" cy="18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1" name="Grafik 24" descr=""/>
            <p:cNvPicPr/>
            <p:nvPr/>
          </p:nvPicPr>
          <p:blipFill>
            <a:blip r:embed="rId9"/>
            <a:stretch/>
          </p:blipFill>
          <p:spPr>
            <a:xfrm>
              <a:off x="2199960" y="4974480"/>
              <a:ext cx="178560" cy="18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2" name="Grafik 25" descr=""/>
            <p:cNvPicPr/>
            <p:nvPr/>
          </p:nvPicPr>
          <p:blipFill>
            <a:blip r:embed="rId10"/>
            <a:stretch/>
          </p:blipFill>
          <p:spPr>
            <a:xfrm>
              <a:off x="2832480" y="4974480"/>
              <a:ext cx="178560" cy="1825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43" name="Group 10"/>
            <p:cNvGrpSpPr/>
            <p:nvPr/>
          </p:nvGrpSpPr>
          <p:grpSpPr>
            <a:xfrm>
              <a:off x="3443400" y="4732920"/>
              <a:ext cx="566640" cy="701280"/>
              <a:chOff x="3443400" y="4732920"/>
              <a:chExt cx="566640" cy="701280"/>
            </a:xfrm>
          </p:grpSpPr>
          <p:pic>
            <p:nvPicPr>
              <p:cNvPr id="344" name="Grafik 16" descr=""/>
              <p:cNvPicPr/>
              <p:nvPr/>
            </p:nvPicPr>
            <p:blipFill>
              <a:blip r:embed="rId11"/>
              <a:stretch/>
            </p:blipFill>
            <p:spPr>
              <a:xfrm>
                <a:off x="3443400" y="4860720"/>
                <a:ext cx="566640" cy="357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45" name="CustomShape 11"/>
              <p:cNvSpPr/>
              <p:nvPr/>
            </p:nvSpPr>
            <p:spPr>
              <a:xfrm>
                <a:off x="3520080" y="5191560"/>
                <a:ext cx="412920" cy="24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GUI</a:t>
                </a:r>
                <a:endParaRPr b="0" lang="en-US" sz="1000" spc="-1" strike="noStrike">
                  <a:latin typeface="Nimbus Sans"/>
                </a:endParaRPr>
              </a:p>
            </p:txBody>
          </p:sp>
          <p:pic>
            <p:nvPicPr>
              <p:cNvPr id="346" name="Grafik 26" descr=""/>
              <p:cNvPicPr/>
              <p:nvPr/>
            </p:nvPicPr>
            <p:blipFill>
              <a:blip r:embed="rId12"/>
              <a:stretch/>
            </p:blipFill>
            <p:spPr>
              <a:xfrm>
                <a:off x="3479400" y="4732920"/>
                <a:ext cx="178560" cy="18252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47" name="CustomShape 12"/>
            <p:cNvSpPr/>
            <p:nvPr/>
          </p:nvSpPr>
          <p:spPr>
            <a:xfrm flipV="1">
              <a:off x="1108440" y="4503600"/>
              <a:ext cx="380160" cy="223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/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" name="CustomShape 13"/>
            <p:cNvSpPr/>
            <p:nvPr/>
          </p:nvSpPr>
          <p:spPr>
            <a:xfrm>
              <a:off x="1108440" y="4914360"/>
              <a:ext cx="328320" cy="18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/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CustomShape 14"/>
            <p:cNvSpPr/>
            <p:nvPr/>
          </p:nvSpPr>
          <p:spPr>
            <a:xfrm>
              <a:off x="1781640" y="4501080"/>
              <a:ext cx="356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46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CustomShape 15"/>
            <p:cNvSpPr/>
            <p:nvPr/>
          </p:nvSpPr>
          <p:spPr>
            <a:xfrm>
              <a:off x="2427840" y="4506480"/>
              <a:ext cx="356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" name="CustomShape 16"/>
            <p:cNvSpPr/>
            <p:nvPr/>
          </p:nvSpPr>
          <p:spPr>
            <a:xfrm>
              <a:off x="3053160" y="4560480"/>
              <a:ext cx="389880" cy="167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17"/>
            <p:cNvSpPr/>
            <p:nvPr/>
          </p:nvSpPr>
          <p:spPr>
            <a:xfrm flipV="1">
              <a:off x="3053160" y="4855680"/>
              <a:ext cx="389880" cy="147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CustomShape 18"/>
            <p:cNvSpPr/>
            <p:nvPr/>
          </p:nvSpPr>
          <p:spPr>
            <a:xfrm>
              <a:off x="2420280" y="5040000"/>
              <a:ext cx="356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" name="CustomShape 19"/>
            <p:cNvSpPr/>
            <p:nvPr/>
          </p:nvSpPr>
          <p:spPr>
            <a:xfrm>
              <a:off x="1776240" y="5042520"/>
              <a:ext cx="356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20"/>
            <p:cNvSpPr/>
            <p:nvPr/>
          </p:nvSpPr>
          <p:spPr>
            <a:xfrm>
              <a:off x="1673640" y="4660200"/>
              <a:ext cx="360" cy="30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CustomShape 21"/>
            <p:cNvSpPr/>
            <p:nvPr/>
          </p:nvSpPr>
          <p:spPr>
            <a:xfrm>
              <a:off x="2314080" y="4657680"/>
              <a:ext cx="360" cy="30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" name="CustomShape 22"/>
            <p:cNvSpPr/>
            <p:nvPr/>
          </p:nvSpPr>
          <p:spPr>
            <a:xfrm>
              <a:off x="2957760" y="4660200"/>
              <a:ext cx="360" cy="30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58" name="Grafik 38" descr=""/>
            <p:cNvPicPr/>
            <p:nvPr/>
          </p:nvPicPr>
          <p:blipFill>
            <a:blip r:embed="rId13"/>
            <a:stretch/>
          </p:blipFill>
          <p:spPr>
            <a:xfrm>
              <a:off x="3710880" y="4604760"/>
              <a:ext cx="372960" cy="37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9" name="CustomShape 23"/>
            <p:cNvSpPr/>
            <p:nvPr/>
          </p:nvSpPr>
          <p:spPr>
            <a:xfrm>
              <a:off x="741600" y="4939200"/>
              <a:ext cx="253080" cy="32832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24"/>
            <p:cNvSpPr/>
            <p:nvPr/>
          </p:nvSpPr>
          <p:spPr>
            <a:xfrm>
              <a:off x="1386000" y="5170680"/>
              <a:ext cx="253080" cy="32832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25"/>
            <p:cNvSpPr/>
            <p:nvPr/>
          </p:nvSpPr>
          <p:spPr>
            <a:xfrm>
              <a:off x="1382400" y="4626720"/>
              <a:ext cx="253080" cy="32832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CustomShape 26"/>
            <p:cNvSpPr/>
            <p:nvPr/>
          </p:nvSpPr>
          <p:spPr>
            <a:xfrm>
              <a:off x="2033280" y="4628160"/>
              <a:ext cx="253080" cy="32832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CustomShape 27"/>
            <p:cNvSpPr/>
            <p:nvPr/>
          </p:nvSpPr>
          <p:spPr>
            <a:xfrm>
              <a:off x="2032920" y="5172120"/>
              <a:ext cx="253080" cy="32832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28"/>
            <p:cNvSpPr/>
            <p:nvPr/>
          </p:nvSpPr>
          <p:spPr>
            <a:xfrm>
              <a:off x="2666520" y="5169600"/>
              <a:ext cx="253080" cy="32832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CustomShape 29"/>
            <p:cNvSpPr/>
            <p:nvPr/>
          </p:nvSpPr>
          <p:spPr>
            <a:xfrm>
              <a:off x="2667600" y="4627800"/>
              <a:ext cx="253080" cy="32832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CustomShape 30"/>
            <p:cNvSpPr/>
            <p:nvPr/>
          </p:nvSpPr>
          <p:spPr>
            <a:xfrm rot="672000">
              <a:off x="1458000" y="4674960"/>
              <a:ext cx="92520" cy="231840"/>
            </a:xfrm>
            <a:prstGeom prst="upDownArrow">
              <a:avLst>
                <a:gd name="adj1" fmla="val 50000"/>
                <a:gd name="adj2" fmla="val 50000"/>
              </a:avLst>
            </a:prstGeom>
            <a:ln w="15840"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67" name="CustomShape 31"/>
            <p:cNvSpPr/>
            <p:nvPr/>
          </p:nvSpPr>
          <p:spPr>
            <a:xfrm rot="672000">
              <a:off x="2115360" y="4679640"/>
              <a:ext cx="92520" cy="231840"/>
            </a:xfrm>
            <a:prstGeom prst="upDownArrow">
              <a:avLst>
                <a:gd name="adj1" fmla="val 50000"/>
                <a:gd name="adj2" fmla="val 50000"/>
              </a:avLst>
            </a:prstGeom>
            <a:ln w="15840"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68" name="CustomShape 32"/>
            <p:cNvSpPr/>
            <p:nvPr/>
          </p:nvSpPr>
          <p:spPr>
            <a:xfrm rot="672000">
              <a:off x="2748960" y="4677480"/>
              <a:ext cx="92520" cy="231840"/>
            </a:xfrm>
            <a:prstGeom prst="upDownArrow">
              <a:avLst>
                <a:gd name="adj1" fmla="val 50000"/>
                <a:gd name="adj2" fmla="val 50000"/>
              </a:avLst>
            </a:prstGeom>
            <a:ln w="15840"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69" name="CustomShape 33"/>
            <p:cNvSpPr/>
            <p:nvPr/>
          </p:nvSpPr>
          <p:spPr>
            <a:xfrm rot="672000">
              <a:off x="821520" y="4987080"/>
              <a:ext cx="92520" cy="231840"/>
            </a:xfrm>
            <a:prstGeom prst="upDownArrow">
              <a:avLst>
                <a:gd name="adj1" fmla="val 50000"/>
                <a:gd name="adj2" fmla="val 50000"/>
              </a:avLst>
            </a:prstGeom>
            <a:ln w="15840"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7763040" y="6428880"/>
            <a:ext cx="1017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6480F45A-FD40-4259-90F8-6B0A09CD79D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358920" y="366480"/>
            <a:ext cx="713880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Cool Stats for Nerds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358920" y="1266120"/>
            <a:ext cx="8421480" cy="500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&gt;220 commits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8 branches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58.5 MB of files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~4000 LoC in the Project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~2400 Lines of common code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Base Station and Panel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1100 LoC for Base station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~500 LoC for Panel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~40k BS Binary Code size vs ~ 35k Bytes for panel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7763040" y="6428880"/>
            <a:ext cx="1017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C1E81A2E-7CCA-457D-AEC5-544B5D238D3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358920" y="366480"/>
            <a:ext cx="713880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Demo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358920" y="1266120"/>
            <a:ext cx="8421480" cy="500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7 Panel Motes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1 Base Station connected to the GUI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1 Anemometer to detect excess windspeeds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1 Hair dryer to simulate extreme weather conditions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1140840" y="3474720"/>
            <a:ext cx="2516760" cy="2516760"/>
          </a:xfrm>
          <a:prstGeom prst="rect">
            <a:avLst/>
          </a:prstGeom>
          <a:ln>
            <a:noFill/>
          </a:ln>
        </p:spPr>
      </p:pic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4534560" y="3582360"/>
            <a:ext cx="3329280" cy="226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7763040" y="6428880"/>
            <a:ext cx="1017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F9CA24F-031C-43C3-A169-AA7BED85DC7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358920" y="366480"/>
            <a:ext cx="713880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Demo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Shape 3"/>
          <p:cNvSpPr txBox="1"/>
          <p:nvPr/>
        </p:nvSpPr>
        <p:spPr>
          <a:xfrm>
            <a:off x="358920" y="1266120"/>
            <a:ext cx="8421480" cy="500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Start from an IDLE state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Initiate Discovery with GUI/BS User Button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Shows Nodes appear in GUI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Simulate Emergency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Another Network Discovery after Emergency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Demonstarte dynamicity of network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Remove node(s) from Network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rafik 3" descr=""/>
          <p:cNvPicPr/>
          <p:nvPr/>
        </p:nvPicPr>
        <p:blipFill>
          <a:blip r:embed="rId1"/>
          <a:stretch/>
        </p:blipFill>
        <p:spPr>
          <a:xfrm>
            <a:off x="971640" y="1880280"/>
            <a:ext cx="3789000" cy="3789000"/>
          </a:xfrm>
          <a:prstGeom prst="rect">
            <a:avLst/>
          </a:prstGeom>
          <a:ln>
            <a:noFill/>
          </a:ln>
        </p:spPr>
      </p:pic>
      <p:sp>
        <p:nvSpPr>
          <p:cNvPr id="382" name="TextShape 1"/>
          <p:cNvSpPr txBox="1"/>
          <p:nvPr/>
        </p:nvSpPr>
        <p:spPr>
          <a:xfrm>
            <a:off x="358920" y="367200"/>
            <a:ext cx="716292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358920" y="1276200"/>
            <a:ext cx="8421480" cy="499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25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25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25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25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4000" spc="-1" strike="noStrike">
                <a:solidFill>
                  <a:srgbClr val="000000"/>
                </a:solidFill>
                <a:latin typeface="Arial"/>
              </a:rPr>
              <a:t>Questions?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25000"/>
              </a:lnSpc>
            </a:pP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25000"/>
              </a:lnSpc>
            </a:pP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8238960" y="6441840"/>
            <a:ext cx="56340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05A0447-8F5E-4ECB-8C9B-81DBB7E271B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58920" y="366480"/>
            <a:ext cx="716724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Motivation of the Application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238960" y="6441840"/>
            <a:ext cx="56340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6C590612-C998-47F2-8E7B-25EAB5A9F51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Nimbus Roman"/>
            </a:endParaRPr>
          </a:p>
        </p:txBody>
      </p:sp>
      <p:pic>
        <p:nvPicPr>
          <p:cNvPr id="219" name="Grafik 132" descr=""/>
          <p:cNvPicPr/>
          <p:nvPr/>
        </p:nvPicPr>
        <p:blipFill>
          <a:blip r:embed="rId1"/>
          <a:stretch/>
        </p:blipFill>
        <p:spPr>
          <a:xfrm>
            <a:off x="2126160" y="1594800"/>
            <a:ext cx="4890960" cy="3667680"/>
          </a:xfrm>
          <a:prstGeom prst="rect">
            <a:avLst/>
          </a:prstGeom>
          <a:ln>
            <a:noFill/>
          </a:ln>
        </p:spPr>
      </p:pic>
      <p:sp>
        <p:nvSpPr>
          <p:cNvPr id="220" name="CustomShape 3"/>
          <p:cNvSpPr/>
          <p:nvPr/>
        </p:nvSpPr>
        <p:spPr>
          <a:xfrm>
            <a:off x="365760" y="2560320"/>
            <a:ext cx="1461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Fossil fuels reliance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7182720" y="2651760"/>
            <a:ext cx="146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Renewables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7132680" y="3659040"/>
            <a:ext cx="1644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Solar Energy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7133040" y="4754880"/>
            <a:ext cx="1736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37% Efficiency</a:t>
            </a:r>
            <a:endParaRPr b="0" lang="en-US" sz="18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58920" y="366480"/>
            <a:ext cx="716724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Solar Tracking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8238960" y="6441840"/>
            <a:ext cx="56340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846BBB7-BB93-4128-9CA8-7447ED4485F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Nimbus Roman"/>
            </a:endParaRPr>
          </a:p>
        </p:txBody>
      </p:sp>
      <p:pic>
        <p:nvPicPr>
          <p:cNvPr id="226" name="Grafik 136" descr=""/>
          <p:cNvPicPr/>
          <p:nvPr/>
        </p:nvPicPr>
        <p:blipFill>
          <a:blip r:embed="rId1"/>
          <a:stretch/>
        </p:blipFill>
        <p:spPr>
          <a:xfrm>
            <a:off x="4206240" y="1496160"/>
            <a:ext cx="4551480" cy="3166560"/>
          </a:xfrm>
          <a:prstGeom prst="rect">
            <a:avLst/>
          </a:prstGeom>
          <a:ln>
            <a:noFill/>
          </a:ln>
        </p:spPr>
      </p:pic>
      <p:pic>
        <p:nvPicPr>
          <p:cNvPr id="227" name="Grafik 137" descr=""/>
          <p:cNvPicPr/>
          <p:nvPr/>
        </p:nvPicPr>
        <p:blipFill>
          <a:blip r:embed="rId2"/>
          <a:stretch/>
        </p:blipFill>
        <p:spPr>
          <a:xfrm>
            <a:off x="457200" y="1737360"/>
            <a:ext cx="3046680" cy="2951280"/>
          </a:xfrm>
          <a:prstGeom prst="rect">
            <a:avLst/>
          </a:prstGeom>
          <a:ln>
            <a:noFill/>
          </a:ln>
        </p:spPr>
      </p:pic>
      <p:sp>
        <p:nvSpPr>
          <p:cNvPr id="228" name="CustomShape 3"/>
          <p:cNvSpPr/>
          <p:nvPr/>
        </p:nvSpPr>
        <p:spPr>
          <a:xfrm>
            <a:off x="1280520" y="4846320"/>
            <a:ext cx="146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Advantages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66120" y="5278320"/>
            <a:ext cx="3199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10-25% increased Energy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5852520" y="4872600"/>
            <a:ext cx="173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Disdvantages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4938120" y="5304600"/>
            <a:ext cx="3199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Expensive</a:t>
            </a:r>
            <a:endParaRPr b="0" lang="en-US" sz="1800" spc="-1" strike="noStrike">
              <a:latin typeface="Nimbus Sans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Requires maintanence</a:t>
            </a:r>
            <a:endParaRPr b="0" lang="en-US" sz="1800" spc="-1" strike="noStrike">
              <a:latin typeface="Nimbus Sans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 HW and set up required</a:t>
            </a:r>
            <a:endParaRPr b="0" lang="en-US" sz="18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358920" y="1266120"/>
            <a:ext cx="8421480" cy="500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358920" y="366480"/>
            <a:ext cx="716724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Solar Tracking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8238960" y="6441840"/>
            <a:ext cx="56340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DFE404E3-DA3C-4A58-9EC5-10A5558C8DC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Nimbus Roman"/>
            </a:endParaRPr>
          </a:p>
        </p:txBody>
      </p:sp>
      <p:pic>
        <p:nvPicPr>
          <p:cNvPr id="235" name="Grafik 4" descr=""/>
          <p:cNvPicPr/>
          <p:nvPr/>
        </p:nvPicPr>
        <p:blipFill>
          <a:blip r:embed="rId1"/>
          <a:stretch/>
        </p:blipFill>
        <p:spPr>
          <a:xfrm>
            <a:off x="218880" y="1226880"/>
            <a:ext cx="8706240" cy="505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39600" y="1272240"/>
            <a:ext cx="3584880" cy="500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1x Base station mote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Anemometer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Connected GUI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358920" y="366480"/>
            <a:ext cx="716724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Sensors and Motes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8238960" y="6441840"/>
            <a:ext cx="56340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A0C0CCE-254A-4A59-9642-F53BB94D156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Nimbus Roman"/>
            </a:endParaRPr>
          </a:p>
        </p:txBody>
      </p:sp>
      <p:grpSp>
        <p:nvGrpSpPr>
          <p:cNvPr id="239" name="Group 4"/>
          <p:cNvGrpSpPr/>
          <p:nvPr/>
        </p:nvGrpSpPr>
        <p:grpSpPr>
          <a:xfrm>
            <a:off x="904320" y="3576240"/>
            <a:ext cx="7311600" cy="2310120"/>
            <a:chOff x="904320" y="3576240"/>
            <a:chExt cx="7311600" cy="2310120"/>
          </a:xfrm>
        </p:grpSpPr>
        <p:pic>
          <p:nvPicPr>
            <p:cNvPr id="240" name="Grafik 18" descr=""/>
            <p:cNvPicPr/>
            <p:nvPr/>
          </p:nvPicPr>
          <p:blipFill>
            <a:blip r:embed="rId1"/>
            <a:stretch/>
          </p:blipFill>
          <p:spPr>
            <a:xfrm>
              <a:off x="1255320" y="4228920"/>
              <a:ext cx="390960" cy="397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1" name="Grafik 19" descr=""/>
            <p:cNvPicPr/>
            <p:nvPr/>
          </p:nvPicPr>
          <p:blipFill>
            <a:blip r:embed="rId2"/>
            <a:stretch/>
          </p:blipFill>
          <p:spPr>
            <a:xfrm>
              <a:off x="2675880" y="3576240"/>
              <a:ext cx="390960" cy="397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2" name="Grafik 20" descr=""/>
            <p:cNvPicPr/>
            <p:nvPr/>
          </p:nvPicPr>
          <p:blipFill>
            <a:blip r:embed="rId3"/>
            <a:stretch/>
          </p:blipFill>
          <p:spPr>
            <a:xfrm>
              <a:off x="4094280" y="3576240"/>
              <a:ext cx="390960" cy="397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3" name="Grafik 21" descr=""/>
            <p:cNvPicPr/>
            <p:nvPr/>
          </p:nvPicPr>
          <p:blipFill>
            <a:blip r:embed="rId4"/>
            <a:stretch/>
          </p:blipFill>
          <p:spPr>
            <a:xfrm>
              <a:off x="5477760" y="3576240"/>
              <a:ext cx="390960" cy="397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4" name="Grafik 23" descr=""/>
            <p:cNvPicPr/>
            <p:nvPr/>
          </p:nvPicPr>
          <p:blipFill>
            <a:blip r:embed="rId5"/>
            <a:stretch/>
          </p:blipFill>
          <p:spPr>
            <a:xfrm>
              <a:off x="2675880" y="4742640"/>
              <a:ext cx="390960" cy="397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5" name="Grafik 24" descr=""/>
            <p:cNvPicPr/>
            <p:nvPr/>
          </p:nvPicPr>
          <p:blipFill>
            <a:blip r:embed="rId6"/>
            <a:stretch/>
          </p:blipFill>
          <p:spPr>
            <a:xfrm>
              <a:off x="4094280" y="4742640"/>
              <a:ext cx="390960" cy="397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6" name="Grafik 25" descr=""/>
            <p:cNvPicPr/>
            <p:nvPr/>
          </p:nvPicPr>
          <p:blipFill>
            <a:blip r:embed="rId7"/>
            <a:stretch/>
          </p:blipFill>
          <p:spPr>
            <a:xfrm>
              <a:off x="5477760" y="4742640"/>
              <a:ext cx="390960" cy="3970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47" name="Group 5"/>
            <p:cNvGrpSpPr/>
            <p:nvPr/>
          </p:nvGrpSpPr>
          <p:grpSpPr>
            <a:xfrm>
              <a:off x="6814440" y="4217400"/>
              <a:ext cx="1240200" cy="1330920"/>
              <a:chOff x="6814440" y="4217400"/>
              <a:chExt cx="1240200" cy="1330920"/>
            </a:xfrm>
          </p:grpSpPr>
          <p:pic>
            <p:nvPicPr>
              <p:cNvPr id="248" name="Grafik 16" descr=""/>
              <p:cNvPicPr/>
              <p:nvPr/>
            </p:nvPicPr>
            <p:blipFill>
              <a:blip r:embed="rId8"/>
              <a:stretch/>
            </p:blipFill>
            <p:spPr>
              <a:xfrm>
                <a:off x="6814440" y="4494960"/>
                <a:ext cx="1240200" cy="7779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9" name="CustomShape 6"/>
              <p:cNvSpPr/>
              <p:nvPr/>
            </p:nvSpPr>
            <p:spPr>
              <a:xfrm>
                <a:off x="6982200" y="5214600"/>
                <a:ext cx="903960" cy="333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GUI</a:t>
                </a:r>
                <a:endParaRPr b="0" lang="en-US" sz="1600" spc="-1" strike="noStrike">
                  <a:latin typeface="Nimbus Sans"/>
                </a:endParaRPr>
              </a:p>
            </p:txBody>
          </p:sp>
          <p:pic>
            <p:nvPicPr>
              <p:cNvPr id="250" name="Grafik 26" descr=""/>
              <p:cNvPicPr/>
              <p:nvPr/>
            </p:nvPicPr>
            <p:blipFill>
              <a:blip r:embed="rId9"/>
              <a:stretch/>
            </p:blipFill>
            <p:spPr>
              <a:xfrm>
                <a:off x="6893280" y="4217400"/>
                <a:ext cx="390960" cy="39708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51" name="CustomShape 7"/>
            <p:cNvSpPr/>
            <p:nvPr/>
          </p:nvSpPr>
          <p:spPr>
            <a:xfrm flipV="1">
              <a:off x="1706760" y="3719880"/>
              <a:ext cx="831960" cy="486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/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CustomShape 8"/>
            <p:cNvSpPr/>
            <p:nvPr/>
          </p:nvSpPr>
          <p:spPr>
            <a:xfrm>
              <a:off x="1706760" y="4611960"/>
              <a:ext cx="718560" cy="39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/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9"/>
            <p:cNvSpPr/>
            <p:nvPr/>
          </p:nvSpPr>
          <p:spPr>
            <a:xfrm>
              <a:off x="3178800" y="3713400"/>
              <a:ext cx="77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46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10"/>
            <p:cNvSpPr/>
            <p:nvPr/>
          </p:nvSpPr>
          <p:spPr>
            <a:xfrm>
              <a:off x="4593240" y="3725280"/>
              <a:ext cx="77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11"/>
            <p:cNvSpPr/>
            <p:nvPr/>
          </p:nvSpPr>
          <p:spPr>
            <a:xfrm>
              <a:off x="5960520" y="3842280"/>
              <a:ext cx="853200" cy="364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CustomShape 12"/>
            <p:cNvSpPr/>
            <p:nvPr/>
          </p:nvSpPr>
          <p:spPr>
            <a:xfrm flipV="1">
              <a:off x="5960520" y="4484160"/>
              <a:ext cx="853200" cy="321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CustomShape 13"/>
            <p:cNvSpPr/>
            <p:nvPr/>
          </p:nvSpPr>
          <p:spPr>
            <a:xfrm>
              <a:off x="4576320" y="4885200"/>
              <a:ext cx="77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14"/>
            <p:cNvSpPr/>
            <p:nvPr/>
          </p:nvSpPr>
          <p:spPr>
            <a:xfrm>
              <a:off x="3167640" y="4890960"/>
              <a:ext cx="77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CustomShape 15"/>
            <p:cNvSpPr/>
            <p:nvPr/>
          </p:nvSpPr>
          <p:spPr>
            <a:xfrm>
              <a:off x="2942640" y="4059360"/>
              <a:ext cx="360" cy="66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16"/>
            <p:cNvSpPr/>
            <p:nvPr/>
          </p:nvSpPr>
          <p:spPr>
            <a:xfrm>
              <a:off x="4343400" y="4053600"/>
              <a:ext cx="360" cy="66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17"/>
            <p:cNvSpPr/>
            <p:nvPr/>
          </p:nvSpPr>
          <p:spPr>
            <a:xfrm>
              <a:off x="5751720" y="4059360"/>
              <a:ext cx="360" cy="66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62" name="Grafik 38" descr=""/>
            <p:cNvPicPr/>
            <p:nvPr/>
          </p:nvPicPr>
          <p:blipFill>
            <a:blip r:embed="rId10"/>
            <a:stretch/>
          </p:blipFill>
          <p:spPr>
            <a:xfrm>
              <a:off x="7399800" y="3938400"/>
              <a:ext cx="816120" cy="81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3" name="CustomShape 18"/>
            <p:cNvSpPr/>
            <p:nvPr/>
          </p:nvSpPr>
          <p:spPr>
            <a:xfrm>
              <a:off x="904320" y="4665600"/>
              <a:ext cx="553680" cy="71424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CustomShape 19"/>
            <p:cNvSpPr/>
            <p:nvPr/>
          </p:nvSpPr>
          <p:spPr>
            <a:xfrm>
              <a:off x="2313360" y="5169600"/>
              <a:ext cx="553680" cy="71424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CustomShape 20"/>
            <p:cNvSpPr/>
            <p:nvPr/>
          </p:nvSpPr>
          <p:spPr>
            <a:xfrm>
              <a:off x="2306160" y="3987000"/>
              <a:ext cx="553680" cy="71424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21"/>
            <p:cNvSpPr/>
            <p:nvPr/>
          </p:nvSpPr>
          <p:spPr>
            <a:xfrm>
              <a:off x="3729600" y="3989160"/>
              <a:ext cx="553680" cy="71424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CustomShape 22"/>
            <p:cNvSpPr/>
            <p:nvPr/>
          </p:nvSpPr>
          <p:spPr>
            <a:xfrm>
              <a:off x="3729240" y="5172120"/>
              <a:ext cx="553680" cy="71424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CustomShape 23"/>
            <p:cNvSpPr/>
            <p:nvPr/>
          </p:nvSpPr>
          <p:spPr>
            <a:xfrm>
              <a:off x="5114880" y="5167080"/>
              <a:ext cx="553680" cy="71424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24"/>
            <p:cNvSpPr/>
            <p:nvPr/>
          </p:nvSpPr>
          <p:spPr>
            <a:xfrm>
              <a:off x="5117400" y="3988440"/>
              <a:ext cx="553680" cy="71424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CustomShape 25"/>
            <p:cNvSpPr/>
            <p:nvPr/>
          </p:nvSpPr>
          <p:spPr>
            <a:xfrm rot="667800">
              <a:off x="2471400" y="4092480"/>
              <a:ext cx="202680" cy="504720"/>
            </a:xfrm>
            <a:prstGeom prst="upDownArrow">
              <a:avLst>
                <a:gd name="adj1" fmla="val 50000"/>
                <a:gd name="adj2" fmla="val 50000"/>
              </a:avLst>
            </a:prstGeom>
            <a:ln w="15840"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71" name="CustomShape 26"/>
            <p:cNvSpPr/>
            <p:nvPr/>
          </p:nvSpPr>
          <p:spPr>
            <a:xfrm rot="667800">
              <a:off x="3909600" y="4102560"/>
              <a:ext cx="202680" cy="504720"/>
            </a:xfrm>
            <a:prstGeom prst="upDownArrow">
              <a:avLst>
                <a:gd name="adj1" fmla="val 50000"/>
                <a:gd name="adj2" fmla="val 50000"/>
              </a:avLst>
            </a:prstGeom>
            <a:ln w="15840"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72" name="CustomShape 27"/>
            <p:cNvSpPr/>
            <p:nvPr/>
          </p:nvSpPr>
          <p:spPr>
            <a:xfrm rot="667800">
              <a:off x="5295240" y="4097520"/>
              <a:ext cx="202680" cy="504720"/>
            </a:xfrm>
            <a:prstGeom prst="upDownArrow">
              <a:avLst>
                <a:gd name="adj1" fmla="val 50000"/>
                <a:gd name="adj2" fmla="val 50000"/>
              </a:avLst>
            </a:prstGeom>
            <a:ln w="15840"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73" name="CustomShape 28"/>
            <p:cNvSpPr/>
            <p:nvPr/>
          </p:nvSpPr>
          <p:spPr>
            <a:xfrm rot="667800">
              <a:off x="1079640" y="4770360"/>
              <a:ext cx="202680" cy="504720"/>
            </a:xfrm>
            <a:prstGeom prst="upDownArrow">
              <a:avLst>
                <a:gd name="adj1" fmla="val 50000"/>
                <a:gd name="adj2" fmla="val 50000"/>
              </a:avLst>
            </a:prstGeom>
            <a:ln w="15840"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274" name="CustomShape 29"/>
          <p:cNvSpPr/>
          <p:nvPr/>
        </p:nvSpPr>
        <p:spPr>
          <a:xfrm>
            <a:off x="936000" y="1266120"/>
            <a:ext cx="3584880" cy="50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7x Solar panel motes</a:t>
            </a:r>
            <a:endParaRPr b="0" lang="en-US" sz="2000" spc="-1" strike="noStrike">
              <a:latin typeface="Nimbus Sans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Light sensor</a:t>
            </a:r>
            <a:endParaRPr b="0" lang="en-US" sz="1800" spc="-1" strike="noStrike">
              <a:latin typeface="Nimbus Sans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Temperature sensor</a:t>
            </a:r>
            <a:endParaRPr b="0" lang="en-US" sz="1800" spc="-1" strike="noStrike">
              <a:latin typeface="Nimbus Sans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4x Digital Servo</a:t>
            </a:r>
            <a:endParaRPr b="0" lang="en-US" sz="18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7763040" y="6428880"/>
            <a:ext cx="1017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DBCCF50-5D6D-49A4-A173-5191E8C836A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358920" y="366480"/>
            <a:ext cx="713880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Network and Routing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7" name="Group 3"/>
          <p:cNvGrpSpPr/>
          <p:nvPr/>
        </p:nvGrpSpPr>
        <p:grpSpPr>
          <a:xfrm>
            <a:off x="808920" y="1086480"/>
            <a:ext cx="7525800" cy="5329080"/>
            <a:chOff x="808920" y="1086480"/>
            <a:chExt cx="7525800" cy="5329080"/>
          </a:xfrm>
        </p:grpSpPr>
        <p:sp>
          <p:nvSpPr>
            <p:cNvPr id="278" name="CustomShape 4"/>
            <p:cNvSpPr/>
            <p:nvPr/>
          </p:nvSpPr>
          <p:spPr>
            <a:xfrm>
              <a:off x="808920" y="3685680"/>
              <a:ext cx="7525800" cy="2670480"/>
            </a:xfrm>
            <a:prstGeom prst="roundRect">
              <a:avLst>
                <a:gd name="adj" fmla="val 16667"/>
              </a:avLst>
            </a:prstGeom>
            <a:solidFill>
              <a:srgbClr val="00b0f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CustomShape 5"/>
            <p:cNvSpPr/>
            <p:nvPr/>
          </p:nvSpPr>
          <p:spPr>
            <a:xfrm>
              <a:off x="808920" y="2343240"/>
              <a:ext cx="7525800" cy="1342080"/>
            </a:xfrm>
            <a:prstGeom prst="roundRect">
              <a:avLst>
                <a:gd name="adj" fmla="val 16667"/>
              </a:avLst>
            </a:prstGeom>
            <a:solidFill>
              <a:srgbClr val="c0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CustomShape 6"/>
            <p:cNvSpPr/>
            <p:nvPr/>
          </p:nvSpPr>
          <p:spPr>
            <a:xfrm>
              <a:off x="2278440" y="1086480"/>
              <a:ext cx="1794600" cy="8467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</a:rPr>
                <a:t>IDLE</a:t>
              </a:r>
              <a:endParaRPr b="0" lang="en-US" sz="1600" spc="-1" strike="noStrike">
                <a:latin typeface="Nimbus Sans"/>
              </a:endParaRPr>
            </a:p>
          </p:txBody>
        </p:sp>
        <p:sp>
          <p:nvSpPr>
            <p:cNvPr id="281" name="CustomShape 7"/>
            <p:cNvSpPr/>
            <p:nvPr/>
          </p:nvSpPr>
          <p:spPr>
            <a:xfrm>
              <a:off x="2279880" y="2642040"/>
              <a:ext cx="1794600" cy="8467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</a:rPr>
                <a:t>NETWORK DISCOVERY</a:t>
              </a:r>
              <a:endParaRPr b="0" lang="en-US" sz="1600" spc="-1" strike="noStrike">
                <a:latin typeface="Nimbus Sans"/>
              </a:endParaRPr>
            </a:p>
          </p:txBody>
        </p:sp>
        <p:sp>
          <p:nvSpPr>
            <p:cNvPr id="282" name="CustomShape 8"/>
            <p:cNvSpPr/>
            <p:nvPr/>
          </p:nvSpPr>
          <p:spPr>
            <a:xfrm>
              <a:off x="2278440" y="3853440"/>
              <a:ext cx="1794600" cy="8467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</a:rPr>
                <a:t>PATHMODE</a:t>
              </a:r>
              <a:endParaRPr b="0" lang="en-US" sz="1600" spc="-1" strike="noStrike">
                <a:latin typeface="Nimbus Sans"/>
              </a:endParaRPr>
            </a:p>
          </p:txBody>
        </p:sp>
        <p:sp>
          <p:nvSpPr>
            <p:cNvPr id="283" name="CustomShape 9"/>
            <p:cNvSpPr/>
            <p:nvPr/>
          </p:nvSpPr>
          <p:spPr>
            <a:xfrm>
              <a:off x="2278440" y="5065200"/>
              <a:ext cx="1794600" cy="8467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</a:rPr>
                <a:t>UNICAST MODE</a:t>
              </a:r>
              <a:endParaRPr b="0" lang="en-US" sz="1600" spc="-1" strike="noStrike">
                <a:latin typeface="Nimbus Sans"/>
              </a:endParaRPr>
            </a:p>
          </p:txBody>
        </p:sp>
        <p:sp>
          <p:nvSpPr>
            <p:cNvPr id="284" name="CustomShape 10"/>
            <p:cNvSpPr/>
            <p:nvPr/>
          </p:nvSpPr>
          <p:spPr>
            <a:xfrm>
              <a:off x="5659920" y="2642040"/>
              <a:ext cx="1794600" cy="8467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ffff"/>
                  </a:solidFill>
                  <a:latin typeface="Calibri"/>
                </a:rPr>
                <a:t>EMERGENCY</a:t>
              </a:r>
              <a:endParaRPr b="0" lang="en-US" sz="1600" spc="-1" strike="noStrike">
                <a:latin typeface="Nimbus Sans"/>
              </a:endParaRPr>
            </a:p>
          </p:txBody>
        </p:sp>
        <p:sp>
          <p:nvSpPr>
            <p:cNvPr id="285" name="CustomShape 11"/>
            <p:cNvSpPr/>
            <p:nvPr/>
          </p:nvSpPr>
          <p:spPr>
            <a:xfrm flipH="1" rot="5400000">
              <a:off x="3511440" y="5489280"/>
              <a:ext cx="598320" cy="10080"/>
            </a:xfrm>
            <a:prstGeom prst="curvedConnector5">
              <a:avLst>
                <a:gd name="adj1" fmla="val -23472"/>
                <a:gd name="adj2" fmla="val -7015662"/>
                <a:gd name="adj3" fmla="val 124660"/>
              </a:avLst>
            </a:prstGeom>
            <a:noFill/>
            <a:ln w="38160">
              <a:solidFill>
                <a:srgbClr val="00508f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CustomShape 12"/>
            <p:cNvSpPr/>
            <p:nvPr/>
          </p:nvSpPr>
          <p:spPr>
            <a:xfrm flipH="1" flipV="1" rot="5400000">
              <a:off x="3655800" y="3008880"/>
              <a:ext cx="2422440" cy="3380400"/>
            </a:xfrm>
            <a:prstGeom prst="curvedConnector3">
              <a:avLst>
                <a:gd name="adj1" fmla="val -14030"/>
              </a:avLst>
            </a:prstGeom>
            <a:noFill/>
            <a:ln w="38160">
              <a:solidFill>
                <a:srgbClr val="00508f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CustomShape 13"/>
            <p:cNvSpPr/>
            <p:nvPr/>
          </p:nvSpPr>
          <p:spPr>
            <a:xfrm>
              <a:off x="3176280" y="1933560"/>
              <a:ext cx="720" cy="707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CustomShape 14"/>
            <p:cNvSpPr/>
            <p:nvPr/>
          </p:nvSpPr>
          <p:spPr>
            <a:xfrm flipH="1">
              <a:off x="3175560" y="3489120"/>
              <a:ext cx="720" cy="36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508f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CustomShape 15"/>
            <p:cNvSpPr/>
            <p:nvPr/>
          </p:nvSpPr>
          <p:spPr>
            <a:xfrm>
              <a:off x="3176280" y="4700880"/>
              <a:ext cx="360" cy="36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508f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CustomShape 16"/>
            <p:cNvSpPr/>
            <p:nvPr/>
          </p:nvSpPr>
          <p:spPr>
            <a:xfrm rot="10800000">
              <a:off x="3177000" y="2459880"/>
              <a:ext cx="3380400" cy="181440"/>
            </a:xfrm>
            <a:prstGeom prst="bentConnector3">
              <a:avLst>
                <a:gd name="adj1" fmla="val -648"/>
              </a:avLst>
            </a:prstGeom>
            <a:noFill/>
            <a:ln w="38160">
              <a:solidFill>
                <a:srgbClr val="00508f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17"/>
            <p:cNvSpPr/>
            <p:nvPr/>
          </p:nvSpPr>
          <p:spPr>
            <a:xfrm flipH="1" rot="5400000">
              <a:off x="6892560" y="3066120"/>
              <a:ext cx="598320" cy="10080"/>
            </a:xfrm>
            <a:prstGeom prst="curvedConnector5">
              <a:avLst>
                <a:gd name="adj1" fmla="val -30602"/>
                <a:gd name="adj2" fmla="val -7077638"/>
                <a:gd name="adj3" fmla="val 130602"/>
              </a:avLst>
            </a:prstGeom>
            <a:noFill/>
            <a:ln w="38160">
              <a:solidFill>
                <a:srgbClr val="00508f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CustomShape 18"/>
            <p:cNvSpPr/>
            <p:nvPr/>
          </p:nvSpPr>
          <p:spPr>
            <a:xfrm>
              <a:off x="1754280" y="1490760"/>
              <a:ext cx="523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508f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CustomShape 19"/>
            <p:cNvSpPr/>
            <p:nvPr/>
          </p:nvSpPr>
          <p:spPr>
            <a:xfrm>
              <a:off x="856800" y="1351800"/>
              <a:ext cx="89712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BOOT UP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294" name="CustomShape 20"/>
            <p:cNvSpPr/>
            <p:nvPr/>
          </p:nvSpPr>
          <p:spPr>
            <a:xfrm flipH="1" rot="5400000">
              <a:off x="3511440" y="1510560"/>
              <a:ext cx="598320" cy="10080"/>
            </a:xfrm>
            <a:prstGeom prst="curvedConnector5">
              <a:avLst>
                <a:gd name="adj1" fmla="val -30602"/>
                <a:gd name="adj2" fmla="val -7308929"/>
                <a:gd name="adj3" fmla="val 130602"/>
              </a:avLst>
            </a:prstGeom>
            <a:noFill/>
            <a:ln w="38160">
              <a:solidFill>
                <a:srgbClr val="00508f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CustomShape 21"/>
            <p:cNvSpPr/>
            <p:nvPr/>
          </p:nvSpPr>
          <p:spPr>
            <a:xfrm>
              <a:off x="966960" y="2393640"/>
              <a:ext cx="1573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c00000"/>
                  </a:solidFill>
                  <a:latin typeface="Calibri"/>
                </a:rPr>
                <a:t>Broadcast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296" name="CustomShape 22"/>
            <p:cNvSpPr/>
            <p:nvPr/>
          </p:nvSpPr>
          <p:spPr>
            <a:xfrm>
              <a:off x="980640" y="3890880"/>
              <a:ext cx="1573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2060"/>
                  </a:solidFill>
                  <a:latin typeface="Calibri"/>
                </a:rPr>
                <a:t>Unicast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297" name="CustomShape 23"/>
            <p:cNvSpPr/>
            <p:nvPr/>
          </p:nvSpPr>
          <p:spPr>
            <a:xfrm>
              <a:off x="2510640" y="1846800"/>
              <a:ext cx="104040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alibri"/>
                </a:rPr>
                <a:t>button  press</a:t>
              </a:r>
              <a:endParaRPr b="0" lang="en-US" sz="1600" spc="-1" strike="noStrike">
                <a:latin typeface="Nimbus Sans"/>
              </a:endParaRPr>
            </a:p>
          </p:txBody>
        </p:sp>
        <p:sp>
          <p:nvSpPr>
            <p:cNvPr id="298" name="CustomShape 24"/>
            <p:cNvSpPr/>
            <p:nvPr/>
          </p:nvSpPr>
          <p:spPr>
            <a:xfrm>
              <a:off x="3134520" y="3412080"/>
              <a:ext cx="1184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alibri"/>
                </a:rPr>
                <a:t>complete</a:t>
              </a:r>
              <a:endParaRPr b="0" lang="en-US" sz="1600" spc="-1" strike="noStrike">
                <a:latin typeface="Nimbus Sans"/>
              </a:endParaRPr>
            </a:p>
          </p:txBody>
        </p:sp>
        <p:sp>
          <p:nvSpPr>
            <p:cNvPr id="299" name="CustomShape 25"/>
            <p:cNvSpPr/>
            <p:nvPr/>
          </p:nvSpPr>
          <p:spPr>
            <a:xfrm flipH="1" rot="5400000">
              <a:off x="3478320" y="4249800"/>
              <a:ext cx="598320" cy="10080"/>
            </a:xfrm>
            <a:prstGeom prst="curvedConnector5">
              <a:avLst>
                <a:gd name="adj1" fmla="val -30602"/>
                <a:gd name="adj2" fmla="val -7131142"/>
                <a:gd name="adj3" fmla="val 130602"/>
              </a:avLst>
            </a:prstGeom>
            <a:noFill/>
            <a:ln w="38160">
              <a:solidFill>
                <a:srgbClr val="00508f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CustomShape 26"/>
            <p:cNvSpPr/>
            <p:nvPr/>
          </p:nvSpPr>
          <p:spPr>
            <a:xfrm>
              <a:off x="4529880" y="4101840"/>
              <a:ext cx="1184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alibri"/>
                </a:rPr>
                <a:t>next Mote</a:t>
              </a:r>
              <a:endParaRPr b="0" lang="en-US" sz="1600" spc="-1" strike="noStrike">
                <a:latin typeface="Nimbus Sans"/>
              </a:endParaRPr>
            </a:p>
          </p:txBody>
        </p:sp>
        <p:sp>
          <p:nvSpPr>
            <p:cNvPr id="301" name="CustomShape 27"/>
            <p:cNvSpPr/>
            <p:nvPr/>
          </p:nvSpPr>
          <p:spPr>
            <a:xfrm>
              <a:off x="2072880" y="5838480"/>
              <a:ext cx="118476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alibri"/>
                </a:rPr>
                <a:t>automati</a:t>
              </a:r>
              <a:r>
                <a:rPr b="0" i="1" lang="en-US" sz="1600" spc="-1" strike="noStrike">
                  <a:solidFill>
                    <a:srgbClr val="000000"/>
                  </a:solidFill>
                  <a:latin typeface="Calibri"/>
                </a:rPr>
                <a:t>c or </a:t>
              </a:r>
              <a:r>
                <a:rPr b="0" i="1" lang="en-US" sz="1600" spc="-1" strike="noStrike">
                  <a:solidFill>
                    <a:srgbClr val="000000"/>
                  </a:solidFill>
                  <a:latin typeface="Calibri"/>
                </a:rPr>
                <a:t>manual</a:t>
              </a:r>
              <a:endParaRPr b="0" lang="en-US" sz="1600" spc="-1" strike="noStrike">
                <a:latin typeface="Nimbus Sans"/>
              </a:endParaRPr>
            </a:p>
          </p:txBody>
        </p:sp>
        <p:sp>
          <p:nvSpPr>
            <p:cNvPr id="302" name="CustomShape 28"/>
            <p:cNvSpPr/>
            <p:nvPr/>
          </p:nvSpPr>
          <p:spPr>
            <a:xfrm>
              <a:off x="4567320" y="5336280"/>
              <a:ext cx="1184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alibri"/>
                </a:rPr>
                <a:t>next Mote</a:t>
              </a:r>
              <a:endParaRPr b="0" lang="en-US" sz="1600" spc="-1" strike="noStrike">
                <a:latin typeface="Nimbus Sans"/>
              </a:endParaRPr>
            </a:p>
          </p:txBody>
        </p:sp>
        <p:sp>
          <p:nvSpPr>
            <p:cNvPr id="303" name="CustomShape 29"/>
            <p:cNvSpPr/>
            <p:nvPr/>
          </p:nvSpPr>
          <p:spPr>
            <a:xfrm>
              <a:off x="3129480" y="4632840"/>
              <a:ext cx="1184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alibri"/>
                </a:rPr>
                <a:t>complete</a:t>
              </a:r>
              <a:endParaRPr b="0" lang="en-US" sz="1600" spc="-1" strike="noStrike">
                <a:latin typeface="Nimbus Sans"/>
              </a:endParaRPr>
            </a:p>
          </p:txBody>
        </p:sp>
        <p:sp>
          <p:nvSpPr>
            <p:cNvPr id="304" name="CustomShape 30"/>
            <p:cNvSpPr/>
            <p:nvPr/>
          </p:nvSpPr>
          <p:spPr>
            <a:xfrm>
              <a:off x="6997320" y="2279520"/>
              <a:ext cx="12322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alibri"/>
                </a:rPr>
                <a:t>Emergency</a:t>
              </a:r>
              <a:endParaRPr b="0" lang="en-US" sz="1600" spc="-1" strike="noStrike">
                <a:latin typeface="Nimbus Sans"/>
              </a:endParaRPr>
            </a:p>
          </p:txBody>
        </p:sp>
        <p:sp>
          <p:nvSpPr>
            <p:cNvPr id="305" name="CustomShape 31"/>
            <p:cNvSpPr/>
            <p:nvPr/>
          </p:nvSpPr>
          <p:spPr>
            <a:xfrm>
              <a:off x="4314240" y="2489400"/>
              <a:ext cx="118476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alibri"/>
                </a:rPr>
                <a:t>resume operation</a:t>
              </a:r>
              <a:endParaRPr b="0" lang="en-US" sz="1600" spc="-1" strike="noStrike">
                <a:latin typeface="Nimbus Sans"/>
              </a:endParaRPr>
            </a:p>
          </p:txBody>
        </p:sp>
        <p:sp>
          <p:nvSpPr>
            <p:cNvPr id="306" name="CustomShape 32"/>
            <p:cNvSpPr/>
            <p:nvPr/>
          </p:nvSpPr>
          <p:spPr>
            <a:xfrm flipH="1" rot="10800000">
              <a:off x="2278800" y="3066120"/>
              <a:ext cx="720" cy="2422800"/>
            </a:xfrm>
            <a:prstGeom prst="curvedConnector3">
              <a:avLst>
                <a:gd name="adj1" fmla="val -32061250"/>
              </a:avLst>
            </a:prstGeom>
            <a:noFill/>
            <a:ln w="38160">
              <a:solidFill>
                <a:schemeClr val="accent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" name="CustomShape 33"/>
            <p:cNvSpPr/>
            <p:nvPr/>
          </p:nvSpPr>
          <p:spPr>
            <a:xfrm>
              <a:off x="960120" y="5236560"/>
              <a:ext cx="133092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Calibri"/>
                </a:rPr>
                <a:t>transmission error</a:t>
              </a:r>
              <a:endParaRPr b="0" lang="en-US" sz="1600" spc="-1" strike="noStrike">
                <a:latin typeface="Nimbus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58920" y="1266120"/>
            <a:ext cx="8421480" cy="500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79280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Network Features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Provide high energy efficiency (RDC - ContikiMAC)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Low latency is not required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Priority on network stability and reliability (MAC - CSMA)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Self healing through Round Trip transmission failure detection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Distance Vector routing by exchanging routing tables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Bellman ford algorithm for distributed routing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358920" y="1276200"/>
            <a:ext cx="8421480" cy="499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5000"/>
              </a:lnSpc>
            </a:pPr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Nimbus Sans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7763040" y="6428880"/>
            <a:ext cx="1017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38A09C8B-8800-4211-A4B4-35DE42D8169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311" name="TextShape 4"/>
          <p:cNvSpPr txBox="1"/>
          <p:nvPr/>
        </p:nvSpPr>
        <p:spPr>
          <a:xfrm>
            <a:off x="358920" y="366480"/>
            <a:ext cx="713880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Netw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ork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Routi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7763040" y="6428880"/>
            <a:ext cx="1017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6957B473-3BF3-4456-9894-CA887D33305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58920" y="366480"/>
            <a:ext cx="713880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Graphical User Interface (GUI)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Inhaltsplatzhalter 3" descr=""/>
          <p:cNvPicPr/>
          <p:nvPr/>
        </p:nvPicPr>
        <p:blipFill>
          <a:blip r:embed="rId1"/>
          <a:stretch/>
        </p:blipFill>
        <p:spPr>
          <a:xfrm>
            <a:off x="171720" y="1437840"/>
            <a:ext cx="4406400" cy="3784320"/>
          </a:xfrm>
          <a:prstGeom prst="rect">
            <a:avLst/>
          </a:prstGeom>
          <a:ln>
            <a:noFill/>
          </a:ln>
        </p:spPr>
      </p:pic>
      <p:pic>
        <p:nvPicPr>
          <p:cNvPr id="315" name="Grafik 5" descr=""/>
          <p:cNvPicPr/>
          <p:nvPr/>
        </p:nvPicPr>
        <p:blipFill>
          <a:blip r:embed="rId2"/>
          <a:stretch/>
        </p:blipFill>
        <p:spPr>
          <a:xfrm>
            <a:off x="4644360" y="1445400"/>
            <a:ext cx="4406400" cy="3784320"/>
          </a:xfrm>
          <a:prstGeom prst="rect">
            <a:avLst/>
          </a:prstGeom>
          <a:ln>
            <a:noFill/>
          </a:ln>
        </p:spPr>
      </p:pic>
      <p:sp>
        <p:nvSpPr>
          <p:cNvPr id="316" name="CustomShape 3"/>
          <p:cNvSpPr/>
          <p:nvPr/>
        </p:nvSpPr>
        <p:spPr>
          <a:xfrm>
            <a:off x="1846800" y="5230800"/>
            <a:ext cx="105624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General Tab</a:t>
            </a:r>
            <a:endParaRPr b="0" lang="en-US" sz="1200" spc="-1" strike="noStrike">
              <a:latin typeface="Nimbus Sans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6187320" y="5153400"/>
            <a:ext cx="13204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Connections Tab</a:t>
            </a:r>
            <a:endParaRPr b="0" lang="en-US" sz="1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7763040" y="6428880"/>
            <a:ext cx="1017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CB22B78A-9DCC-4151-8965-9C10E06C76C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358920" y="366480"/>
            <a:ext cx="713880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Graphical User Interface (GUI)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444600" y="4922280"/>
            <a:ext cx="393192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Before Network Discovery</a:t>
            </a:r>
            <a:endParaRPr b="0" lang="en-US" sz="1200" spc="-1" strike="noStrike">
              <a:latin typeface="Nimbus Sans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5994720" y="4937760"/>
            <a:ext cx="132048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After Discovery</a:t>
            </a:r>
            <a:endParaRPr b="0" lang="en-US" sz="1200" spc="-1" strike="noStrike">
              <a:latin typeface="Nimbus Sans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457200" y="1280160"/>
            <a:ext cx="3987000" cy="3497040"/>
          </a:xfrm>
          <a:prstGeom prst="rect">
            <a:avLst/>
          </a:prstGeom>
          <a:ln>
            <a:noFill/>
          </a:ln>
        </p:spPr>
      </p:pic>
      <p:pic>
        <p:nvPicPr>
          <p:cNvPr id="323" name="Inhaltsplatzhalter 3" descr=""/>
          <p:cNvPicPr/>
          <p:nvPr/>
        </p:nvPicPr>
        <p:blipFill>
          <a:blip r:embed="rId2"/>
          <a:stretch/>
        </p:blipFill>
        <p:spPr>
          <a:xfrm>
            <a:off x="4593600" y="1297440"/>
            <a:ext cx="4132080" cy="354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LibreOffice/6.2.3.2$Linux_X86_64 LibreOffice_project/20$Build-2</Application>
  <Words>208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2014-06-24T14:44:43Z</dcterms:created>
  <dc:creator>Blenk, Andreas</dc:creator>
  <dc:description/>
  <dc:language>en-US</dc:language>
  <cp:lastModifiedBy>Karthik Sukumar</cp:lastModifiedBy>
  <dcterms:modified xsi:type="dcterms:W3CDTF">2019-07-23T09:42:43Z</dcterms:modified>
  <cp:revision>180</cp:revision>
  <dc:subject/>
  <dc:title>Becoming The Master of the Universe!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