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2"/>
    <p:restoredTop sz="94675"/>
  </p:normalViewPr>
  <p:slideViewPr>
    <p:cSldViewPr snapToGrid="0" snapToObjects="1">
      <p:cViewPr varScale="1">
        <p:scale>
          <a:sx n="146" d="100"/>
          <a:sy n="146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Nimbus Sans"/>
              </a:rPr>
              <a:t>Click to move the slide</a:t>
            </a: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Nimbus Sans"/>
              </a:rPr>
              <a:t>Click to edit the notes format</a:t>
            </a:r>
          </a:p>
        </p:txBody>
      </p:sp>
      <p:sp>
        <p:nvSpPr>
          <p:cNvPr id="2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Nimbus Roman"/>
              </a:rPr>
              <a:t>&lt;header&gt;</a:t>
            </a:r>
          </a:p>
        </p:txBody>
      </p:sp>
      <p:sp>
        <p:nvSpPr>
          <p:cNvPr id="20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Nimbus Roman"/>
              </a:rPr>
              <a:t>&lt;date/time&gt;</a:t>
            </a:r>
          </a:p>
        </p:txBody>
      </p:sp>
      <p:sp>
        <p:nvSpPr>
          <p:cNvPr id="21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Nimbus Roman"/>
              </a:rPr>
              <a:t>&lt;footer&gt;</a:t>
            </a:r>
          </a:p>
        </p:txBody>
      </p:sp>
      <p:sp>
        <p:nvSpPr>
          <p:cNvPr id="21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0254CFC-D5B3-442C-88B6-94D883F3427B}" type="slidenum">
              <a:rPr lang="en-US" sz="1400" b="0" strike="noStrike" spc="-1">
                <a:latin typeface="Nimbus Roman"/>
              </a:rPr>
              <a:t>‹Nr.›</a:t>
            </a:fld>
            <a:endParaRPr lang="en-US" sz="1400" b="0" strike="noStrike" spc="-1"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As the world energy demands increase and as we transition the source of energy production to renewable and sustainable sources, we need more efficient ways of producing energy. </a:t>
            </a:r>
            <a:endParaRPr lang="en-US" sz="1800" b="0" strike="noStrike" spc="-1">
              <a:latin typeface="Nimbus Sans"/>
            </a:endParaRPr>
          </a:p>
          <a:p>
            <a:pPr marL="216000" indent="-215280">
              <a:lnSpc>
                <a:spcPct val="100000"/>
              </a:lnSpc>
            </a:pPr>
            <a:endParaRPr lang="en-US" sz="1800" b="0" strike="noStrike" spc="-1">
              <a:latin typeface="Nimbus Sans"/>
            </a:endParaRPr>
          </a:p>
          <a:p>
            <a:pPr marL="216000" indent="-21528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Solar energy being one of the most widespread renewables around would definitely benefit from increased efficiency of energy production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52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B5E394B-FD5C-4DD8-91D3-CC172CC322A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Nimbus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1900"/>
          </a:xfrm>
          <a:prstGeom prst="rect">
            <a:avLst/>
          </a:prstGeom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343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 major problem with solar panels is to track the motion of the sun in 2-axis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during the day from East to West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during the months from North to South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Advantages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energy production, typically 10-25% increase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Disadvantages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complex, need addional Hardware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Needs time to set up and maintenance work in the field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Shadowing</a:t>
            </a:r>
            <a:endParaRPr lang="en-US" sz="2000" b="0" strike="noStrike" spc="-1">
              <a:latin typeface="Nimbus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1900"/>
          </a:xfrm>
          <a:prstGeom prst="rect">
            <a:avLst/>
          </a:prstGeom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34304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 major problem with solar panels is to track the motion of the sun in 2-axis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during the day from East to West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during the months from North to South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Advantages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energy production, typically 10-25% increase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Disadvantages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complex, need addional Hardware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25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Needs time to set up and maintenance work in the field</a:t>
            </a:r>
            <a:endParaRPr lang="en-US" sz="2000" b="0" strike="noStrike" spc="-1">
              <a:latin typeface="Nimbus Sans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Shadowing</a:t>
            </a:r>
            <a:endParaRPr lang="en-US" sz="2000" b="0" strike="noStrike" spc="-1">
              <a:latin typeface="Nimbus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Nimbus Sans"/>
            </a:endParaRPr>
          </a:p>
        </p:txBody>
      </p:sp>
      <p:sp>
        <p:nvSpPr>
          <p:cNvPr id="529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AF6942D-BDC2-46F5-9F81-29D1AAE9E44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Nimbus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Nimbus Sans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490AEB8-BF8A-43AA-BC63-A88F7904D47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Nimbus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6960" cy="318960"/>
          </a:xfrm>
          <a:prstGeom prst="rect">
            <a:avLst/>
          </a:prstGeom>
          <a:ln>
            <a:noFill/>
          </a:ln>
        </p:spPr>
      </p:pic>
      <p:pic>
        <p:nvPicPr>
          <p:cNvPr id="8" name="Grafik 7"/>
          <p:cNvPicPr/>
          <p:nvPr/>
        </p:nvPicPr>
        <p:blipFill>
          <a:blip r:embed="rId15"/>
          <a:stretch/>
        </p:blipFill>
        <p:spPr>
          <a:xfrm>
            <a:off x="3970800" y="2235600"/>
            <a:ext cx="4808160" cy="419868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20400" y="314280"/>
            <a:ext cx="507060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94000"/>
              </a:lnSpc>
            </a:pPr>
            <a:r>
              <a:rPr lang="en-US" sz="1200" b="0" strike="noStrike" spc="-1">
                <a:solidFill>
                  <a:srgbClr val="0065BD"/>
                </a:solidFill>
                <a:latin typeface="Arial"/>
                <a:ea typeface="DejaVu Sans"/>
              </a:rPr>
              <a:t>Chair of Communication Networks, Prof. Dr.-Ing. Wolfgang Kellerer</a:t>
            </a:r>
            <a:endParaRPr lang="en-US" sz="1200" b="0" strike="noStrike" spc="-1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lang="en-US" sz="1200" b="0" strike="noStrike" spc="-1">
                <a:solidFill>
                  <a:srgbClr val="0065BD"/>
                </a:solidFill>
                <a:latin typeface="Arial"/>
                <a:ea typeface="DejaVu Sans"/>
              </a:rPr>
              <a:t>Department of Electrical and Computer Engineering</a:t>
            </a:r>
            <a:endParaRPr lang="en-US" sz="1200" b="0" strike="noStrike" spc="-1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lang="en-US" sz="1200" b="0" strike="noStrike" spc="-1">
                <a:solidFill>
                  <a:srgbClr val="0065BD"/>
                </a:solidFill>
                <a:latin typeface="Arial"/>
                <a:ea typeface="DejaVu Sans"/>
              </a:rPr>
              <a:t>Technical University of Munich</a:t>
            </a:r>
            <a:endParaRPr lang="en-US" sz="1200" b="0" strike="noStrike" spc="-1">
              <a:latin typeface="Nimbus Sans"/>
            </a:endParaRPr>
          </a:p>
        </p:txBody>
      </p:sp>
      <p:pic>
        <p:nvPicPr>
          <p:cNvPr id="3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6960" cy="318960"/>
          </a:xfrm>
          <a:prstGeom prst="rect">
            <a:avLst/>
          </a:prstGeom>
          <a:ln>
            <a:noFill/>
          </a:ln>
        </p:spPr>
      </p:pic>
      <p:sp>
        <p:nvSpPr>
          <p:cNvPr id="4" name="CustomShape 2"/>
          <p:cNvSpPr/>
          <p:nvPr/>
        </p:nvSpPr>
        <p:spPr>
          <a:xfrm>
            <a:off x="358920" y="6441840"/>
            <a:ext cx="7878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©2019 Technical University of Munich</a:t>
            </a:r>
            <a:endParaRPr lang="en-US" sz="1200" b="0" strike="noStrike" spc="-1">
              <a:latin typeface="Nimbus Sans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Nimbus Sans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Nimbus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imbus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imbus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imbus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6960" cy="31896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358920" y="6441840"/>
            <a:ext cx="787896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Karthik Sukumar, Johannes Machleid (TUM) | Solar Tracking Network</a:t>
            </a:r>
            <a:endParaRPr lang="en-US" sz="1200" b="0" strike="noStrike" spc="-1">
              <a:latin typeface="Nimbus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Nimbus Sans"/>
              </a:rPr>
              <a:t>Click to edit the title text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Nimbus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imbus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imbus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imbus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6960" cy="31896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358920" y="6441840"/>
            <a:ext cx="787896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Karthik Sukumar, Johannes Machleid (TUM) | Solar Tracking Network</a:t>
            </a:r>
            <a:endParaRPr lang="en-US" sz="1200" b="0" strike="noStrike" spc="-1">
              <a:latin typeface="Nimbus Sa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Nimbus Sans"/>
              </a:rPr>
              <a:t>Click to edit the title text format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Nimbus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imbus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imbus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imbus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6960" cy="318960"/>
          </a:xfrm>
          <a:prstGeom prst="rect">
            <a:avLst/>
          </a:prstGeom>
          <a:ln>
            <a:noFill/>
          </a:ln>
        </p:spPr>
      </p:pic>
      <p:pic>
        <p:nvPicPr>
          <p:cNvPr id="124" name="Grafik 7"/>
          <p:cNvPicPr/>
          <p:nvPr/>
        </p:nvPicPr>
        <p:blipFill>
          <a:blip r:embed="rId15"/>
          <a:stretch/>
        </p:blipFill>
        <p:spPr>
          <a:xfrm>
            <a:off x="3970800" y="2235600"/>
            <a:ext cx="4808160" cy="419868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320400" y="314280"/>
            <a:ext cx="5070600" cy="5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94000"/>
              </a:lnSpc>
            </a:pPr>
            <a:r>
              <a:rPr lang="en-US" sz="1200" b="0" strike="noStrike" spc="-1">
                <a:solidFill>
                  <a:srgbClr val="0065BD"/>
                </a:solidFill>
                <a:latin typeface="Arial"/>
                <a:ea typeface="DejaVu Sans"/>
              </a:rPr>
              <a:t>Chair of Communication Networks, Prof. Dr.-Ing. Wolfgang Kellerer</a:t>
            </a:r>
            <a:endParaRPr lang="en-US" sz="1200" b="0" strike="noStrike" spc="-1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lang="en-US" sz="1200" b="0" strike="noStrike" spc="-1">
                <a:solidFill>
                  <a:srgbClr val="0065BD"/>
                </a:solidFill>
                <a:latin typeface="Arial"/>
                <a:ea typeface="DejaVu Sans"/>
              </a:rPr>
              <a:t>Department of Electrical and Computer Engineering</a:t>
            </a:r>
            <a:endParaRPr lang="en-US" sz="1200" b="0" strike="noStrike" spc="-1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lang="en-US" sz="1200" b="0" strike="noStrike" spc="-1">
                <a:solidFill>
                  <a:srgbClr val="0065BD"/>
                </a:solidFill>
                <a:latin typeface="Arial"/>
                <a:ea typeface="DejaVu Sans"/>
              </a:rPr>
              <a:t>Technical University of Munich</a:t>
            </a:r>
            <a:endParaRPr lang="en-US" sz="1200" b="0" strike="noStrike" spc="-1">
              <a:latin typeface="Nimbus Sans"/>
            </a:endParaRPr>
          </a:p>
        </p:txBody>
      </p:sp>
      <p:pic>
        <p:nvPicPr>
          <p:cNvPr id="126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6960" cy="31896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358920" y="6441840"/>
            <a:ext cx="78789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©2019 Technical University of Munich</a:t>
            </a:r>
            <a:endParaRPr lang="en-US" sz="1200" b="0" strike="noStrike" spc="-1">
              <a:latin typeface="Nimbus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6960" cy="31896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358920" y="6441840"/>
            <a:ext cx="787896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Karthik Sukumar, Johannes Machleid (TUM) | Solar Tracking Network</a:t>
            </a:r>
            <a:endParaRPr lang="en-US" sz="1200" b="0" strike="noStrike" spc="-1">
              <a:latin typeface="Nimbus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t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t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t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t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58920" y="2130480"/>
            <a:ext cx="8420400" cy="123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25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Solar Tracking Network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Kick-Off Presentation</a:t>
            </a:r>
            <a:endParaRPr lang="en-US" sz="1600" b="0" strike="noStrike" spc="-1">
              <a:latin typeface="Nimbus Sans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358920" y="3886200"/>
            <a:ext cx="4566240" cy="17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Nimbus Sans"/>
                <a:ea typeface="DejaVu Sans"/>
              </a:rPr>
              <a:t>Karthik Sukumar &amp; Johannes Machleid</a:t>
            </a:r>
            <a:endParaRPr lang="en-US" sz="1600" b="0" strike="noStrike" spc="-1">
              <a:latin typeface="Nimbus Sans"/>
            </a:endParaRPr>
          </a:p>
          <a:p>
            <a:pPr>
              <a:lnSpc>
                <a:spcPct val="80000"/>
              </a:lnSpc>
              <a:spcBef>
                <a:spcPts val="799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Nimbus Sans"/>
                <a:ea typeface="DejaVu Sans"/>
              </a:rPr>
              <a:t>{Karthik.sukumar,johannes.machleid}@tum.de</a:t>
            </a:r>
            <a:endParaRPr lang="en-US" sz="1600" b="0" strike="noStrike" spc="-1">
              <a:latin typeface="Nimbus Sans"/>
            </a:endParaRPr>
          </a:p>
          <a:p>
            <a:pPr>
              <a:lnSpc>
                <a:spcPct val="80000"/>
              </a:lnSpc>
              <a:spcBef>
                <a:spcPts val="799"/>
              </a:spcBef>
            </a:pPr>
            <a:endParaRPr lang="en-US" sz="1600" b="0" strike="noStrike" spc="-1">
              <a:latin typeface="Nimbus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358920" y="413280"/>
            <a:ext cx="718488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Our Solution – Application specific additional features</a:t>
            </a:r>
            <a:endParaRPr lang="en-US" sz="2200" b="0" strike="noStrike" spc="-1">
              <a:latin typeface="Nimbus Sans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358920" y="1021320"/>
            <a:ext cx="8420400" cy="21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79280" indent="-17784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Networking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Provide high energy efficiency (RDC -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ContikiMAC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Low latency is not required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Priority on network stability and reliability (MAC - CSMA)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Good scalability</a:t>
            </a:r>
            <a:endParaRPr lang="en-US" sz="1800" b="0" strike="noStrike" spc="-1" dirty="0">
              <a:latin typeface="Nimbus Sans"/>
            </a:endParaRPr>
          </a:p>
          <a:p>
            <a:pPr marL="216360"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</p:txBody>
      </p:sp>
      <p:grpSp>
        <p:nvGrpSpPr>
          <p:cNvPr id="420" name="Group 3"/>
          <p:cNvGrpSpPr/>
          <p:nvPr/>
        </p:nvGrpSpPr>
        <p:grpSpPr>
          <a:xfrm>
            <a:off x="1715400" y="4550400"/>
            <a:ext cx="754920" cy="861120"/>
            <a:chOff x="1715400" y="4550400"/>
            <a:chExt cx="754920" cy="861120"/>
          </a:xfrm>
        </p:grpSpPr>
        <p:pic>
          <p:nvPicPr>
            <p:cNvPr id="421" name="Grafik 9"/>
            <p:cNvPicPr/>
            <p:nvPr/>
          </p:nvPicPr>
          <p:blipFill>
            <a:blip r:embed="rId2"/>
            <a:stretch/>
          </p:blipFill>
          <p:spPr>
            <a:xfrm>
              <a:off x="171540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2" name="Grafik 18"/>
            <p:cNvPicPr/>
            <p:nvPr/>
          </p:nvPicPr>
          <p:blipFill>
            <a:blip r:embed="rId3"/>
            <a:stretch/>
          </p:blipFill>
          <p:spPr>
            <a:xfrm>
              <a:off x="216900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23" name="Group 4"/>
          <p:cNvGrpSpPr/>
          <p:nvPr/>
        </p:nvGrpSpPr>
        <p:grpSpPr>
          <a:xfrm>
            <a:off x="2796480" y="4550400"/>
            <a:ext cx="767520" cy="861120"/>
            <a:chOff x="2796480" y="4550400"/>
            <a:chExt cx="767520" cy="861120"/>
          </a:xfrm>
        </p:grpSpPr>
        <p:pic>
          <p:nvPicPr>
            <p:cNvPr id="424" name="Grafik 8"/>
            <p:cNvPicPr/>
            <p:nvPr/>
          </p:nvPicPr>
          <p:blipFill>
            <a:blip r:embed="rId2"/>
            <a:stretch/>
          </p:blipFill>
          <p:spPr>
            <a:xfrm>
              <a:off x="279648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5" name="Grafik 19"/>
            <p:cNvPicPr/>
            <p:nvPr/>
          </p:nvPicPr>
          <p:blipFill>
            <a:blip r:embed="rId3"/>
            <a:stretch/>
          </p:blipFill>
          <p:spPr>
            <a:xfrm>
              <a:off x="326268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26" name="Group 5"/>
          <p:cNvGrpSpPr/>
          <p:nvPr/>
        </p:nvGrpSpPr>
        <p:grpSpPr>
          <a:xfrm>
            <a:off x="3877920" y="4550400"/>
            <a:ext cx="777960" cy="861120"/>
            <a:chOff x="3877920" y="4550400"/>
            <a:chExt cx="777960" cy="861120"/>
          </a:xfrm>
        </p:grpSpPr>
        <p:pic>
          <p:nvPicPr>
            <p:cNvPr id="427" name="Grafik 11"/>
            <p:cNvPicPr/>
            <p:nvPr/>
          </p:nvPicPr>
          <p:blipFill>
            <a:blip r:embed="rId2"/>
            <a:stretch/>
          </p:blipFill>
          <p:spPr>
            <a:xfrm>
              <a:off x="387792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8" name="Grafik 20"/>
            <p:cNvPicPr/>
            <p:nvPr/>
          </p:nvPicPr>
          <p:blipFill>
            <a:blip r:embed="rId3"/>
            <a:stretch/>
          </p:blipFill>
          <p:spPr>
            <a:xfrm>
              <a:off x="435456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29" name="Group 6"/>
          <p:cNvGrpSpPr/>
          <p:nvPr/>
        </p:nvGrpSpPr>
        <p:grpSpPr>
          <a:xfrm>
            <a:off x="4959360" y="4550400"/>
            <a:ext cx="761760" cy="861120"/>
            <a:chOff x="4959360" y="4550400"/>
            <a:chExt cx="761760" cy="861120"/>
          </a:xfrm>
        </p:grpSpPr>
        <p:pic>
          <p:nvPicPr>
            <p:cNvPr id="430" name="Grafik 10"/>
            <p:cNvPicPr/>
            <p:nvPr/>
          </p:nvPicPr>
          <p:blipFill>
            <a:blip r:embed="rId2"/>
            <a:stretch/>
          </p:blipFill>
          <p:spPr>
            <a:xfrm>
              <a:off x="495936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1" name="Grafik 21"/>
            <p:cNvPicPr/>
            <p:nvPr/>
          </p:nvPicPr>
          <p:blipFill>
            <a:blip r:embed="rId3"/>
            <a:stretch/>
          </p:blipFill>
          <p:spPr>
            <a:xfrm>
              <a:off x="541980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32" name="Group 7"/>
          <p:cNvGrpSpPr/>
          <p:nvPr/>
        </p:nvGrpSpPr>
        <p:grpSpPr>
          <a:xfrm>
            <a:off x="1715400" y="5447520"/>
            <a:ext cx="754920" cy="860760"/>
            <a:chOff x="1715400" y="5447520"/>
            <a:chExt cx="754920" cy="860760"/>
          </a:xfrm>
        </p:grpSpPr>
        <p:pic>
          <p:nvPicPr>
            <p:cNvPr id="433" name="Grafik 13"/>
            <p:cNvPicPr/>
            <p:nvPr/>
          </p:nvPicPr>
          <p:blipFill>
            <a:blip r:embed="rId2"/>
            <a:stretch/>
          </p:blipFill>
          <p:spPr>
            <a:xfrm>
              <a:off x="171540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4" name="Grafik 22"/>
            <p:cNvPicPr/>
            <p:nvPr/>
          </p:nvPicPr>
          <p:blipFill>
            <a:blip r:embed="rId3"/>
            <a:stretch/>
          </p:blipFill>
          <p:spPr>
            <a:xfrm>
              <a:off x="216900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35" name="Group 8"/>
          <p:cNvGrpSpPr/>
          <p:nvPr/>
        </p:nvGrpSpPr>
        <p:grpSpPr>
          <a:xfrm>
            <a:off x="2796480" y="5447520"/>
            <a:ext cx="767520" cy="860760"/>
            <a:chOff x="2796480" y="5447520"/>
            <a:chExt cx="767520" cy="860760"/>
          </a:xfrm>
        </p:grpSpPr>
        <p:pic>
          <p:nvPicPr>
            <p:cNvPr id="436" name="Grafik 12"/>
            <p:cNvPicPr/>
            <p:nvPr/>
          </p:nvPicPr>
          <p:blipFill>
            <a:blip r:embed="rId2"/>
            <a:stretch/>
          </p:blipFill>
          <p:spPr>
            <a:xfrm>
              <a:off x="279648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7" name="Grafik 23"/>
            <p:cNvPicPr/>
            <p:nvPr/>
          </p:nvPicPr>
          <p:blipFill>
            <a:blip r:embed="rId3"/>
            <a:stretch/>
          </p:blipFill>
          <p:spPr>
            <a:xfrm>
              <a:off x="326268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38" name="Group 9"/>
          <p:cNvGrpSpPr/>
          <p:nvPr/>
        </p:nvGrpSpPr>
        <p:grpSpPr>
          <a:xfrm>
            <a:off x="3877920" y="5447520"/>
            <a:ext cx="777960" cy="860760"/>
            <a:chOff x="3877920" y="5447520"/>
            <a:chExt cx="777960" cy="860760"/>
          </a:xfrm>
        </p:grpSpPr>
        <p:pic>
          <p:nvPicPr>
            <p:cNvPr id="439" name="Grafik 15"/>
            <p:cNvPicPr/>
            <p:nvPr/>
          </p:nvPicPr>
          <p:blipFill>
            <a:blip r:embed="rId2"/>
            <a:stretch/>
          </p:blipFill>
          <p:spPr>
            <a:xfrm>
              <a:off x="387792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0" name="Grafik 24"/>
            <p:cNvPicPr/>
            <p:nvPr/>
          </p:nvPicPr>
          <p:blipFill>
            <a:blip r:embed="rId3"/>
            <a:stretch/>
          </p:blipFill>
          <p:spPr>
            <a:xfrm>
              <a:off x="435456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41" name="Group 10"/>
          <p:cNvGrpSpPr/>
          <p:nvPr/>
        </p:nvGrpSpPr>
        <p:grpSpPr>
          <a:xfrm>
            <a:off x="4959360" y="5447520"/>
            <a:ext cx="761760" cy="860760"/>
            <a:chOff x="4959360" y="5447520"/>
            <a:chExt cx="761760" cy="860760"/>
          </a:xfrm>
        </p:grpSpPr>
        <p:pic>
          <p:nvPicPr>
            <p:cNvPr id="442" name="Grafik 14"/>
            <p:cNvPicPr/>
            <p:nvPr/>
          </p:nvPicPr>
          <p:blipFill>
            <a:blip r:embed="rId2"/>
            <a:stretch/>
          </p:blipFill>
          <p:spPr>
            <a:xfrm>
              <a:off x="495936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43" name="Grafik 25"/>
            <p:cNvPicPr/>
            <p:nvPr/>
          </p:nvPicPr>
          <p:blipFill>
            <a:blip r:embed="rId3"/>
            <a:stretch/>
          </p:blipFill>
          <p:spPr>
            <a:xfrm>
              <a:off x="541980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44" name="Group 11"/>
          <p:cNvGrpSpPr/>
          <p:nvPr/>
        </p:nvGrpSpPr>
        <p:grpSpPr>
          <a:xfrm>
            <a:off x="6448680" y="5043600"/>
            <a:ext cx="955080" cy="1100880"/>
            <a:chOff x="6448680" y="5043600"/>
            <a:chExt cx="955080" cy="1100880"/>
          </a:xfrm>
        </p:grpSpPr>
        <p:pic>
          <p:nvPicPr>
            <p:cNvPr id="445" name="Grafik 16"/>
            <p:cNvPicPr/>
            <p:nvPr/>
          </p:nvPicPr>
          <p:blipFill>
            <a:blip r:embed="rId4"/>
            <a:stretch/>
          </p:blipFill>
          <p:spPr>
            <a:xfrm>
              <a:off x="6448680" y="5257080"/>
              <a:ext cx="955080" cy="598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6" name="CustomShape 12"/>
            <p:cNvSpPr/>
            <p:nvPr/>
          </p:nvSpPr>
          <p:spPr>
            <a:xfrm>
              <a:off x="6577920" y="5810760"/>
              <a:ext cx="696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GUI</a:t>
              </a:r>
              <a:endParaRPr lang="en-US" sz="1600" b="0" strike="noStrike" spc="-1">
                <a:latin typeface="Nimbus Sans"/>
              </a:endParaRPr>
            </a:p>
          </p:txBody>
        </p:sp>
        <p:pic>
          <p:nvPicPr>
            <p:cNvPr id="447" name="Grafik 26"/>
            <p:cNvPicPr/>
            <p:nvPr/>
          </p:nvPicPr>
          <p:blipFill>
            <a:blip r:embed="rId3"/>
            <a:stretch/>
          </p:blipFill>
          <p:spPr>
            <a:xfrm>
              <a:off x="6509520" y="50436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48" name="CustomShape 13"/>
          <p:cNvSpPr/>
          <p:nvPr/>
        </p:nvSpPr>
        <p:spPr>
          <a:xfrm>
            <a:off x="2557080" y="466056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14"/>
          <p:cNvSpPr/>
          <p:nvPr/>
        </p:nvSpPr>
        <p:spPr>
          <a:xfrm>
            <a:off x="2493000" y="4856400"/>
            <a:ext cx="577080" cy="794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15"/>
          <p:cNvSpPr/>
          <p:nvPr/>
        </p:nvSpPr>
        <p:spPr>
          <a:xfrm>
            <a:off x="2343600" y="489996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16"/>
          <p:cNvSpPr/>
          <p:nvPr/>
        </p:nvSpPr>
        <p:spPr>
          <a:xfrm>
            <a:off x="3650040" y="465588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46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CustomShape 17"/>
          <p:cNvSpPr/>
          <p:nvPr/>
        </p:nvSpPr>
        <p:spPr>
          <a:xfrm>
            <a:off x="4738680" y="466488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CustomShape 18"/>
          <p:cNvSpPr/>
          <p:nvPr/>
        </p:nvSpPr>
        <p:spPr>
          <a:xfrm>
            <a:off x="5791320" y="4754880"/>
            <a:ext cx="657000" cy="28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19"/>
          <p:cNvSpPr/>
          <p:nvPr/>
        </p:nvSpPr>
        <p:spPr>
          <a:xfrm flipV="1">
            <a:off x="5791320" y="5248800"/>
            <a:ext cx="657000" cy="24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20"/>
          <p:cNvSpPr/>
          <p:nvPr/>
        </p:nvSpPr>
        <p:spPr>
          <a:xfrm>
            <a:off x="4725720" y="555732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21"/>
          <p:cNvSpPr/>
          <p:nvPr/>
        </p:nvSpPr>
        <p:spPr>
          <a:xfrm>
            <a:off x="3641400" y="556164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CustomShape 22"/>
          <p:cNvSpPr/>
          <p:nvPr/>
        </p:nvSpPr>
        <p:spPr>
          <a:xfrm>
            <a:off x="3410280" y="492192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CustomShape 23"/>
          <p:cNvSpPr/>
          <p:nvPr/>
        </p:nvSpPr>
        <p:spPr>
          <a:xfrm>
            <a:off x="4511880" y="491760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CustomShape 24"/>
          <p:cNvSpPr/>
          <p:nvPr/>
        </p:nvSpPr>
        <p:spPr>
          <a:xfrm>
            <a:off x="5561280" y="492192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60" name="Group 25"/>
          <p:cNvGrpSpPr/>
          <p:nvPr/>
        </p:nvGrpSpPr>
        <p:grpSpPr>
          <a:xfrm>
            <a:off x="7544160" y="5016600"/>
            <a:ext cx="651240" cy="790200"/>
            <a:chOff x="7544160" y="5016600"/>
            <a:chExt cx="651240" cy="790200"/>
          </a:xfrm>
        </p:grpSpPr>
        <p:pic>
          <p:nvPicPr>
            <p:cNvPr id="461" name="Grafik 38"/>
            <p:cNvPicPr/>
            <p:nvPr/>
          </p:nvPicPr>
          <p:blipFill>
            <a:blip r:embed="rId5"/>
            <a:stretch/>
          </p:blipFill>
          <p:spPr>
            <a:xfrm>
              <a:off x="7544160" y="5178240"/>
              <a:ext cx="628560" cy="628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2" name="Grafik 64"/>
            <p:cNvPicPr/>
            <p:nvPr/>
          </p:nvPicPr>
          <p:blipFill>
            <a:blip r:embed="rId3"/>
            <a:stretch/>
          </p:blipFill>
          <p:spPr>
            <a:xfrm>
              <a:off x="7894080" y="50166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63" name="Group 26"/>
          <p:cNvGrpSpPr/>
          <p:nvPr/>
        </p:nvGrpSpPr>
        <p:grpSpPr>
          <a:xfrm>
            <a:off x="732600" y="5189040"/>
            <a:ext cx="650880" cy="790560"/>
            <a:chOff x="732600" y="5189040"/>
            <a:chExt cx="650880" cy="790560"/>
          </a:xfrm>
        </p:grpSpPr>
        <p:pic>
          <p:nvPicPr>
            <p:cNvPr id="464" name="Grafik 70"/>
            <p:cNvPicPr/>
            <p:nvPr/>
          </p:nvPicPr>
          <p:blipFill>
            <a:blip r:embed="rId5"/>
            <a:stretch/>
          </p:blipFill>
          <p:spPr>
            <a:xfrm>
              <a:off x="732600" y="5351040"/>
              <a:ext cx="628560" cy="628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5" name="Grafik 71"/>
            <p:cNvPicPr/>
            <p:nvPr/>
          </p:nvPicPr>
          <p:blipFill>
            <a:blip r:embed="rId3"/>
            <a:stretch/>
          </p:blipFill>
          <p:spPr>
            <a:xfrm>
              <a:off x="1082160" y="518904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66" name="CustomShape 27"/>
          <p:cNvSpPr/>
          <p:nvPr/>
        </p:nvSpPr>
        <p:spPr>
          <a:xfrm flipV="1">
            <a:off x="1233000" y="4703400"/>
            <a:ext cx="732240" cy="45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28"/>
          <p:cNvSpPr/>
          <p:nvPr/>
        </p:nvSpPr>
        <p:spPr>
          <a:xfrm>
            <a:off x="1357560" y="5456160"/>
            <a:ext cx="538920" cy="41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29"/>
          <p:cNvSpPr/>
          <p:nvPr/>
        </p:nvSpPr>
        <p:spPr>
          <a:xfrm>
            <a:off x="6997320" y="5088960"/>
            <a:ext cx="735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69" name="Group 30"/>
          <p:cNvGrpSpPr/>
          <p:nvPr/>
        </p:nvGrpSpPr>
        <p:grpSpPr>
          <a:xfrm>
            <a:off x="7167960" y="3836880"/>
            <a:ext cx="1039320" cy="915840"/>
            <a:chOff x="7167960" y="3836880"/>
            <a:chExt cx="1039320" cy="915840"/>
          </a:xfrm>
        </p:grpSpPr>
        <p:grpSp>
          <p:nvGrpSpPr>
            <p:cNvPr id="470" name="Group 31"/>
            <p:cNvGrpSpPr/>
            <p:nvPr/>
          </p:nvGrpSpPr>
          <p:grpSpPr>
            <a:xfrm>
              <a:off x="7167960" y="3836880"/>
              <a:ext cx="1009080" cy="915840"/>
              <a:chOff x="7167960" y="3836880"/>
              <a:chExt cx="1009080" cy="915840"/>
            </a:xfrm>
          </p:grpSpPr>
          <p:pic>
            <p:nvPicPr>
              <p:cNvPr id="471" name="Grafik 58"/>
              <p:cNvPicPr/>
              <p:nvPr/>
            </p:nvPicPr>
            <p:blipFill>
              <a:blip r:embed="rId6"/>
              <a:stretch/>
            </p:blipFill>
            <p:spPr>
              <a:xfrm>
                <a:off x="7169040" y="3836880"/>
                <a:ext cx="1008000" cy="9158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72" name="Grafik 67"/>
              <p:cNvPicPr/>
              <p:nvPr/>
            </p:nvPicPr>
            <p:blipFill>
              <a:blip r:embed="rId3"/>
              <a:stretch/>
            </p:blipFill>
            <p:spPr>
              <a:xfrm>
                <a:off x="7167960" y="4037040"/>
                <a:ext cx="246240" cy="23076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473" name="Group 32"/>
            <p:cNvGrpSpPr/>
            <p:nvPr/>
          </p:nvGrpSpPr>
          <p:grpSpPr>
            <a:xfrm>
              <a:off x="7847640" y="4257720"/>
              <a:ext cx="359640" cy="359640"/>
              <a:chOff x="7847640" y="4257720"/>
              <a:chExt cx="359640" cy="359640"/>
            </a:xfrm>
          </p:grpSpPr>
          <p:sp>
            <p:nvSpPr>
              <p:cNvPr id="474" name="CustomShape 33"/>
              <p:cNvSpPr/>
              <p:nvPr/>
            </p:nvSpPr>
            <p:spPr>
              <a:xfrm>
                <a:off x="8031240" y="4257720"/>
                <a:ext cx="360" cy="359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5" name="CustomShape 34"/>
              <p:cNvSpPr/>
              <p:nvPr/>
            </p:nvSpPr>
            <p:spPr>
              <a:xfrm flipH="1">
                <a:off x="7847280" y="4436280"/>
                <a:ext cx="3596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A4BC2686-1D73-9742-94D4-2F05DF85B846}"/>
              </a:ext>
            </a:extLst>
          </p:cNvPr>
          <p:cNvSpPr txBox="1"/>
          <p:nvPr/>
        </p:nvSpPr>
        <p:spPr>
          <a:xfrm>
            <a:off x="8424736" y="6461759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10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7763040" y="6428880"/>
            <a:ext cx="1016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7AC6C5E-6B7F-4A40-9409-561163A48E3F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11</a:t>
            </a:fld>
            <a:endParaRPr lang="en-US" sz="1200" b="0" strike="noStrike" spc="-1">
              <a:latin typeface="Nimbus Sans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358920" y="366480"/>
            <a:ext cx="7137720" cy="3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Timeplan</a:t>
            </a:r>
            <a:endParaRPr lang="en-US" sz="2800" b="0" strike="noStrike" spc="-1">
              <a:latin typeface="Nimbus Sans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358920" y="1266120"/>
            <a:ext cx="8420400" cy="500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79" name="Group 4"/>
          <p:cNvGrpSpPr/>
          <p:nvPr/>
        </p:nvGrpSpPr>
        <p:grpSpPr>
          <a:xfrm>
            <a:off x="498240" y="1637280"/>
            <a:ext cx="8072640" cy="408960"/>
            <a:chOff x="498240" y="1637280"/>
            <a:chExt cx="8072640" cy="408960"/>
          </a:xfrm>
        </p:grpSpPr>
        <p:sp>
          <p:nvSpPr>
            <p:cNvPr id="480" name="CustomShape 5"/>
            <p:cNvSpPr/>
            <p:nvPr/>
          </p:nvSpPr>
          <p:spPr>
            <a:xfrm>
              <a:off x="498240" y="1637280"/>
              <a:ext cx="896760" cy="40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CW 22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81" name="CustomShape 6"/>
            <p:cNvSpPr/>
            <p:nvPr/>
          </p:nvSpPr>
          <p:spPr>
            <a:xfrm>
              <a:off x="1395360" y="1637280"/>
              <a:ext cx="896760" cy="40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CW 23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82" name="CustomShape 7"/>
            <p:cNvSpPr/>
            <p:nvPr/>
          </p:nvSpPr>
          <p:spPr>
            <a:xfrm>
              <a:off x="2292120" y="1637280"/>
              <a:ext cx="896760" cy="40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CW 24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83" name="CustomShape 8"/>
            <p:cNvSpPr/>
            <p:nvPr/>
          </p:nvSpPr>
          <p:spPr>
            <a:xfrm>
              <a:off x="3189240" y="1637280"/>
              <a:ext cx="896760" cy="40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CW 25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84" name="CustomShape 9"/>
            <p:cNvSpPr/>
            <p:nvPr/>
          </p:nvSpPr>
          <p:spPr>
            <a:xfrm>
              <a:off x="4086360" y="1637280"/>
              <a:ext cx="896760" cy="40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CW 26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85" name="CustomShape 10"/>
            <p:cNvSpPr/>
            <p:nvPr/>
          </p:nvSpPr>
          <p:spPr>
            <a:xfrm>
              <a:off x="4983120" y="1637280"/>
              <a:ext cx="896760" cy="40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CW 27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86" name="CustomShape 11"/>
            <p:cNvSpPr/>
            <p:nvPr/>
          </p:nvSpPr>
          <p:spPr>
            <a:xfrm>
              <a:off x="5880240" y="1637280"/>
              <a:ext cx="896760" cy="40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CW 28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87" name="CustomShape 12"/>
            <p:cNvSpPr/>
            <p:nvPr/>
          </p:nvSpPr>
          <p:spPr>
            <a:xfrm>
              <a:off x="6777000" y="1637280"/>
              <a:ext cx="896760" cy="40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CW 29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88" name="CustomShape 13"/>
            <p:cNvSpPr/>
            <p:nvPr/>
          </p:nvSpPr>
          <p:spPr>
            <a:xfrm>
              <a:off x="7674120" y="1637280"/>
              <a:ext cx="896760" cy="40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CW 30</a:t>
              </a:r>
              <a:endParaRPr lang="en-US" sz="1800" b="0" strike="noStrike" spc="-1">
                <a:latin typeface="Nimbus Sans"/>
              </a:endParaRPr>
            </a:p>
          </p:txBody>
        </p:sp>
      </p:grpSp>
      <p:grpSp>
        <p:nvGrpSpPr>
          <p:cNvPr id="489" name="Group 14"/>
          <p:cNvGrpSpPr/>
          <p:nvPr/>
        </p:nvGrpSpPr>
        <p:grpSpPr>
          <a:xfrm>
            <a:off x="696600" y="2046240"/>
            <a:ext cx="146160" cy="592200"/>
            <a:chOff x="696600" y="2046240"/>
            <a:chExt cx="146160" cy="592200"/>
          </a:xfrm>
        </p:grpSpPr>
        <p:sp>
          <p:nvSpPr>
            <p:cNvPr id="490" name="Line 15"/>
            <p:cNvSpPr/>
            <p:nvPr/>
          </p:nvSpPr>
          <p:spPr>
            <a:xfrm>
              <a:off x="696600" y="2046240"/>
              <a:ext cx="0" cy="592200"/>
            </a:xfrm>
            <a:prstGeom prst="line">
              <a:avLst/>
            </a:prstGeom>
            <a:ln>
              <a:solidFill>
                <a:srgbClr val="00508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1" name="CustomShape 16"/>
            <p:cNvSpPr/>
            <p:nvPr/>
          </p:nvSpPr>
          <p:spPr>
            <a:xfrm rot="5400000">
              <a:off x="716760" y="2499840"/>
              <a:ext cx="147600" cy="104040"/>
            </a:xfrm>
            <a:prstGeom prst="triangle">
              <a:avLst>
                <a:gd name="adj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2" name="CustomShape 17"/>
          <p:cNvSpPr/>
          <p:nvPr/>
        </p:nvSpPr>
        <p:spPr>
          <a:xfrm>
            <a:off x="810000" y="2408760"/>
            <a:ext cx="3230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28.05. – Kickoff Presentation</a:t>
            </a:r>
            <a:endParaRPr lang="en-US" sz="1200" b="0" strike="noStrike" spc="-1">
              <a:latin typeface="Nimbus Sans"/>
            </a:endParaRPr>
          </a:p>
        </p:txBody>
      </p:sp>
      <p:grpSp>
        <p:nvGrpSpPr>
          <p:cNvPr id="493" name="Group 18"/>
          <p:cNvGrpSpPr/>
          <p:nvPr/>
        </p:nvGrpSpPr>
        <p:grpSpPr>
          <a:xfrm>
            <a:off x="6949440" y="2046240"/>
            <a:ext cx="146160" cy="592200"/>
            <a:chOff x="6949440" y="2046240"/>
            <a:chExt cx="146160" cy="592200"/>
          </a:xfrm>
        </p:grpSpPr>
        <p:sp>
          <p:nvSpPr>
            <p:cNvPr id="494" name="Line 19"/>
            <p:cNvSpPr/>
            <p:nvPr/>
          </p:nvSpPr>
          <p:spPr>
            <a:xfrm>
              <a:off x="6949440" y="2046240"/>
              <a:ext cx="0" cy="592200"/>
            </a:xfrm>
            <a:prstGeom prst="line">
              <a:avLst/>
            </a:prstGeom>
            <a:ln>
              <a:solidFill>
                <a:srgbClr val="00508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5" name="CustomShape 20"/>
            <p:cNvSpPr/>
            <p:nvPr/>
          </p:nvSpPr>
          <p:spPr>
            <a:xfrm rot="5400000">
              <a:off x="6969600" y="2499840"/>
              <a:ext cx="147600" cy="104040"/>
            </a:xfrm>
            <a:prstGeom prst="triangle">
              <a:avLst>
                <a:gd name="adj" fmla="val 50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6" name="CustomShape 21"/>
          <p:cNvSpPr/>
          <p:nvPr/>
        </p:nvSpPr>
        <p:spPr>
          <a:xfrm>
            <a:off x="7044120" y="2412000"/>
            <a:ext cx="3230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16.07. – Submission Report</a:t>
            </a:r>
            <a:endParaRPr lang="en-US" sz="1200" b="0" strike="noStrike" spc="-1">
              <a:latin typeface="Nimbus Sans"/>
            </a:endParaRPr>
          </a:p>
        </p:txBody>
      </p:sp>
      <p:sp>
        <p:nvSpPr>
          <p:cNvPr id="497" name="Line 22"/>
          <p:cNvSpPr/>
          <p:nvPr/>
        </p:nvSpPr>
        <p:spPr>
          <a:xfrm>
            <a:off x="7872480" y="2046240"/>
            <a:ext cx="0" cy="432000"/>
          </a:xfrm>
          <a:prstGeom prst="line">
            <a:avLst/>
          </a:prstGeom>
          <a:ln>
            <a:solidFill>
              <a:srgbClr val="00B0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CustomShape 23"/>
          <p:cNvSpPr/>
          <p:nvPr/>
        </p:nvSpPr>
        <p:spPr>
          <a:xfrm rot="10800000">
            <a:off x="7799040" y="3318480"/>
            <a:ext cx="147600" cy="104040"/>
          </a:xfrm>
          <a:prstGeom prst="triangle">
            <a:avLst>
              <a:gd name="adj" fmla="val 50000"/>
            </a:avLst>
          </a:prstGeom>
          <a:solidFill>
            <a:srgbClr val="92D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24"/>
          <p:cNvSpPr/>
          <p:nvPr/>
        </p:nvSpPr>
        <p:spPr>
          <a:xfrm>
            <a:off x="7205760" y="3406680"/>
            <a:ext cx="3230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23.07. – Final Presentation</a:t>
            </a:r>
            <a:endParaRPr lang="en-US" sz="1200" b="0" strike="noStrike" spc="-1">
              <a:latin typeface="Nimbus Sans"/>
            </a:endParaRPr>
          </a:p>
        </p:txBody>
      </p:sp>
      <p:sp>
        <p:nvSpPr>
          <p:cNvPr id="500" name="Line 25"/>
          <p:cNvSpPr/>
          <p:nvPr/>
        </p:nvSpPr>
        <p:spPr>
          <a:xfrm>
            <a:off x="696600" y="2682000"/>
            <a:ext cx="0" cy="37900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Line 26"/>
          <p:cNvSpPr/>
          <p:nvPr/>
        </p:nvSpPr>
        <p:spPr>
          <a:xfrm>
            <a:off x="6949440" y="2682000"/>
            <a:ext cx="0" cy="37468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Line 27"/>
          <p:cNvSpPr/>
          <p:nvPr/>
        </p:nvSpPr>
        <p:spPr>
          <a:xfrm>
            <a:off x="7876800" y="3683520"/>
            <a:ext cx="0" cy="2745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Line 28"/>
          <p:cNvSpPr/>
          <p:nvPr/>
        </p:nvSpPr>
        <p:spPr>
          <a:xfrm>
            <a:off x="7872480" y="2638440"/>
            <a:ext cx="0" cy="679320"/>
          </a:xfrm>
          <a:prstGeom prst="line">
            <a:avLst/>
          </a:prstGeom>
          <a:ln>
            <a:solidFill>
              <a:srgbClr val="00B05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Line 29"/>
          <p:cNvSpPr/>
          <p:nvPr/>
        </p:nvSpPr>
        <p:spPr>
          <a:xfrm>
            <a:off x="842760" y="3422160"/>
            <a:ext cx="6011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Line 30"/>
          <p:cNvSpPr/>
          <p:nvPr/>
        </p:nvSpPr>
        <p:spPr>
          <a:xfrm flipV="1">
            <a:off x="842760" y="3849480"/>
            <a:ext cx="6011640" cy="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Line 31"/>
          <p:cNvSpPr/>
          <p:nvPr/>
        </p:nvSpPr>
        <p:spPr>
          <a:xfrm flipV="1">
            <a:off x="842760" y="4273200"/>
            <a:ext cx="6011640" cy="3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Line 32"/>
          <p:cNvSpPr/>
          <p:nvPr/>
        </p:nvSpPr>
        <p:spPr>
          <a:xfrm>
            <a:off x="842760" y="4707000"/>
            <a:ext cx="60116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Line 33"/>
          <p:cNvSpPr/>
          <p:nvPr/>
        </p:nvSpPr>
        <p:spPr>
          <a:xfrm>
            <a:off x="842760" y="5140440"/>
            <a:ext cx="70297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34"/>
          <p:cNvSpPr/>
          <p:nvPr/>
        </p:nvSpPr>
        <p:spPr>
          <a:xfrm>
            <a:off x="1395360" y="3269160"/>
            <a:ext cx="4484520" cy="31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Network Design and Implementation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510" name="CustomShape 35"/>
          <p:cNvSpPr/>
          <p:nvPr/>
        </p:nvSpPr>
        <p:spPr>
          <a:xfrm>
            <a:off x="1704240" y="3700800"/>
            <a:ext cx="5092200" cy="31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Sensor and Function Implementation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511" name="CustomShape 36"/>
          <p:cNvSpPr/>
          <p:nvPr/>
        </p:nvSpPr>
        <p:spPr>
          <a:xfrm>
            <a:off x="2015280" y="4124160"/>
            <a:ext cx="4781160" cy="31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Code Testing and Bugfixing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512" name="CustomShape 37"/>
          <p:cNvSpPr/>
          <p:nvPr/>
        </p:nvSpPr>
        <p:spPr>
          <a:xfrm>
            <a:off x="3209040" y="4558320"/>
            <a:ext cx="3587400" cy="31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GUI Design and Implementation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513" name="CustomShape 38"/>
          <p:cNvSpPr/>
          <p:nvPr/>
        </p:nvSpPr>
        <p:spPr>
          <a:xfrm>
            <a:off x="4175280" y="4975920"/>
            <a:ext cx="3587400" cy="313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Hardware Assembly and Testing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514" name="CustomShape 39"/>
          <p:cNvSpPr/>
          <p:nvPr/>
        </p:nvSpPr>
        <p:spPr>
          <a:xfrm>
            <a:off x="10440" y="1226520"/>
            <a:ext cx="1176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May 2019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515" name="CustomShape 40"/>
          <p:cNvSpPr/>
          <p:nvPr/>
        </p:nvSpPr>
        <p:spPr>
          <a:xfrm>
            <a:off x="8014680" y="1223640"/>
            <a:ext cx="1156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July 2019</a:t>
            </a:r>
            <a:endParaRPr lang="en-US" sz="1800" b="0" strike="noStrike" spc="-1">
              <a:latin typeface="Nimbus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rafik 3"/>
          <p:cNvPicPr/>
          <p:nvPr/>
        </p:nvPicPr>
        <p:blipFill>
          <a:blip r:embed="rId3"/>
          <a:stretch/>
        </p:blipFill>
        <p:spPr>
          <a:xfrm>
            <a:off x="971640" y="1880280"/>
            <a:ext cx="3787920" cy="3787920"/>
          </a:xfrm>
          <a:prstGeom prst="rect">
            <a:avLst/>
          </a:prstGeom>
          <a:ln>
            <a:noFill/>
          </a:ln>
        </p:spPr>
      </p:pic>
      <p:sp>
        <p:nvSpPr>
          <p:cNvPr id="517" name="CustomShape 1"/>
          <p:cNvSpPr/>
          <p:nvPr/>
        </p:nvSpPr>
        <p:spPr>
          <a:xfrm>
            <a:off x="358920" y="367200"/>
            <a:ext cx="7161840" cy="3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CustomShape 2"/>
          <p:cNvSpPr/>
          <p:nvPr/>
        </p:nvSpPr>
        <p:spPr>
          <a:xfrm>
            <a:off x="358920" y="1276200"/>
            <a:ext cx="8420400" cy="498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 algn="ctr">
              <a:lnSpc>
                <a:spcPct val="125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	Questions?</a:t>
            </a:r>
            <a:endParaRPr lang="en-US" sz="4000" b="0" strike="noStrike" spc="-1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lang="en-US" sz="4000" b="0" strike="noStrike" spc="-1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lang="en-US" sz="4000" b="0" strike="noStrike" spc="-1">
              <a:latin typeface="Nimbus Sans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8238960" y="6441840"/>
            <a:ext cx="5623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E61A794-26BA-4E4A-AA79-697AB7B1113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12</a:t>
            </a:fld>
            <a:endParaRPr lang="en-US" sz="1200" b="0" strike="noStrike" spc="-1">
              <a:latin typeface="Nimbus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58920" y="366480"/>
            <a:ext cx="7166160" cy="3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Motivation</a:t>
            </a:r>
            <a:endParaRPr lang="en-US" sz="2400" b="0" strike="noStrike" spc="-1">
              <a:latin typeface="Nimbus Sans"/>
            </a:endParaRPr>
          </a:p>
        </p:txBody>
      </p:sp>
      <p:pic>
        <p:nvPicPr>
          <p:cNvPr id="215" name="Grafik 132"/>
          <p:cNvPicPr/>
          <p:nvPr/>
        </p:nvPicPr>
        <p:blipFill>
          <a:blip r:embed="rId3"/>
          <a:stretch/>
        </p:blipFill>
        <p:spPr>
          <a:xfrm>
            <a:off x="2126160" y="1594800"/>
            <a:ext cx="4891320" cy="366804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365760" y="2560320"/>
            <a:ext cx="14623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imbus Sans"/>
                <a:ea typeface="DejaVu Sans"/>
              </a:rPr>
              <a:t>Fossil fuels reliance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182720" y="2651760"/>
            <a:ext cx="1462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imbus Sans"/>
                <a:ea typeface="DejaVu Sans"/>
              </a:rPr>
              <a:t>Renewables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7132680" y="3659040"/>
            <a:ext cx="16452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imbus Sans"/>
                <a:ea typeface="DejaVu Sans"/>
              </a:rPr>
              <a:t>Solar Energy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7133040" y="4754880"/>
            <a:ext cx="173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Nimbus Sans"/>
                <a:ea typeface="DejaVu Sans"/>
              </a:rPr>
              <a:t>37% Efficiency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0B10FF4-92F6-9640-B3D2-3C0B182B3A00}"/>
              </a:ext>
            </a:extLst>
          </p:cNvPr>
          <p:cNvSpPr txBox="1"/>
          <p:nvPr/>
        </p:nvSpPr>
        <p:spPr>
          <a:xfrm>
            <a:off x="8424736" y="64617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2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rafik 136"/>
          <p:cNvPicPr/>
          <p:nvPr/>
        </p:nvPicPr>
        <p:blipFill>
          <a:blip r:embed="rId3"/>
          <a:stretch/>
        </p:blipFill>
        <p:spPr>
          <a:xfrm>
            <a:off x="4206240" y="1496160"/>
            <a:ext cx="4551840" cy="3166920"/>
          </a:xfrm>
          <a:prstGeom prst="rect">
            <a:avLst/>
          </a:prstGeom>
          <a:ln>
            <a:noFill/>
          </a:ln>
        </p:spPr>
      </p:pic>
      <p:pic>
        <p:nvPicPr>
          <p:cNvPr id="221" name="Grafik 137"/>
          <p:cNvPicPr/>
          <p:nvPr/>
        </p:nvPicPr>
        <p:blipFill>
          <a:blip r:embed="rId4"/>
          <a:stretch/>
        </p:blipFill>
        <p:spPr>
          <a:xfrm>
            <a:off x="457200" y="1737360"/>
            <a:ext cx="3047040" cy="2951640"/>
          </a:xfrm>
          <a:prstGeom prst="rect">
            <a:avLst/>
          </a:prstGeom>
          <a:ln>
            <a:noFill/>
          </a:ln>
        </p:spPr>
      </p:pic>
      <p:sp>
        <p:nvSpPr>
          <p:cNvPr id="222" name="CustomShape 1"/>
          <p:cNvSpPr/>
          <p:nvPr/>
        </p:nvSpPr>
        <p:spPr>
          <a:xfrm>
            <a:off x="358920" y="836640"/>
            <a:ext cx="4212360" cy="48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2"/>
          <p:cNvSpPr/>
          <p:nvPr/>
        </p:nvSpPr>
        <p:spPr>
          <a:xfrm>
            <a:off x="358920" y="366480"/>
            <a:ext cx="5310000" cy="3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Solar Tracking</a:t>
            </a:r>
            <a:endParaRPr lang="en-US" sz="2400" b="0" strike="noStrike" spc="-1">
              <a:latin typeface="Nimbus Sans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1280520" y="4846320"/>
            <a:ext cx="1462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Tx/>
                <a:latin typeface="Nimbus Sans"/>
                <a:ea typeface="DejaVu Sans"/>
              </a:rPr>
              <a:t>Advantages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366120" y="5278320"/>
            <a:ext cx="3199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imbus Sans"/>
                <a:ea typeface="DejaVu Sans"/>
              </a:rPr>
              <a:t>10-25% increased Energy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5852520" y="4872600"/>
            <a:ext cx="1736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Tx/>
                <a:latin typeface="Nimbus Sans"/>
                <a:ea typeface="DejaVu Sans"/>
              </a:rPr>
              <a:t>Disdvantages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4938120" y="5304600"/>
            <a:ext cx="319968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imbus Sans"/>
                <a:ea typeface="DejaVu Sans"/>
              </a:rPr>
              <a:t>Expensive</a:t>
            </a:r>
            <a:endParaRPr lang="en-US" sz="1800" b="0" strike="noStrike" spc="-1">
              <a:latin typeface="Nimbus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imbus Sans"/>
                <a:ea typeface="DejaVu Sans"/>
              </a:rPr>
              <a:t>Requires maintanence</a:t>
            </a:r>
            <a:endParaRPr lang="en-US" sz="1800" b="0" strike="noStrike" spc="-1">
              <a:latin typeface="Nimbus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Nimbus Sans"/>
                <a:ea typeface="DejaVu Sans"/>
              </a:rPr>
              <a:t>Additional HW and set up required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523D194-A09E-2C46-9679-6E02BB19C2F6}"/>
              </a:ext>
            </a:extLst>
          </p:cNvPr>
          <p:cNvSpPr txBox="1"/>
          <p:nvPr/>
        </p:nvSpPr>
        <p:spPr>
          <a:xfrm>
            <a:off x="8424736" y="64617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3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2A0D947-8548-4441-99EE-22750792084A}"/>
              </a:ext>
            </a:extLst>
          </p:cNvPr>
          <p:cNvSpPr txBox="1"/>
          <p:nvPr/>
        </p:nvSpPr>
        <p:spPr>
          <a:xfrm>
            <a:off x="8424736" y="6461759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10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58920" y="836640"/>
            <a:ext cx="4212360" cy="48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"/>
          <p:cNvSpPr/>
          <p:nvPr/>
        </p:nvSpPr>
        <p:spPr>
          <a:xfrm>
            <a:off x="358920" y="366480"/>
            <a:ext cx="5310000" cy="3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Solar Tracking</a:t>
            </a:r>
            <a:endParaRPr lang="en-US" sz="2400" b="0" strike="noStrike" spc="-1">
              <a:latin typeface="Nimbus Sans"/>
            </a:endParaRPr>
          </a:p>
        </p:txBody>
      </p:sp>
      <p:pic>
        <p:nvPicPr>
          <p:cNvPr id="230" name="Grafik 229"/>
          <p:cNvPicPr/>
          <p:nvPr/>
        </p:nvPicPr>
        <p:blipFill>
          <a:blip r:embed="rId3"/>
          <a:stretch/>
        </p:blipFill>
        <p:spPr>
          <a:xfrm>
            <a:off x="218880" y="901800"/>
            <a:ext cx="8706600" cy="5054760"/>
          </a:xfrm>
          <a:prstGeom prst="rect">
            <a:avLst/>
          </a:prstGeom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54E0138-9352-0345-ABD5-1382440285F6}"/>
              </a:ext>
            </a:extLst>
          </p:cNvPr>
          <p:cNvSpPr txBox="1"/>
          <p:nvPr/>
        </p:nvSpPr>
        <p:spPr>
          <a:xfrm>
            <a:off x="8424736" y="64617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4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58920" y="1266120"/>
            <a:ext cx="8420400" cy="16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79280" indent="-17784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Currently commercial solutions exist for tracking but are expensive and bulky</a:t>
            </a:r>
            <a:endParaRPr lang="en-US" sz="1800" b="0" strike="noStrike" spc="-1">
              <a:latin typeface="Nimbus Sans"/>
            </a:endParaRPr>
          </a:p>
          <a:p>
            <a:pPr marL="179280" indent="-17784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They use the MPPT (mean peak power tracking) algorithms which are complex and take time consuming to develop.</a:t>
            </a:r>
            <a:endParaRPr lang="en-US" sz="1800" b="0" strike="noStrike" spc="-1">
              <a:latin typeface="Nimbus Sans"/>
            </a:endParaRPr>
          </a:p>
          <a:p>
            <a:pPr marL="179280" indent="-17784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These include single-axis and dual-axis tracking systems</a:t>
            </a:r>
            <a:endParaRPr lang="en-US" sz="18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58920" y="366480"/>
            <a:ext cx="7166160" cy="3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Currently Available Solutions</a:t>
            </a:r>
            <a:endParaRPr lang="en-US" sz="2400" b="0" strike="noStrike" spc="-1">
              <a:latin typeface="Nimbus Sans"/>
            </a:endParaRPr>
          </a:p>
        </p:txBody>
      </p:sp>
      <p:pic>
        <p:nvPicPr>
          <p:cNvPr id="233" name="Grafik 146"/>
          <p:cNvPicPr/>
          <p:nvPr/>
        </p:nvPicPr>
        <p:blipFill>
          <a:blip r:embed="rId2"/>
          <a:stretch/>
        </p:blipFill>
        <p:spPr>
          <a:xfrm>
            <a:off x="1058040" y="3344040"/>
            <a:ext cx="2142360" cy="2142360"/>
          </a:xfrm>
          <a:prstGeom prst="rect">
            <a:avLst/>
          </a:prstGeom>
          <a:ln>
            <a:noFill/>
          </a:ln>
        </p:spPr>
      </p:pic>
      <p:pic>
        <p:nvPicPr>
          <p:cNvPr id="234" name="Grafik 233"/>
          <p:cNvPicPr/>
          <p:nvPr/>
        </p:nvPicPr>
        <p:blipFill>
          <a:blip r:embed="rId3"/>
          <a:stretch/>
        </p:blipFill>
        <p:spPr>
          <a:xfrm>
            <a:off x="3931920" y="3108960"/>
            <a:ext cx="4215240" cy="2458800"/>
          </a:xfrm>
          <a:prstGeom prst="rect">
            <a:avLst/>
          </a:prstGeom>
          <a:ln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B74458F-2FD0-0447-B144-2996B15BB396}"/>
              </a:ext>
            </a:extLst>
          </p:cNvPr>
          <p:cNvSpPr txBox="1"/>
          <p:nvPr/>
        </p:nvSpPr>
        <p:spPr>
          <a:xfrm>
            <a:off x="8424736" y="64617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5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58920" y="413280"/>
            <a:ext cx="40510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Our Solution</a:t>
            </a:r>
            <a:endParaRPr lang="en-US" sz="2200" b="0" strike="noStrike" spc="-1">
              <a:latin typeface="Nimbus Sans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58920" y="1021320"/>
            <a:ext cx="8420400" cy="21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79280" indent="-17784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 our proof of concept we are going to explore using the following</a:t>
            </a: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Control the panels rotation using a servo driven by a mote</a:t>
            </a: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Link all the motes in a monitoring multihop network </a:t>
            </a: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Single axis East to West daily sun tracking</a:t>
            </a: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Individual panel power tracking</a:t>
            </a: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Base station monitoring the status and angle of the panels</a:t>
            </a:r>
            <a:endParaRPr lang="en-US" sz="18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</p:txBody>
      </p:sp>
      <p:grpSp>
        <p:nvGrpSpPr>
          <p:cNvPr id="237" name="Group 3"/>
          <p:cNvGrpSpPr/>
          <p:nvPr/>
        </p:nvGrpSpPr>
        <p:grpSpPr>
          <a:xfrm>
            <a:off x="939600" y="3251520"/>
            <a:ext cx="2824920" cy="2873880"/>
            <a:chOff x="939600" y="3251520"/>
            <a:chExt cx="2824920" cy="2873880"/>
          </a:xfrm>
        </p:grpSpPr>
        <p:sp>
          <p:nvSpPr>
            <p:cNvPr id="238" name="CustomShape 4"/>
            <p:cNvSpPr/>
            <p:nvPr/>
          </p:nvSpPr>
          <p:spPr>
            <a:xfrm>
              <a:off x="939600" y="3251520"/>
              <a:ext cx="2824920" cy="2873880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49000"/>
              </a:schemeClr>
            </a:solidFill>
            <a:ln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39" name="Grafik 9"/>
            <p:cNvPicPr/>
            <p:nvPr/>
          </p:nvPicPr>
          <p:blipFill>
            <a:blip r:embed="rId2"/>
            <a:stretch/>
          </p:blipFill>
          <p:spPr>
            <a:xfrm>
              <a:off x="171540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0" name="Grafik 18"/>
            <p:cNvPicPr/>
            <p:nvPr/>
          </p:nvPicPr>
          <p:blipFill>
            <a:blip r:embed="rId3"/>
            <a:stretch/>
          </p:blipFill>
          <p:spPr>
            <a:xfrm>
              <a:off x="216900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41" name="Group 5"/>
          <p:cNvGrpSpPr/>
          <p:nvPr/>
        </p:nvGrpSpPr>
        <p:grpSpPr>
          <a:xfrm>
            <a:off x="2796480" y="4550400"/>
            <a:ext cx="767520" cy="861120"/>
            <a:chOff x="2796480" y="4550400"/>
            <a:chExt cx="767520" cy="861120"/>
          </a:xfrm>
        </p:grpSpPr>
        <p:pic>
          <p:nvPicPr>
            <p:cNvPr id="242" name="Grafik 8"/>
            <p:cNvPicPr/>
            <p:nvPr/>
          </p:nvPicPr>
          <p:blipFill>
            <a:blip r:embed="rId2"/>
            <a:stretch/>
          </p:blipFill>
          <p:spPr>
            <a:xfrm>
              <a:off x="279648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3" name="Grafik 19"/>
            <p:cNvPicPr/>
            <p:nvPr/>
          </p:nvPicPr>
          <p:blipFill>
            <a:blip r:embed="rId3"/>
            <a:stretch/>
          </p:blipFill>
          <p:spPr>
            <a:xfrm>
              <a:off x="326268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44" name="Group 6"/>
          <p:cNvGrpSpPr/>
          <p:nvPr/>
        </p:nvGrpSpPr>
        <p:grpSpPr>
          <a:xfrm>
            <a:off x="3877920" y="4550400"/>
            <a:ext cx="777960" cy="861120"/>
            <a:chOff x="3877920" y="4550400"/>
            <a:chExt cx="777960" cy="861120"/>
          </a:xfrm>
        </p:grpSpPr>
        <p:pic>
          <p:nvPicPr>
            <p:cNvPr id="245" name="Grafik 11"/>
            <p:cNvPicPr/>
            <p:nvPr/>
          </p:nvPicPr>
          <p:blipFill>
            <a:blip r:embed="rId2"/>
            <a:stretch/>
          </p:blipFill>
          <p:spPr>
            <a:xfrm>
              <a:off x="387792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6" name="Grafik 20"/>
            <p:cNvPicPr/>
            <p:nvPr/>
          </p:nvPicPr>
          <p:blipFill>
            <a:blip r:embed="rId3"/>
            <a:stretch/>
          </p:blipFill>
          <p:spPr>
            <a:xfrm>
              <a:off x="435456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47" name="Group 7"/>
          <p:cNvGrpSpPr/>
          <p:nvPr/>
        </p:nvGrpSpPr>
        <p:grpSpPr>
          <a:xfrm>
            <a:off x="4959360" y="4550400"/>
            <a:ext cx="761760" cy="861120"/>
            <a:chOff x="4959360" y="4550400"/>
            <a:chExt cx="761760" cy="861120"/>
          </a:xfrm>
        </p:grpSpPr>
        <p:pic>
          <p:nvPicPr>
            <p:cNvPr id="248" name="Grafik 10"/>
            <p:cNvPicPr/>
            <p:nvPr/>
          </p:nvPicPr>
          <p:blipFill>
            <a:blip r:embed="rId2"/>
            <a:stretch/>
          </p:blipFill>
          <p:spPr>
            <a:xfrm>
              <a:off x="495936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9" name="Grafik 21"/>
            <p:cNvPicPr/>
            <p:nvPr/>
          </p:nvPicPr>
          <p:blipFill>
            <a:blip r:embed="rId3"/>
            <a:stretch/>
          </p:blipFill>
          <p:spPr>
            <a:xfrm>
              <a:off x="541980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0" name="Group 8"/>
          <p:cNvGrpSpPr/>
          <p:nvPr/>
        </p:nvGrpSpPr>
        <p:grpSpPr>
          <a:xfrm>
            <a:off x="1715400" y="5447520"/>
            <a:ext cx="754920" cy="860760"/>
            <a:chOff x="1715400" y="5447520"/>
            <a:chExt cx="754920" cy="860760"/>
          </a:xfrm>
        </p:grpSpPr>
        <p:pic>
          <p:nvPicPr>
            <p:cNvPr id="251" name="Grafik 13"/>
            <p:cNvPicPr/>
            <p:nvPr/>
          </p:nvPicPr>
          <p:blipFill>
            <a:blip r:embed="rId2"/>
            <a:stretch/>
          </p:blipFill>
          <p:spPr>
            <a:xfrm>
              <a:off x="171540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2" name="Grafik 22"/>
            <p:cNvPicPr/>
            <p:nvPr/>
          </p:nvPicPr>
          <p:blipFill>
            <a:blip r:embed="rId3"/>
            <a:stretch/>
          </p:blipFill>
          <p:spPr>
            <a:xfrm>
              <a:off x="216900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3" name="Group 9"/>
          <p:cNvGrpSpPr/>
          <p:nvPr/>
        </p:nvGrpSpPr>
        <p:grpSpPr>
          <a:xfrm>
            <a:off x="2796480" y="5447520"/>
            <a:ext cx="767520" cy="860760"/>
            <a:chOff x="2796480" y="5447520"/>
            <a:chExt cx="767520" cy="860760"/>
          </a:xfrm>
        </p:grpSpPr>
        <p:pic>
          <p:nvPicPr>
            <p:cNvPr id="254" name="Grafik 12"/>
            <p:cNvPicPr/>
            <p:nvPr/>
          </p:nvPicPr>
          <p:blipFill>
            <a:blip r:embed="rId2"/>
            <a:stretch/>
          </p:blipFill>
          <p:spPr>
            <a:xfrm>
              <a:off x="279648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5" name="Grafik 23"/>
            <p:cNvPicPr/>
            <p:nvPr/>
          </p:nvPicPr>
          <p:blipFill>
            <a:blip r:embed="rId3"/>
            <a:stretch/>
          </p:blipFill>
          <p:spPr>
            <a:xfrm>
              <a:off x="326268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6" name="Group 10"/>
          <p:cNvGrpSpPr/>
          <p:nvPr/>
        </p:nvGrpSpPr>
        <p:grpSpPr>
          <a:xfrm>
            <a:off x="3877920" y="5447520"/>
            <a:ext cx="777960" cy="860760"/>
            <a:chOff x="3877920" y="5447520"/>
            <a:chExt cx="777960" cy="860760"/>
          </a:xfrm>
        </p:grpSpPr>
        <p:pic>
          <p:nvPicPr>
            <p:cNvPr id="257" name="Grafik 15"/>
            <p:cNvPicPr/>
            <p:nvPr/>
          </p:nvPicPr>
          <p:blipFill>
            <a:blip r:embed="rId2"/>
            <a:stretch/>
          </p:blipFill>
          <p:spPr>
            <a:xfrm>
              <a:off x="387792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8" name="Grafik 24"/>
            <p:cNvPicPr/>
            <p:nvPr/>
          </p:nvPicPr>
          <p:blipFill>
            <a:blip r:embed="rId3"/>
            <a:stretch/>
          </p:blipFill>
          <p:spPr>
            <a:xfrm>
              <a:off x="435456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9" name="Group 11"/>
          <p:cNvGrpSpPr/>
          <p:nvPr/>
        </p:nvGrpSpPr>
        <p:grpSpPr>
          <a:xfrm>
            <a:off x="4959360" y="5447520"/>
            <a:ext cx="761760" cy="860760"/>
            <a:chOff x="4959360" y="5447520"/>
            <a:chExt cx="761760" cy="860760"/>
          </a:xfrm>
        </p:grpSpPr>
        <p:pic>
          <p:nvPicPr>
            <p:cNvPr id="260" name="Grafik 14"/>
            <p:cNvPicPr/>
            <p:nvPr/>
          </p:nvPicPr>
          <p:blipFill>
            <a:blip r:embed="rId2"/>
            <a:stretch/>
          </p:blipFill>
          <p:spPr>
            <a:xfrm>
              <a:off x="495936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1" name="Grafik 25"/>
            <p:cNvPicPr/>
            <p:nvPr/>
          </p:nvPicPr>
          <p:blipFill>
            <a:blip r:embed="rId3"/>
            <a:stretch/>
          </p:blipFill>
          <p:spPr>
            <a:xfrm>
              <a:off x="541980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62" name="Group 12"/>
          <p:cNvGrpSpPr/>
          <p:nvPr/>
        </p:nvGrpSpPr>
        <p:grpSpPr>
          <a:xfrm>
            <a:off x="6448680" y="5043600"/>
            <a:ext cx="955080" cy="1100880"/>
            <a:chOff x="6448680" y="5043600"/>
            <a:chExt cx="955080" cy="1100880"/>
          </a:xfrm>
        </p:grpSpPr>
        <p:pic>
          <p:nvPicPr>
            <p:cNvPr id="263" name="Grafik 16"/>
            <p:cNvPicPr/>
            <p:nvPr/>
          </p:nvPicPr>
          <p:blipFill>
            <a:blip r:embed="rId4"/>
            <a:stretch/>
          </p:blipFill>
          <p:spPr>
            <a:xfrm>
              <a:off x="6448680" y="5257080"/>
              <a:ext cx="955080" cy="598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4" name="CustomShape 13"/>
            <p:cNvSpPr/>
            <p:nvPr/>
          </p:nvSpPr>
          <p:spPr>
            <a:xfrm>
              <a:off x="6577920" y="5810760"/>
              <a:ext cx="696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GUI</a:t>
              </a:r>
              <a:endParaRPr lang="en-US" sz="1600" b="0" strike="noStrike" spc="-1">
                <a:latin typeface="Nimbus Sans"/>
              </a:endParaRPr>
            </a:p>
          </p:txBody>
        </p:sp>
        <p:pic>
          <p:nvPicPr>
            <p:cNvPr id="265" name="Grafik 26"/>
            <p:cNvPicPr/>
            <p:nvPr/>
          </p:nvPicPr>
          <p:blipFill>
            <a:blip r:embed="rId3"/>
            <a:stretch/>
          </p:blipFill>
          <p:spPr>
            <a:xfrm>
              <a:off x="6509520" y="50436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66" name="CustomShape 14"/>
          <p:cNvSpPr/>
          <p:nvPr/>
        </p:nvSpPr>
        <p:spPr>
          <a:xfrm>
            <a:off x="2557080" y="466056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5"/>
          <p:cNvSpPr/>
          <p:nvPr/>
        </p:nvSpPr>
        <p:spPr>
          <a:xfrm>
            <a:off x="2493000" y="4856400"/>
            <a:ext cx="577080" cy="794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6"/>
          <p:cNvSpPr/>
          <p:nvPr/>
        </p:nvSpPr>
        <p:spPr>
          <a:xfrm>
            <a:off x="2343600" y="489996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7"/>
          <p:cNvSpPr/>
          <p:nvPr/>
        </p:nvSpPr>
        <p:spPr>
          <a:xfrm>
            <a:off x="3650040" y="465588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46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8"/>
          <p:cNvSpPr/>
          <p:nvPr/>
        </p:nvSpPr>
        <p:spPr>
          <a:xfrm>
            <a:off x="4738680" y="466488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9"/>
          <p:cNvSpPr/>
          <p:nvPr/>
        </p:nvSpPr>
        <p:spPr>
          <a:xfrm>
            <a:off x="5791320" y="4754880"/>
            <a:ext cx="657000" cy="28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20"/>
          <p:cNvSpPr/>
          <p:nvPr/>
        </p:nvSpPr>
        <p:spPr>
          <a:xfrm flipV="1">
            <a:off x="5791320" y="5248800"/>
            <a:ext cx="657000" cy="24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21"/>
          <p:cNvSpPr/>
          <p:nvPr/>
        </p:nvSpPr>
        <p:spPr>
          <a:xfrm>
            <a:off x="4725720" y="555732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22"/>
          <p:cNvSpPr/>
          <p:nvPr/>
        </p:nvSpPr>
        <p:spPr>
          <a:xfrm>
            <a:off x="3641400" y="556164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23"/>
          <p:cNvSpPr/>
          <p:nvPr/>
        </p:nvSpPr>
        <p:spPr>
          <a:xfrm>
            <a:off x="3410280" y="492192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24"/>
          <p:cNvSpPr/>
          <p:nvPr/>
        </p:nvSpPr>
        <p:spPr>
          <a:xfrm>
            <a:off x="4511880" y="491760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5"/>
          <p:cNvSpPr/>
          <p:nvPr/>
        </p:nvSpPr>
        <p:spPr>
          <a:xfrm>
            <a:off x="5561280" y="492192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8" name="Group 26"/>
          <p:cNvGrpSpPr/>
          <p:nvPr/>
        </p:nvGrpSpPr>
        <p:grpSpPr>
          <a:xfrm>
            <a:off x="7544160" y="5016600"/>
            <a:ext cx="651240" cy="790200"/>
            <a:chOff x="7544160" y="5016600"/>
            <a:chExt cx="651240" cy="790200"/>
          </a:xfrm>
        </p:grpSpPr>
        <p:pic>
          <p:nvPicPr>
            <p:cNvPr id="279" name="Grafik 38"/>
            <p:cNvPicPr/>
            <p:nvPr/>
          </p:nvPicPr>
          <p:blipFill>
            <a:blip r:embed="rId5"/>
            <a:stretch/>
          </p:blipFill>
          <p:spPr>
            <a:xfrm>
              <a:off x="7544160" y="5178240"/>
              <a:ext cx="628560" cy="628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0" name="Grafik 64"/>
            <p:cNvPicPr/>
            <p:nvPr/>
          </p:nvPicPr>
          <p:blipFill>
            <a:blip r:embed="rId3"/>
            <a:stretch/>
          </p:blipFill>
          <p:spPr>
            <a:xfrm>
              <a:off x="7894080" y="50166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81" name="Group 27"/>
          <p:cNvGrpSpPr/>
          <p:nvPr/>
        </p:nvGrpSpPr>
        <p:grpSpPr>
          <a:xfrm>
            <a:off x="732600" y="5189040"/>
            <a:ext cx="650880" cy="790560"/>
            <a:chOff x="732600" y="5189040"/>
            <a:chExt cx="650880" cy="790560"/>
          </a:xfrm>
        </p:grpSpPr>
        <p:pic>
          <p:nvPicPr>
            <p:cNvPr id="282" name="Grafik 70"/>
            <p:cNvPicPr/>
            <p:nvPr/>
          </p:nvPicPr>
          <p:blipFill>
            <a:blip r:embed="rId5"/>
            <a:stretch/>
          </p:blipFill>
          <p:spPr>
            <a:xfrm>
              <a:off x="732600" y="5351040"/>
              <a:ext cx="628560" cy="628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3" name="Grafik 71"/>
            <p:cNvPicPr/>
            <p:nvPr/>
          </p:nvPicPr>
          <p:blipFill>
            <a:blip r:embed="rId3"/>
            <a:stretch/>
          </p:blipFill>
          <p:spPr>
            <a:xfrm>
              <a:off x="1082160" y="518904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4" name="CustomShape 28"/>
          <p:cNvSpPr/>
          <p:nvPr/>
        </p:nvSpPr>
        <p:spPr>
          <a:xfrm flipV="1">
            <a:off x="1233000" y="4703400"/>
            <a:ext cx="732240" cy="45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9"/>
          <p:cNvSpPr/>
          <p:nvPr/>
        </p:nvSpPr>
        <p:spPr>
          <a:xfrm>
            <a:off x="1357560" y="5456160"/>
            <a:ext cx="538920" cy="41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30"/>
          <p:cNvSpPr/>
          <p:nvPr/>
        </p:nvSpPr>
        <p:spPr>
          <a:xfrm>
            <a:off x="6997320" y="5088960"/>
            <a:ext cx="735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7" name="Group 31"/>
          <p:cNvGrpSpPr/>
          <p:nvPr/>
        </p:nvGrpSpPr>
        <p:grpSpPr>
          <a:xfrm>
            <a:off x="7158240" y="3836880"/>
            <a:ext cx="1039320" cy="915840"/>
            <a:chOff x="7158240" y="3836880"/>
            <a:chExt cx="1039320" cy="915840"/>
          </a:xfrm>
        </p:grpSpPr>
        <p:grpSp>
          <p:nvGrpSpPr>
            <p:cNvPr id="288" name="Group 32"/>
            <p:cNvGrpSpPr/>
            <p:nvPr/>
          </p:nvGrpSpPr>
          <p:grpSpPr>
            <a:xfrm>
              <a:off x="7158240" y="3836880"/>
              <a:ext cx="1008720" cy="915840"/>
              <a:chOff x="7158240" y="3836880"/>
              <a:chExt cx="1008720" cy="915840"/>
            </a:xfrm>
          </p:grpSpPr>
          <p:pic>
            <p:nvPicPr>
              <p:cNvPr id="289" name="Grafik 58"/>
              <p:cNvPicPr/>
              <p:nvPr/>
            </p:nvPicPr>
            <p:blipFill>
              <a:blip r:embed="rId6"/>
              <a:stretch/>
            </p:blipFill>
            <p:spPr>
              <a:xfrm>
                <a:off x="7158960" y="3836880"/>
                <a:ext cx="1008000" cy="9158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90" name="Grafik 67"/>
              <p:cNvPicPr/>
              <p:nvPr/>
            </p:nvPicPr>
            <p:blipFill>
              <a:blip r:embed="rId3"/>
              <a:stretch/>
            </p:blipFill>
            <p:spPr>
              <a:xfrm>
                <a:off x="7158240" y="4037040"/>
                <a:ext cx="246240" cy="23076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91" name="Group 33"/>
            <p:cNvGrpSpPr/>
            <p:nvPr/>
          </p:nvGrpSpPr>
          <p:grpSpPr>
            <a:xfrm>
              <a:off x="7837920" y="4257720"/>
              <a:ext cx="359640" cy="359640"/>
              <a:chOff x="7837920" y="4257720"/>
              <a:chExt cx="359640" cy="359640"/>
            </a:xfrm>
          </p:grpSpPr>
          <p:sp>
            <p:nvSpPr>
              <p:cNvPr id="292" name="CustomShape 34"/>
              <p:cNvSpPr/>
              <p:nvPr/>
            </p:nvSpPr>
            <p:spPr>
              <a:xfrm>
                <a:off x="8021160" y="4257720"/>
                <a:ext cx="360" cy="359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CustomShape 35"/>
              <p:cNvSpPr/>
              <p:nvPr/>
            </p:nvSpPr>
            <p:spPr>
              <a:xfrm flipH="1">
                <a:off x="7837560" y="4436280"/>
                <a:ext cx="3596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61" name="Textfeld 60">
            <a:extLst>
              <a:ext uri="{FF2B5EF4-FFF2-40B4-BE49-F238E27FC236}">
                <a16:creationId xmlns:a16="http://schemas.microsoft.com/office/drawing/2014/main" id="{CD2EEF0B-620A-544D-B891-1956960E12CE}"/>
              </a:ext>
            </a:extLst>
          </p:cNvPr>
          <p:cNvSpPr txBox="1"/>
          <p:nvPr/>
        </p:nvSpPr>
        <p:spPr>
          <a:xfrm>
            <a:off x="8424736" y="64617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6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58920" y="413280"/>
            <a:ext cx="482220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Our Solution – Sensors and Motes</a:t>
            </a:r>
            <a:endParaRPr lang="en-US" sz="2200" b="0" strike="noStrike" spc="-1">
              <a:latin typeface="Nimbus Sans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58920" y="1021320"/>
            <a:ext cx="8420400" cy="32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79280" indent="-17784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Hardware: 14 Motes in Total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10 Motes with a servo motor each attached to a solar panel</a:t>
            </a:r>
            <a:endParaRPr lang="en-US" sz="1800" b="0" strike="noStrike" spc="-1" dirty="0">
              <a:latin typeface="Nimbus Sans"/>
            </a:endParaRPr>
          </a:p>
          <a:p>
            <a:pPr marL="889200" lvl="2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Sensor: power (simulated with light sensor), temperature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 Motes </a:t>
            </a:r>
            <a:endParaRPr lang="en-US" sz="1800" b="0" strike="noStrike" spc="-1" dirty="0">
              <a:latin typeface="Nimbus Sans"/>
            </a:endParaRPr>
          </a:p>
          <a:p>
            <a:pPr marL="889200" lvl="2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Sensor: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DejaVu Sans"/>
              </a:rPr>
              <a:t>anemometer (wind speed)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 Mote with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basestation</a:t>
            </a:r>
            <a:endParaRPr lang="en-US" sz="1800" b="0" strike="noStrike" spc="-1" dirty="0">
              <a:latin typeface="Nimbus Sans"/>
            </a:endParaRPr>
          </a:p>
          <a:p>
            <a:pPr marL="889200" lvl="2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GUI with real time network display and sensor values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 Mote for maintenance worker</a:t>
            </a:r>
            <a:endParaRPr lang="en-US" sz="1800" b="0" strike="noStrike" spc="-1" dirty="0">
              <a:latin typeface="Nimbus Sans"/>
            </a:endParaRPr>
          </a:p>
          <a:p>
            <a:pPr marL="889200" lvl="2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Joystick to operate the solar panels manually</a:t>
            </a: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</p:txBody>
      </p:sp>
      <p:grpSp>
        <p:nvGrpSpPr>
          <p:cNvPr id="296" name="Group 3"/>
          <p:cNvGrpSpPr/>
          <p:nvPr/>
        </p:nvGrpSpPr>
        <p:grpSpPr>
          <a:xfrm>
            <a:off x="1715400" y="4550400"/>
            <a:ext cx="754920" cy="861120"/>
            <a:chOff x="1715400" y="4550400"/>
            <a:chExt cx="754920" cy="861120"/>
          </a:xfrm>
        </p:grpSpPr>
        <p:pic>
          <p:nvPicPr>
            <p:cNvPr id="297" name="Grafik 9"/>
            <p:cNvPicPr/>
            <p:nvPr/>
          </p:nvPicPr>
          <p:blipFill>
            <a:blip r:embed="rId2"/>
            <a:stretch/>
          </p:blipFill>
          <p:spPr>
            <a:xfrm>
              <a:off x="171540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8" name="Grafik 18"/>
            <p:cNvPicPr/>
            <p:nvPr/>
          </p:nvPicPr>
          <p:blipFill>
            <a:blip r:embed="rId3"/>
            <a:stretch/>
          </p:blipFill>
          <p:spPr>
            <a:xfrm>
              <a:off x="216900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99" name="Group 4"/>
          <p:cNvGrpSpPr/>
          <p:nvPr/>
        </p:nvGrpSpPr>
        <p:grpSpPr>
          <a:xfrm>
            <a:off x="2796480" y="4550400"/>
            <a:ext cx="767520" cy="861120"/>
            <a:chOff x="2796480" y="4550400"/>
            <a:chExt cx="767520" cy="861120"/>
          </a:xfrm>
        </p:grpSpPr>
        <p:pic>
          <p:nvPicPr>
            <p:cNvPr id="300" name="Grafik 8"/>
            <p:cNvPicPr/>
            <p:nvPr/>
          </p:nvPicPr>
          <p:blipFill>
            <a:blip r:embed="rId2"/>
            <a:stretch/>
          </p:blipFill>
          <p:spPr>
            <a:xfrm>
              <a:off x="279648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1" name="Grafik 19"/>
            <p:cNvPicPr/>
            <p:nvPr/>
          </p:nvPicPr>
          <p:blipFill>
            <a:blip r:embed="rId3"/>
            <a:stretch/>
          </p:blipFill>
          <p:spPr>
            <a:xfrm>
              <a:off x="326268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02" name="Group 5"/>
          <p:cNvGrpSpPr/>
          <p:nvPr/>
        </p:nvGrpSpPr>
        <p:grpSpPr>
          <a:xfrm>
            <a:off x="3877920" y="4550400"/>
            <a:ext cx="777960" cy="861120"/>
            <a:chOff x="3877920" y="4550400"/>
            <a:chExt cx="777960" cy="861120"/>
          </a:xfrm>
        </p:grpSpPr>
        <p:pic>
          <p:nvPicPr>
            <p:cNvPr id="303" name="Grafik 11"/>
            <p:cNvPicPr/>
            <p:nvPr/>
          </p:nvPicPr>
          <p:blipFill>
            <a:blip r:embed="rId2"/>
            <a:stretch/>
          </p:blipFill>
          <p:spPr>
            <a:xfrm>
              <a:off x="387792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4" name="Grafik 20"/>
            <p:cNvPicPr/>
            <p:nvPr/>
          </p:nvPicPr>
          <p:blipFill>
            <a:blip r:embed="rId3"/>
            <a:stretch/>
          </p:blipFill>
          <p:spPr>
            <a:xfrm>
              <a:off x="435456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05" name="Group 6"/>
          <p:cNvGrpSpPr/>
          <p:nvPr/>
        </p:nvGrpSpPr>
        <p:grpSpPr>
          <a:xfrm>
            <a:off x="4959360" y="4550400"/>
            <a:ext cx="761760" cy="861120"/>
            <a:chOff x="4959360" y="4550400"/>
            <a:chExt cx="761760" cy="861120"/>
          </a:xfrm>
        </p:grpSpPr>
        <p:pic>
          <p:nvPicPr>
            <p:cNvPr id="306" name="Grafik 10"/>
            <p:cNvPicPr/>
            <p:nvPr/>
          </p:nvPicPr>
          <p:blipFill>
            <a:blip r:embed="rId2"/>
            <a:stretch/>
          </p:blipFill>
          <p:spPr>
            <a:xfrm>
              <a:off x="495936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7" name="Grafik 21"/>
            <p:cNvPicPr/>
            <p:nvPr/>
          </p:nvPicPr>
          <p:blipFill>
            <a:blip r:embed="rId3"/>
            <a:stretch/>
          </p:blipFill>
          <p:spPr>
            <a:xfrm>
              <a:off x="541980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08" name="Group 7"/>
          <p:cNvGrpSpPr/>
          <p:nvPr/>
        </p:nvGrpSpPr>
        <p:grpSpPr>
          <a:xfrm>
            <a:off x="1715400" y="5447520"/>
            <a:ext cx="754920" cy="860760"/>
            <a:chOff x="1715400" y="5447520"/>
            <a:chExt cx="754920" cy="860760"/>
          </a:xfrm>
        </p:grpSpPr>
        <p:pic>
          <p:nvPicPr>
            <p:cNvPr id="309" name="Grafik 13"/>
            <p:cNvPicPr/>
            <p:nvPr/>
          </p:nvPicPr>
          <p:blipFill>
            <a:blip r:embed="rId2"/>
            <a:stretch/>
          </p:blipFill>
          <p:spPr>
            <a:xfrm>
              <a:off x="171540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0" name="Grafik 22"/>
            <p:cNvPicPr/>
            <p:nvPr/>
          </p:nvPicPr>
          <p:blipFill>
            <a:blip r:embed="rId3"/>
            <a:stretch/>
          </p:blipFill>
          <p:spPr>
            <a:xfrm>
              <a:off x="216900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11" name="Group 8"/>
          <p:cNvGrpSpPr/>
          <p:nvPr/>
        </p:nvGrpSpPr>
        <p:grpSpPr>
          <a:xfrm>
            <a:off x="2796480" y="5447520"/>
            <a:ext cx="767520" cy="860760"/>
            <a:chOff x="2796480" y="5447520"/>
            <a:chExt cx="767520" cy="860760"/>
          </a:xfrm>
        </p:grpSpPr>
        <p:pic>
          <p:nvPicPr>
            <p:cNvPr id="312" name="Grafik 12"/>
            <p:cNvPicPr/>
            <p:nvPr/>
          </p:nvPicPr>
          <p:blipFill>
            <a:blip r:embed="rId2"/>
            <a:stretch/>
          </p:blipFill>
          <p:spPr>
            <a:xfrm>
              <a:off x="279648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3" name="Grafik 23"/>
            <p:cNvPicPr/>
            <p:nvPr/>
          </p:nvPicPr>
          <p:blipFill>
            <a:blip r:embed="rId3"/>
            <a:stretch/>
          </p:blipFill>
          <p:spPr>
            <a:xfrm>
              <a:off x="326268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14" name="Group 9"/>
          <p:cNvGrpSpPr/>
          <p:nvPr/>
        </p:nvGrpSpPr>
        <p:grpSpPr>
          <a:xfrm>
            <a:off x="3877920" y="5447520"/>
            <a:ext cx="777960" cy="860760"/>
            <a:chOff x="3877920" y="5447520"/>
            <a:chExt cx="777960" cy="860760"/>
          </a:xfrm>
        </p:grpSpPr>
        <p:pic>
          <p:nvPicPr>
            <p:cNvPr id="315" name="Grafik 15"/>
            <p:cNvPicPr/>
            <p:nvPr/>
          </p:nvPicPr>
          <p:blipFill>
            <a:blip r:embed="rId2"/>
            <a:stretch/>
          </p:blipFill>
          <p:spPr>
            <a:xfrm>
              <a:off x="387792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6" name="Grafik 24"/>
            <p:cNvPicPr/>
            <p:nvPr/>
          </p:nvPicPr>
          <p:blipFill>
            <a:blip r:embed="rId3"/>
            <a:stretch/>
          </p:blipFill>
          <p:spPr>
            <a:xfrm>
              <a:off x="435456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17" name="Group 10"/>
          <p:cNvGrpSpPr/>
          <p:nvPr/>
        </p:nvGrpSpPr>
        <p:grpSpPr>
          <a:xfrm>
            <a:off x="4959360" y="5447520"/>
            <a:ext cx="761760" cy="860760"/>
            <a:chOff x="4959360" y="5447520"/>
            <a:chExt cx="761760" cy="860760"/>
          </a:xfrm>
        </p:grpSpPr>
        <p:pic>
          <p:nvPicPr>
            <p:cNvPr id="318" name="Grafik 14"/>
            <p:cNvPicPr/>
            <p:nvPr/>
          </p:nvPicPr>
          <p:blipFill>
            <a:blip r:embed="rId2"/>
            <a:stretch/>
          </p:blipFill>
          <p:spPr>
            <a:xfrm>
              <a:off x="495936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9" name="Grafik 25"/>
            <p:cNvPicPr/>
            <p:nvPr/>
          </p:nvPicPr>
          <p:blipFill>
            <a:blip r:embed="rId3"/>
            <a:stretch/>
          </p:blipFill>
          <p:spPr>
            <a:xfrm>
              <a:off x="541980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20" name="Group 11"/>
          <p:cNvGrpSpPr/>
          <p:nvPr/>
        </p:nvGrpSpPr>
        <p:grpSpPr>
          <a:xfrm>
            <a:off x="6448680" y="5043600"/>
            <a:ext cx="955080" cy="1100880"/>
            <a:chOff x="6448680" y="5043600"/>
            <a:chExt cx="955080" cy="1100880"/>
          </a:xfrm>
        </p:grpSpPr>
        <p:pic>
          <p:nvPicPr>
            <p:cNvPr id="321" name="Grafik 16"/>
            <p:cNvPicPr/>
            <p:nvPr/>
          </p:nvPicPr>
          <p:blipFill>
            <a:blip r:embed="rId4"/>
            <a:stretch/>
          </p:blipFill>
          <p:spPr>
            <a:xfrm>
              <a:off x="6448680" y="5257080"/>
              <a:ext cx="955080" cy="598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22" name="CustomShape 12"/>
            <p:cNvSpPr/>
            <p:nvPr/>
          </p:nvSpPr>
          <p:spPr>
            <a:xfrm>
              <a:off x="6577920" y="5810760"/>
              <a:ext cx="696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GUI</a:t>
              </a:r>
              <a:endParaRPr lang="en-US" sz="1600" b="0" strike="noStrike" spc="-1">
                <a:latin typeface="Nimbus Sans"/>
              </a:endParaRPr>
            </a:p>
          </p:txBody>
        </p:sp>
        <p:pic>
          <p:nvPicPr>
            <p:cNvPr id="323" name="Grafik 26"/>
            <p:cNvPicPr/>
            <p:nvPr/>
          </p:nvPicPr>
          <p:blipFill>
            <a:blip r:embed="rId3"/>
            <a:stretch/>
          </p:blipFill>
          <p:spPr>
            <a:xfrm>
              <a:off x="6509520" y="50436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24" name="CustomShape 13"/>
          <p:cNvSpPr/>
          <p:nvPr/>
        </p:nvSpPr>
        <p:spPr>
          <a:xfrm>
            <a:off x="2557080" y="466056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4"/>
          <p:cNvSpPr/>
          <p:nvPr/>
        </p:nvSpPr>
        <p:spPr>
          <a:xfrm>
            <a:off x="2493000" y="4856400"/>
            <a:ext cx="577080" cy="794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15"/>
          <p:cNvSpPr/>
          <p:nvPr/>
        </p:nvSpPr>
        <p:spPr>
          <a:xfrm>
            <a:off x="2343600" y="489996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16"/>
          <p:cNvSpPr/>
          <p:nvPr/>
        </p:nvSpPr>
        <p:spPr>
          <a:xfrm>
            <a:off x="3650040" y="465588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46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17"/>
          <p:cNvSpPr/>
          <p:nvPr/>
        </p:nvSpPr>
        <p:spPr>
          <a:xfrm>
            <a:off x="4738680" y="466488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18"/>
          <p:cNvSpPr/>
          <p:nvPr/>
        </p:nvSpPr>
        <p:spPr>
          <a:xfrm>
            <a:off x="5791320" y="4754880"/>
            <a:ext cx="657000" cy="28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19"/>
          <p:cNvSpPr/>
          <p:nvPr/>
        </p:nvSpPr>
        <p:spPr>
          <a:xfrm flipV="1">
            <a:off x="5791320" y="5248800"/>
            <a:ext cx="657000" cy="24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20"/>
          <p:cNvSpPr/>
          <p:nvPr/>
        </p:nvSpPr>
        <p:spPr>
          <a:xfrm>
            <a:off x="4725720" y="555732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21"/>
          <p:cNvSpPr/>
          <p:nvPr/>
        </p:nvSpPr>
        <p:spPr>
          <a:xfrm>
            <a:off x="3641400" y="556164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22"/>
          <p:cNvSpPr/>
          <p:nvPr/>
        </p:nvSpPr>
        <p:spPr>
          <a:xfrm>
            <a:off x="3410280" y="492192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23"/>
          <p:cNvSpPr/>
          <p:nvPr/>
        </p:nvSpPr>
        <p:spPr>
          <a:xfrm>
            <a:off x="4511880" y="491760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24"/>
          <p:cNvSpPr/>
          <p:nvPr/>
        </p:nvSpPr>
        <p:spPr>
          <a:xfrm>
            <a:off x="5561280" y="492192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36" name="Group 25"/>
          <p:cNvGrpSpPr/>
          <p:nvPr/>
        </p:nvGrpSpPr>
        <p:grpSpPr>
          <a:xfrm>
            <a:off x="7544160" y="5016600"/>
            <a:ext cx="651240" cy="790200"/>
            <a:chOff x="7544160" y="5016600"/>
            <a:chExt cx="651240" cy="790200"/>
          </a:xfrm>
        </p:grpSpPr>
        <p:pic>
          <p:nvPicPr>
            <p:cNvPr id="337" name="Grafik 38"/>
            <p:cNvPicPr/>
            <p:nvPr/>
          </p:nvPicPr>
          <p:blipFill>
            <a:blip r:embed="rId5"/>
            <a:stretch/>
          </p:blipFill>
          <p:spPr>
            <a:xfrm>
              <a:off x="7544160" y="5178240"/>
              <a:ext cx="628560" cy="628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8" name="Grafik 64"/>
            <p:cNvPicPr/>
            <p:nvPr/>
          </p:nvPicPr>
          <p:blipFill>
            <a:blip r:embed="rId3"/>
            <a:stretch/>
          </p:blipFill>
          <p:spPr>
            <a:xfrm>
              <a:off x="7894080" y="50166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39" name="Group 26"/>
          <p:cNvGrpSpPr/>
          <p:nvPr/>
        </p:nvGrpSpPr>
        <p:grpSpPr>
          <a:xfrm>
            <a:off x="732600" y="5189040"/>
            <a:ext cx="650880" cy="790560"/>
            <a:chOff x="732600" y="5189040"/>
            <a:chExt cx="650880" cy="790560"/>
          </a:xfrm>
        </p:grpSpPr>
        <p:pic>
          <p:nvPicPr>
            <p:cNvPr id="340" name="Grafik 70"/>
            <p:cNvPicPr/>
            <p:nvPr/>
          </p:nvPicPr>
          <p:blipFill>
            <a:blip r:embed="rId5"/>
            <a:stretch/>
          </p:blipFill>
          <p:spPr>
            <a:xfrm>
              <a:off x="732600" y="5351040"/>
              <a:ext cx="628560" cy="628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1" name="Grafik 71"/>
            <p:cNvPicPr/>
            <p:nvPr/>
          </p:nvPicPr>
          <p:blipFill>
            <a:blip r:embed="rId3"/>
            <a:stretch/>
          </p:blipFill>
          <p:spPr>
            <a:xfrm>
              <a:off x="1082160" y="518904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42" name="CustomShape 27"/>
          <p:cNvSpPr/>
          <p:nvPr/>
        </p:nvSpPr>
        <p:spPr>
          <a:xfrm flipV="1">
            <a:off x="1233000" y="4703400"/>
            <a:ext cx="732240" cy="45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28"/>
          <p:cNvSpPr/>
          <p:nvPr/>
        </p:nvSpPr>
        <p:spPr>
          <a:xfrm>
            <a:off x="1357560" y="5456160"/>
            <a:ext cx="538920" cy="41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29"/>
          <p:cNvSpPr/>
          <p:nvPr/>
        </p:nvSpPr>
        <p:spPr>
          <a:xfrm>
            <a:off x="6997320" y="5088960"/>
            <a:ext cx="735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5" name="Group 30"/>
          <p:cNvGrpSpPr/>
          <p:nvPr/>
        </p:nvGrpSpPr>
        <p:grpSpPr>
          <a:xfrm>
            <a:off x="7167960" y="3836880"/>
            <a:ext cx="1039320" cy="915840"/>
            <a:chOff x="7167960" y="3836880"/>
            <a:chExt cx="1039320" cy="915840"/>
          </a:xfrm>
        </p:grpSpPr>
        <p:grpSp>
          <p:nvGrpSpPr>
            <p:cNvPr id="346" name="Group 31"/>
            <p:cNvGrpSpPr/>
            <p:nvPr/>
          </p:nvGrpSpPr>
          <p:grpSpPr>
            <a:xfrm>
              <a:off x="7167960" y="3836880"/>
              <a:ext cx="1009080" cy="915840"/>
              <a:chOff x="7167960" y="3836880"/>
              <a:chExt cx="1009080" cy="915840"/>
            </a:xfrm>
          </p:grpSpPr>
          <p:pic>
            <p:nvPicPr>
              <p:cNvPr id="347" name="Grafik 58"/>
              <p:cNvPicPr/>
              <p:nvPr/>
            </p:nvPicPr>
            <p:blipFill>
              <a:blip r:embed="rId6"/>
              <a:stretch/>
            </p:blipFill>
            <p:spPr>
              <a:xfrm>
                <a:off x="7169040" y="3836880"/>
                <a:ext cx="1008000" cy="9158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8" name="Grafik 67"/>
              <p:cNvPicPr/>
              <p:nvPr/>
            </p:nvPicPr>
            <p:blipFill>
              <a:blip r:embed="rId3"/>
              <a:stretch/>
            </p:blipFill>
            <p:spPr>
              <a:xfrm>
                <a:off x="7167960" y="4037040"/>
                <a:ext cx="246240" cy="23076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49" name="Group 32"/>
            <p:cNvGrpSpPr/>
            <p:nvPr/>
          </p:nvGrpSpPr>
          <p:grpSpPr>
            <a:xfrm>
              <a:off x="7847640" y="4257720"/>
              <a:ext cx="359640" cy="359640"/>
              <a:chOff x="7847640" y="4257720"/>
              <a:chExt cx="359640" cy="359640"/>
            </a:xfrm>
          </p:grpSpPr>
          <p:sp>
            <p:nvSpPr>
              <p:cNvPr id="350" name="CustomShape 33"/>
              <p:cNvSpPr/>
              <p:nvPr/>
            </p:nvSpPr>
            <p:spPr>
              <a:xfrm>
                <a:off x="8031240" y="4257720"/>
                <a:ext cx="360" cy="359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1" name="CustomShape 34"/>
              <p:cNvSpPr/>
              <p:nvPr/>
            </p:nvSpPr>
            <p:spPr>
              <a:xfrm flipH="1">
                <a:off x="7847280" y="4436280"/>
                <a:ext cx="3596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DE713E3C-40D1-AE46-B25F-4D1B8D8127C7}"/>
              </a:ext>
            </a:extLst>
          </p:cNvPr>
          <p:cNvSpPr txBox="1"/>
          <p:nvPr/>
        </p:nvSpPr>
        <p:spPr>
          <a:xfrm>
            <a:off x="8424736" y="64617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7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358920" y="413280"/>
            <a:ext cx="405108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Our Solution – Networking</a:t>
            </a:r>
            <a:endParaRPr lang="en-US" sz="2200" b="0" strike="noStrike" spc="-1">
              <a:latin typeface="Nimbus Sans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358920" y="688680"/>
            <a:ext cx="8420400" cy="31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0"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Multihop Network</a:t>
            </a: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Dynamic Routing</a:t>
            </a:r>
            <a:endParaRPr lang="en-US" sz="1800" b="0" strike="noStrike" spc="-1">
              <a:latin typeface="Nimbus Sans"/>
            </a:endParaRPr>
          </a:p>
          <a:p>
            <a:pPr marL="889200" lvl="2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self-organizing network (automatic network discovery and routes)</a:t>
            </a:r>
            <a:endParaRPr lang="en-US" sz="1800" b="0" strike="noStrike" spc="-1">
              <a:latin typeface="Nimbus Sans"/>
            </a:endParaRPr>
          </a:p>
          <a:p>
            <a:pPr marL="889200" lvl="2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failure-recovery mechanism (detect changes in the topology and re-establishment of the routes)</a:t>
            </a: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13 stationary motes and one freely moving mote (ad-hoc)</a:t>
            </a: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Focus on power efficiency (cyclic time triggered communication)</a:t>
            </a:r>
            <a:endParaRPr lang="en-US" sz="1800" b="0" strike="noStrike" spc="-1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Additional event triggered communication (wind speed alert)</a:t>
            </a:r>
            <a:endParaRPr lang="en-US" sz="1800" b="0" strike="noStrike" spc="-1">
              <a:latin typeface="Nimbus Sans"/>
            </a:endParaRPr>
          </a:p>
          <a:p>
            <a:pPr marL="216360"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</p:txBody>
      </p:sp>
      <p:grpSp>
        <p:nvGrpSpPr>
          <p:cNvPr id="354" name="Group 3"/>
          <p:cNvGrpSpPr/>
          <p:nvPr/>
        </p:nvGrpSpPr>
        <p:grpSpPr>
          <a:xfrm>
            <a:off x="1715400" y="4550400"/>
            <a:ext cx="754920" cy="861120"/>
            <a:chOff x="1715400" y="4550400"/>
            <a:chExt cx="754920" cy="861120"/>
          </a:xfrm>
        </p:grpSpPr>
        <p:pic>
          <p:nvPicPr>
            <p:cNvPr id="355" name="Grafik 9"/>
            <p:cNvPicPr/>
            <p:nvPr/>
          </p:nvPicPr>
          <p:blipFill>
            <a:blip r:embed="rId2"/>
            <a:stretch/>
          </p:blipFill>
          <p:spPr>
            <a:xfrm>
              <a:off x="171540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6" name="Grafik 18"/>
            <p:cNvPicPr/>
            <p:nvPr/>
          </p:nvPicPr>
          <p:blipFill>
            <a:blip r:embed="rId3"/>
            <a:stretch/>
          </p:blipFill>
          <p:spPr>
            <a:xfrm>
              <a:off x="216900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57" name="Group 4"/>
          <p:cNvGrpSpPr/>
          <p:nvPr/>
        </p:nvGrpSpPr>
        <p:grpSpPr>
          <a:xfrm>
            <a:off x="2796480" y="4550400"/>
            <a:ext cx="767520" cy="861120"/>
            <a:chOff x="2796480" y="4550400"/>
            <a:chExt cx="767520" cy="861120"/>
          </a:xfrm>
        </p:grpSpPr>
        <p:pic>
          <p:nvPicPr>
            <p:cNvPr id="358" name="Grafik 8"/>
            <p:cNvPicPr/>
            <p:nvPr/>
          </p:nvPicPr>
          <p:blipFill>
            <a:blip r:embed="rId2"/>
            <a:stretch/>
          </p:blipFill>
          <p:spPr>
            <a:xfrm>
              <a:off x="279648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9" name="Grafik 19"/>
            <p:cNvPicPr/>
            <p:nvPr/>
          </p:nvPicPr>
          <p:blipFill>
            <a:blip r:embed="rId3"/>
            <a:stretch/>
          </p:blipFill>
          <p:spPr>
            <a:xfrm>
              <a:off x="326268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0" name="Group 5"/>
          <p:cNvGrpSpPr/>
          <p:nvPr/>
        </p:nvGrpSpPr>
        <p:grpSpPr>
          <a:xfrm>
            <a:off x="3877920" y="4550400"/>
            <a:ext cx="777960" cy="861120"/>
            <a:chOff x="3877920" y="4550400"/>
            <a:chExt cx="777960" cy="861120"/>
          </a:xfrm>
        </p:grpSpPr>
        <p:pic>
          <p:nvPicPr>
            <p:cNvPr id="361" name="Grafik 11"/>
            <p:cNvPicPr/>
            <p:nvPr/>
          </p:nvPicPr>
          <p:blipFill>
            <a:blip r:embed="rId2"/>
            <a:stretch/>
          </p:blipFill>
          <p:spPr>
            <a:xfrm>
              <a:off x="387792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2" name="Grafik 20"/>
            <p:cNvPicPr/>
            <p:nvPr/>
          </p:nvPicPr>
          <p:blipFill>
            <a:blip r:embed="rId3"/>
            <a:stretch/>
          </p:blipFill>
          <p:spPr>
            <a:xfrm>
              <a:off x="435456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3" name="Group 6"/>
          <p:cNvGrpSpPr/>
          <p:nvPr/>
        </p:nvGrpSpPr>
        <p:grpSpPr>
          <a:xfrm>
            <a:off x="4959360" y="4550400"/>
            <a:ext cx="761760" cy="861120"/>
            <a:chOff x="4959360" y="4550400"/>
            <a:chExt cx="761760" cy="861120"/>
          </a:xfrm>
        </p:grpSpPr>
        <p:pic>
          <p:nvPicPr>
            <p:cNvPr id="364" name="Grafik 10"/>
            <p:cNvPicPr/>
            <p:nvPr/>
          </p:nvPicPr>
          <p:blipFill>
            <a:blip r:embed="rId2"/>
            <a:stretch/>
          </p:blipFill>
          <p:spPr>
            <a:xfrm>
              <a:off x="4959360" y="475488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5" name="Grafik 21"/>
            <p:cNvPicPr/>
            <p:nvPr/>
          </p:nvPicPr>
          <p:blipFill>
            <a:blip r:embed="rId3"/>
            <a:stretch/>
          </p:blipFill>
          <p:spPr>
            <a:xfrm>
              <a:off x="5419800" y="45504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6" name="Group 7"/>
          <p:cNvGrpSpPr/>
          <p:nvPr/>
        </p:nvGrpSpPr>
        <p:grpSpPr>
          <a:xfrm>
            <a:off x="1715400" y="5447520"/>
            <a:ext cx="754920" cy="860760"/>
            <a:chOff x="1715400" y="5447520"/>
            <a:chExt cx="754920" cy="860760"/>
          </a:xfrm>
        </p:grpSpPr>
        <p:pic>
          <p:nvPicPr>
            <p:cNvPr id="367" name="Grafik 13"/>
            <p:cNvPicPr/>
            <p:nvPr/>
          </p:nvPicPr>
          <p:blipFill>
            <a:blip r:embed="rId2"/>
            <a:stretch/>
          </p:blipFill>
          <p:spPr>
            <a:xfrm>
              <a:off x="171540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8" name="Grafik 22"/>
            <p:cNvPicPr/>
            <p:nvPr/>
          </p:nvPicPr>
          <p:blipFill>
            <a:blip r:embed="rId3"/>
            <a:stretch/>
          </p:blipFill>
          <p:spPr>
            <a:xfrm>
              <a:off x="216900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69" name="Group 8"/>
          <p:cNvGrpSpPr/>
          <p:nvPr/>
        </p:nvGrpSpPr>
        <p:grpSpPr>
          <a:xfrm>
            <a:off x="2796480" y="5447520"/>
            <a:ext cx="767520" cy="860760"/>
            <a:chOff x="2796480" y="5447520"/>
            <a:chExt cx="767520" cy="860760"/>
          </a:xfrm>
        </p:grpSpPr>
        <p:pic>
          <p:nvPicPr>
            <p:cNvPr id="370" name="Grafik 12"/>
            <p:cNvPicPr/>
            <p:nvPr/>
          </p:nvPicPr>
          <p:blipFill>
            <a:blip r:embed="rId2"/>
            <a:stretch/>
          </p:blipFill>
          <p:spPr>
            <a:xfrm>
              <a:off x="279648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1" name="Grafik 23"/>
            <p:cNvPicPr/>
            <p:nvPr/>
          </p:nvPicPr>
          <p:blipFill>
            <a:blip r:embed="rId3"/>
            <a:stretch/>
          </p:blipFill>
          <p:spPr>
            <a:xfrm>
              <a:off x="326268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2" name="Group 9"/>
          <p:cNvGrpSpPr/>
          <p:nvPr/>
        </p:nvGrpSpPr>
        <p:grpSpPr>
          <a:xfrm>
            <a:off x="3877920" y="5447520"/>
            <a:ext cx="777960" cy="860760"/>
            <a:chOff x="3877920" y="5447520"/>
            <a:chExt cx="777960" cy="860760"/>
          </a:xfrm>
        </p:grpSpPr>
        <p:pic>
          <p:nvPicPr>
            <p:cNvPr id="373" name="Grafik 15"/>
            <p:cNvPicPr/>
            <p:nvPr/>
          </p:nvPicPr>
          <p:blipFill>
            <a:blip r:embed="rId2"/>
            <a:stretch/>
          </p:blipFill>
          <p:spPr>
            <a:xfrm>
              <a:off x="387792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4" name="Grafik 24"/>
            <p:cNvPicPr/>
            <p:nvPr/>
          </p:nvPicPr>
          <p:blipFill>
            <a:blip r:embed="rId3"/>
            <a:stretch/>
          </p:blipFill>
          <p:spPr>
            <a:xfrm>
              <a:off x="435456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5" name="Group 10"/>
          <p:cNvGrpSpPr/>
          <p:nvPr/>
        </p:nvGrpSpPr>
        <p:grpSpPr>
          <a:xfrm>
            <a:off x="4959360" y="5447520"/>
            <a:ext cx="761760" cy="860760"/>
            <a:chOff x="4959360" y="5447520"/>
            <a:chExt cx="761760" cy="860760"/>
          </a:xfrm>
        </p:grpSpPr>
        <p:pic>
          <p:nvPicPr>
            <p:cNvPr id="376" name="Grafik 14"/>
            <p:cNvPicPr/>
            <p:nvPr/>
          </p:nvPicPr>
          <p:blipFill>
            <a:blip r:embed="rId2"/>
            <a:stretch/>
          </p:blipFill>
          <p:spPr>
            <a:xfrm>
              <a:off x="4959360" y="5651640"/>
              <a:ext cx="656640" cy="656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7" name="Grafik 25"/>
            <p:cNvPicPr/>
            <p:nvPr/>
          </p:nvPicPr>
          <p:blipFill>
            <a:blip r:embed="rId3"/>
            <a:stretch/>
          </p:blipFill>
          <p:spPr>
            <a:xfrm>
              <a:off x="5419800" y="544752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78" name="Group 11"/>
          <p:cNvGrpSpPr/>
          <p:nvPr/>
        </p:nvGrpSpPr>
        <p:grpSpPr>
          <a:xfrm>
            <a:off x="6448680" y="5043600"/>
            <a:ext cx="955080" cy="1100880"/>
            <a:chOff x="6448680" y="5043600"/>
            <a:chExt cx="955080" cy="1100880"/>
          </a:xfrm>
        </p:grpSpPr>
        <p:pic>
          <p:nvPicPr>
            <p:cNvPr id="379" name="Grafik 16"/>
            <p:cNvPicPr/>
            <p:nvPr/>
          </p:nvPicPr>
          <p:blipFill>
            <a:blip r:embed="rId4"/>
            <a:stretch/>
          </p:blipFill>
          <p:spPr>
            <a:xfrm>
              <a:off x="6448680" y="5257080"/>
              <a:ext cx="955080" cy="598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0" name="CustomShape 12"/>
            <p:cNvSpPr/>
            <p:nvPr/>
          </p:nvSpPr>
          <p:spPr>
            <a:xfrm>
              <a:off x="6577920" y="5810760"/>
              <a:ext cx="6962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GUI</a:t>
              </a:r>
              <a:endParaRPr lang="en-US" sz="1600" b="0" strike="noStrike" spc="-1">
                <a:latin typeface="Nimbus Sans"/>
              </a:endParaRPr>
            </a:p>
          </p:txBody>
        </p:sp>
        <p:pic>
          <p:nvPicPr>
            <p:cNvPr id="381" name="Grafik 26"/>
            <p:cNvPicPr/>
            <p:nvPr/>
          </p:nvPicPr>
          <p:blipFill>
            <a:blip r:embed="rId3"/>
            <a:stretch/>
          </p:blipFill>
          <p:spPr>
            <a:xfrm>
              <a:off x="6509520" y="50436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82" name="CustomShape 13"/>
          <p:cNvSpPr/>
          <p:nvPr/>
        </p:nvSpPr>
        <p:spPr>
          <a:xfrm>
            <a:off x="2557080" y="466056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14"/>
          <p:cNvSpPr/>
          <p:nvPr/>
        </p:nvSpPr>
        <p:spPr>
          <a:xfrm>
            <a:off x="2493000" y="4856400"/>
            <a:ext cx="577080" cy="794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15"/>
          <p:cNvSpPr/>
          <p:nvPr/>
        </p:nvSpPr>
        <p:spPr>
          <a:xfrm>
            <a:off x="2343600" y="489996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508F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16"/>
          <p:cNvSpPr/>
          <p:nvPr/>
        </p:nvSpPr>
        <p:spPr>
          <a:xfrm>
            <a:off x="3650040" y="465588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46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17"/>
          <p:cNvSpPr/>
          <p:nvPr/>
        </p:nvSpPr>
        <p:spPr>
          <a:xfrm>
            <a:off x="4738680" y="466488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18"/>
          <p:cNvSpPr/>
          <p:nvPr/>
        </p:nvSpPr>
        <p:spPr>
          <a:xfrm>
            <a:off x="5791320" y="4754880"/>
            <a:ext cx="657000" cy="28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9"/>
          <p:cNvSpPr/>
          <p:nvPr/>
        </p:nvSpPr>
        <p:spPr>
          <a:xfrm flipV="1">
            <a:off x="5791320" y="5248800"/>
            <a:ext cx="657000" cy="24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20"/>
          <p:cNvSpPr/>
          <p:nvPr/>
        </p:nvSpPr>
        <p:spPr>
          <a:xfrm>
            <a:off x="4725720" y="555732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21"/>
          <p:cNvSpPr/>
          <p:nvPr/>
        </p:nvSpPr>
        <p:spPr>
          <a:xfrm>
            <a:off x="3641400" y="5561640"/>
            <a:ext cx="60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22"/>
          <p:cNvSpPr/>
          <p:nvPr/>
        </p:nvSpPr>
        <p:spPr>
          <a:xfrm>
            <a:off x="3410280" y="492192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23"/>
          <p:cNvSpPr/>
          <p:nvPr/>
        </p:nvSpPr>
        <p:spPr>
          <a:xfrm>
            <a:off x="4511880" y="491760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24"/>
          <p:cNvSpPr/>
          <p:nvPr/>
        </p:nvSpPr>
        <p:spPr>
          <a:xfrm>
            <a:off x="5561280" y="4921920"/>
            <a:ext cx="360" cy="51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4" name="Group 25"/>
          <p:cNvGrpSpPr/>
          <p:nvPr/>
        </p:nvGrpSpPr>
        <p:grpSpPr>
          <a:xfrm>
            <a:off x="7544160" y="5016600"/>
            <a:ext cx="651240" cy="790200"/>
            <a:chOff x="7544160" y="5016600"/>
            <a:chExt cx="651240" cy="790200"/>
          </a:xfrm>
        </p:grpSpPr>
        <p:pic>
          <p:nvPicPr>
            <p:cNvPr id="395" name="Grafik 38"/>
            <p:cNvPicPr/>
            <p:nvPr/>
          </p:nvPicPr>
          <p:blipFill>
            <a:blip r:embed="rId5"/>
            <a:stretch/>
          </p:blipFill>
          <p:spPr>
            <a:xfrm>
              <a:off x="7544160" y="5178240"/>
              <a:ext cx="628560" cy="628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6" name="Grafik 64"/>
            <p:cNvPicPr/>
            <p:nvPr/>
          </p:nvPicPr>
          <p:blipFill>
            <a:blip r:embed="rId3"/>
            <a:stretch/>
          </p:blipFill>
          <p:spPr>
            <a:xfrm>
              <a:off x="7894080" y="501660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97" name="Group 26"/>
          <p:cNvGrpSpPr/>
          <p:nvPr/>
        </p:nvGrpSpPr>
        <p:grpSpPr>
          <a:xfrm>
            <a:off x="732600" y="5189040"/>
            <a:ext cx="650880" cy="790560"/>
            <a:chOff x="732600" y="5189040"/>
            <a:chExt cx="650880" cy="790560"/>
          </a:xfrm>
        </p:grpSpPr>
        <p:pic>
          <p:nvPicPr>
            <p:cNvPr id="398" name="Grafik 70"/>
            <p:cNvPicPr/>
            <p:nvPr/>
          </p:nvPicPr>
          <p:blipFill>
            <a:blip r:embed="rId5"/>
            <a:stretch/>
          </p:blipFill>
          <p:spPr>
            <a:xfrm>
              <a:off x="732600" y="5351040"/>
              <a:ext cx="628560" cy="628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9" name="Grafik 71"/>
            <p:cNvPicPr/>
            <p:nvPr/>
          </p:nvPicPr>
          <p:blipFill>
            <a:blip r:embed="rId3"/>
            <a:stretch/>
          </p:blipFill>
          <p:spPr>
            <a:xfrm>
              <a:off x="1082160" y="5189040"/>
              <a:ext cx="301320" cy="30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00" name="CustomShape 27"/>
          <p:cNvSpPr/>
          <p:nvPr/>
        </p:nvSpPr>
        <p:spPr>
          <a:xfrm flipV="1">
            <a:off x="1233000" y="4703400"/>
            <a:ext cx="732240" cy="45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28"/>
          <p:cNvSpPr/>
          <p:nvPr/>
        </p:nvSpPr>
        <p:spPr>
          <a:xfrm>
            <a:off x="1357560" y="5456160"/>
            <a:ext cx="538920" cy="417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29"/>
          <p:cNvSpPr/>
          <p:nvPr/>
        </p:nvSpPr>
        <p:spPr>
          <a:xfrm>
            <a:off x="6997320" y="5088960"/>
            <a:ext cx="735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1">
                <a:shade val="95000"/>
                <a:satMod val="105000"/>
                <a:alpha val="50000"/>
              </a:schemeClr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03" name="Group 30"/>
          <p:cNvGrpSpPr/>
          <p:nvPr/>
        </p:nvGrpSpPr>
        <p:grpSpPr>
          <a:xfrm>
            <a:off x="7167960" y="3836880"/>
            <a:ext cx="1039320" cy="915840"/>
            <a:chOff x="7167960" y="3836880"/>
            <a:chExt cx="1039320" cy="915840"/>
          </a:xfrm>
        </p:grpSpPr>
        <p:grpSp>
          <p:nvGrpSpPr>
            <p:cNvPr id="404" name="Group 31"/>
            <p:cNvGrpSpPr/>
            <p:nvPr/>
          </p:nvGrpSpPr>
          <p:grpSpPr>
            <a:xfrm>
              <a:off x="7167960" y="3836880"/>
              <a:ext cx="1009080" cy="915840"/>
              <a:chOff x="7167960" y="3836880"/>
              <a:chExt cx="1009080" cy="915840"/>
            </a:xfrm>
          </p:grpSpPr>
          <p:pic>
            <p:nvPicPr>
              <p:cNvPr id="405" name="Grafik 58"/>
              <p:cNvPicPr/>
              <p:nvPr/>
            </p:nvPicPr>
            <p:blipFill>
              <a:blip r:embed="rId6"/>
              <a:stretch/>
            </p:blipFill>
            <p:spPr>
              <a:xfrm>
                <a:off x="7169040" y="3836880"/>
                <a:ext cx="1008000" cy="91584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06" name="Grafik 67"/>
              <p:cNvPicPr/>
              <p:nvPr/>
            </p:nvPicPr>
            <p:blipFill>
              <a:blip r:embed="rId3"/>
              <a:stretch/>
            </p:blipFill>
            <p:spPr>
              <a:xfrm>
                <a:off x="7167960" y="4037040"/>
                <a:ext cx="246240" cy="23076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407" name="Group 32"/>
            <p:cNvGrpSpPr/>
            <p:nvPr/>
          </p:nvGrpSpPr>
          <p:grpSpPr>
            <a:xfrm>
              <a:off x="7847640" y="4257720"/>
              <a:ext cx="359640" cy="359640"/>
              <a:chOff x="7847640" y="4257720"/>
              <a:chExt cx="359640" cy="359640"/>
            </a:xfrm>
          </p:grpSpPr>
          <p:sp>
            <p:nvSpPr>
              <p:cNvPr id="408" name="CustomShape 33"/>
              <p:cNvSpPr/>
              <p:nvPr/>
            </p:nvSpPr>
            <p:spPr>
              <a:xfrm>
                <a:off x="8031240" y="4257720"/>
                <a:ext cx="360" cy="359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9" name="CustomShape 34"/>
              <p:cNvSpPr/>
              <p:nvPr/>
            </p:nvSpPr>
            <p:spPr>
              <a:xfrm flipH="1">
                <a:off x="7847280" y="4436280"/>
                <a:ext cx="35964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24554F13-D5C2-784E-A5FD-5A148DA655F5}"/>
              </a:ext>
            </a:extLst>
          </p:cNvPr>
          <p:cNvSpPr txBox="1"/>
          <p:nvPr/>
        </p:nvSpPr>
        <p:spPr>
          <a:xfrm>
            <a:off x="8424736" y="64617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8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58920" y="413280"/>
            <a:ext cx="525708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Our Solution – GUI on Basestation</a:t>
            </a:r>
            <a:endParaRPr lang="en-US" sz="2200" b="0" strike="noStrike" spc="-1">
              <a:latin typeface="Nimbus Sans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358920" y="766440"/>
            <a:ext cx="8420400" cy="33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80"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Implementation with QT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Display of real time network communication and topology as directed graph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Display of each solar panel angle and power/temperature in second GUI layer in real time with configurable data history (rolling window)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Display of wind speed and alert if wind speed exceeds a threshold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Hop counter per mote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Emergency simulation feature from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basestation</a:t>
            </a:r>
            <a:endParaRPr lang="en-US" sz="1800" b="0" strike="noStrike" spc="-1" dirty="0">
              <a:latin typeface="Nimbus Sans"/>
            </a:endParaRPr>
          </a:p>
          <a:p>
            <a:pPr marL="432000" lvl="1" indent="-21528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Manual operation (override) of the solar panel angle</a:t>
            </a: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 marL="216360"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 dirty="0">
              <a:latin typeface="Nimbus Sans"/>
            </a:endParaRPr>
          </a:p>
        </p:txBody>
      </p:sp>
      <p:grpSp>
        <p:nvGrpSpPr>
          <p:cNvPr id="412" name="Group 3"/>
          <p:cNvGrpSpPr/>
          <p:nvPr/>
        </p:nvGrpSpPr>
        <p:grpSpPr>
          <a:xfrm>
            <a:off x="7043691" y="3094364"/>
            <a:ext cx="1381045" cy="1212197"/>
            <a:chOff x="1253520" y="4181400"/>
            <a:chExt cx="2224800" cy="2024640"/>
          </a:xfrm>
        </p:grpSpPr>
        <p:pic>
          <p:nvPicPr>
            <p:cNvPr id="413" name="Grafik 16"/>
            <p:cNvPicPr/>
            <p:nvPr/>
          </p:nvPicPr>
          <p:blipFill>
            <a:blip r:embed="rId2"/>
            <a:stretch/>
          </p:blipFill>
          <p:spPr>
            <a:xfrm>
              <a:off x="1253520" y="4651920"/>
              <a:ext cx="2224800" cy="1319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14" name="CustomShape 4"/>
            <p:cNvSpPr/>
            <p:nvPr/>
          </p:nvSpPr>
          <p:spPr>
            <a:xfrm>
              <a:off x="1554840" y="5872320"/>
              <a:ext cx="16221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GUI</a:t>
              </a:r>
              <a:endParaRPr lang="en-US" sz="1600" b="0" strike="noStrike" spc="-1">
                <a:latin typeface="Nimbus Sans"/>
              </a:endParaRPr>
            </a:p>
          </p:txBody>
        </p:sp>
        <p:pic>
          <p:nvPicPr>
            <p:cNvPr id="415" name="Grafik 26"/>
            <p:cNvPicPr/>
            <p:nvPr/>
          </p:nvPicPr>
          <p:blipFill>
            <a:blip r:embed="rId3"/>
            <a:stretch/>
          </p:blipFill>
          <p:spPr>
            <a:xfrm>
              <a:off x="1395360" y="4181400"/>
              <a:ext cx="702000" cy="6742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16" name="Grafik 1"/>
          <p:cNvPicPr/>
          <p:nvPr/>
        </p:nvPicPr>
        <p:blipFill>
          <a:blip r:embed="rId4"/>
          <a:stretch/>
        </p:blipFill>
        <p:spPr>
          <a:xfrm>
            <a:off x="3826080" y="4537080"/>
            <a:ext cx="5092200" cy="1434600"/>
          </a:xfrm>
          <a:prstGeom prst="rect">
            <a:avLst/>
          </a:prstGeom>
          <a:ln>
            <a:noFill/>
          </a:ln>
        </p:spPr>
      </p:pic>
      <p:sp>
        <p:nvSpPr>
          <p:cNvPr id="417" name="CustomShape 5"/>
          <p:cNvSpPr/>
          <p:nvPr/>
        </p:nvSpPr>
        <p:spPr>
          <a:xfrm>
            <a:off x="3957480" y="6019200"/>
            <a:ext cx="49237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https://fossbytes.com/how-to-monitor-system-temperature-in-linux-gui-based-temperature-monitoring-tool/</a:t>
            </a:r>
            <a:endParaRPr lang="en-US" sz="800" b="0" strike="noStrike" spc="-1">
              <a:latin typeface="Nimbus San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BA31102-177E-BD4F-8C0F-7ABB05966F62}"/>
              </a:ext>
            </a:extLst>
          </p:cNvPr>
          <p:cNvSpPr txBox="1"/>
          <p:nvPr/>
        </p:nvSpPr>
        <p:spPr>
          <a:xfrm>
            <a:off x="8424736" y="64617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9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2487FBA-0D44-8042-AF68-3A95FF6AD7D4}"/>
              </a:ext>
            </a:extLst>
          </p:cNvPr>
          <p:cNvGrpSpPr/>
          <p:nvPr/>
        </p:nvGrpSpPr>
        <p:grpSpPr>
          <a:xfrm>
            <a:off x="461553" y="4419720"/>
            <a:ext cx="3002103" cy="1798577"/>
            <a:chOff x="461553" y="4419720"/>
            <a:chExt cx="3002103" cy="1798577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ECDC4B9B-25E8-E64A-A2BA-3B260116A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3" r="-1"/>
            <a:stretch/>
          </p:blipFill>
          <p:spPr>
            <a:xfrm>
              <a:off x="461553" y="4419720"/>
              <a:ext cx="3002103" cy="1798577"/>
            </a:xfrm>
            <a:prstGeom prst="rect">
              <a:avLst/>
            </a:prstGeom>
          </p:spPr>
        </p:pic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879E8E5-724F-5047-9C4C-5A38BFF1039A}"/>
                </a:ext>
              </a:extLst>
            </p:cNvPr>
            <p:cNvSpPr/>
            <p:nvPr/>
          </p:nvSpPr>
          <p:spPr>
            <a:xfrm>
              <a:off x="1314994" y="4437177"/>
              <a:ext cx="775063" cy="199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643</Words>
  <Application>Microsoft Macintosh PowerPoint</Application>
  <PresentationFormat>Bildschirmpräsentation (4:3)</PresentationFormat>
  <Paragraphs>141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12</vt:i4>
      </vt:variant>
    </vt:vector>
  </HeadingPairs>
  <TitlesOfParts>
    <vt:vector size="23" baseType="lpstr">
      <vt:lpstr>Arial</vt:lpstr>
      <vt:lpstr>DejaVu Sans</vt:lpstr>
      <vt:lpstr>Nimbus Roman</vt:lpstr>
      <vt:lpstr>Nimbus Sans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The Master of the Universe!</dc:title>
  <dc:subject/>
  <dc:creator>Blenk, Andreas</dc:creator>
  <dc:description/>
  <cp:lastModifiedBy>Johannes Machleid</cp:lastModifiedBy>
  <cp:revision>183</cp:revision>
  <dcterms:created xsi:type="dcterms:W3CDTF">2014-06-24T14:44:43Z</dcterms:created>
  <dcterms:modified xsi:type="dcterms:W3CDTF">2019-05-28T08:26:58Z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