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8" r:id="rId4"/>
    <p:sldId id="269" r:id="rId5"/>
    <p:sldId id="260" r:id="rId6"/>
    <p:sldId id="261" r:id="rId7"/>
    <p:sldId id="262" r:id="rId8"/>
    <p:sldId id="263" r:id="rId9"/>
    <p:sldId id="265" r:id="rId10"/>
    <p:sldId id="270" r:id="rId11"/>
    <p:sldId id="26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FFCC"/>
    <a:srgbClr val="0066BD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2" autoAdjust="0"/>
    <p:restoredTop sz="84510" autoAdjust="0"/>
  </p:normalViewPr>
  <p:slideViewPr>
    <p:cSldViewPr snapToGrid="0">
      <p:cViewPr varScale="1">
        <p:scale>
          <a:sx n="125" d="100"/>
          <a:sy n="125" d="100"/>
        </p:scale>
        <p:origin x="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22/07/2019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22/07/2019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4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7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7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2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4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noProof="0" dirty="0"/>
              <a:t>Your name</a:t>
            </a:r>
          </a:p>
          <a:p>
            <a:r>
              <a:rPr lang="de-DE" noProof="0" dirty="0"/>
              <a:t>Your.name@tum.de</a:t>
            </a:r>
            <a:endParaRPr lang="en-US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1" y="314325"/>
            <a:ext cx="3926746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200" dirty="0" err="1">
                <a:solidFill>
                  <a:schemeClr val="tx2"/>
                </a:solidFill>
                <a:latin typeface="+mn-lt"/>
              </a:rPr>
              <a:t>Chair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Communication Networks</a:t>
            </a:r>
          </a:p>
          <a:p>
            <a:pPr>
              <a:lnSpc>
                <a:spcPct val="94000"/>
              </a:lnSpc>
              <a:tabLst/>
            </a:pPr>
            <a:r>
              <a:rPr lang="de-DE" sz="1200" dirty="0">
                <a:solidFill>
                  <a:schemeClr val="tx2"/>
                </a:solidFill>
                <a:latin typeface="+mn-lt"/>
              </a:rPr>
              <a:t>Department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Computer Engineering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1200" dirty="0">
                <a:solidFill>
                  <a:schemeClr val="tx2"/>
                </a:solidFill>
                <a:latin typeface="+mn-lt"/>
              </a:rPr>
              <a:t>Technical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University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 Technical University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Karthik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Sukumar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Johannes Machleid (TUM) | Solar Pro | 23.07.2019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4592386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nat. Erika Mustermann (TUM) | Can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arbitrarily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Separate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nat. Erika Mustermann (TUM) | Can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arbitrarily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Separate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  <p:sldLayoutId id="2147483725" r:id="rId4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ti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Solar Pro</a:t>
            </a:r>
            <a:br>
              <a:rPr lang="de-DE" dirty="0"/>
            </a:br>
            <a:r>
              <a:rPr lang="de-DE" sz="1600" dirty="0"/>
              <a:t>Final </a:t>
            </a:r>
            <a:r>
              <a:rPr lang="de-DE" sz="1600" dirty="0" err="1"/>
              <a:t>Presentation</a:t>
            </a:r>
            <a:endParaRPr lang="en-US" sz="16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b="1" dirty="0" err="1"/>
              <a:t>Karthik</a:t>
            </a:r>
            <a:r>
              <a:rPr lang="de-DE" altLang="de-DE" b="1" dirty="0"/>
              <a:t> </a:t>
            </a:r>
            <a:r>
              <a:rPr lang="de-DE" altLang="de-DE" b="1" dirty="0" err="1"/>
              <a:t>Sukumar</a:t>
            </a:r>
            <a:r>
              <a:rPr lang="de-DE" altLang="de-DE" b="1" dirty="0"/>
              <a:t>, Johannes Machleid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karthik.sukumar@tum.de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johannes.machleid@tum.de</a:t>
            </a:r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F7FB74-200D-784A-A221-B08F83F6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in GUI</a:t>
            </a:r>
          </a:p>
          <a:p>
            <a:r>
              <a:rPr lang="de-DE" dirty="0"/>
              <a:t>Maintenance </a:t>
            </a:r>
            <a:r>
              <a:rPr lang="de-DE" dirty="0" err="1"/>
              <a:t>mote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operate</a:t>
            </a:r>
            <a:r>
              <a:rPr lang="de-DE" dirty="0"/>
              <a:t> solar </a:t>
            </a:r>
            <a:r>
              <a:rPr lang="de-DE" dirty="0" err="1"/>
              <a:t>panels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r>
              <a:rPr lang="de-DE" dirty="0"/>
              <a:t>Sun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A60141-8067-9A49-BE9B-6743B284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343A19-48DB-D544-9F9A-44134B57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5" name="Grafik 1">
            <a:extLst>
              <a:ext uri="{FF2B5EF4-FFF2-40B4-BE49-F238E27FC236}">
                <a16:creationId xmlns:a16="http://schemas.microsoft.com/office/drawing/2014/main" id="{53F7D44C-BABA-A74D-BE4F-8524FC08BA1C}"/>
              </a:ext>
            </a:extLst>
          </p:cNvPr>
          <p:cNvPicPr/>
          <p:nvPr/>
        </p:nvPicPr>
        <p:blipFill rotWithShape="1">
          <a:blip r:embed="rId2"/>
          <a:srcRect l="-1" r="35139"/>
          <a:stretch/>
        </p:blipFill>
        <p:spPr>
          <a:xfrm>
            <a:off x="4569619" y="4003040"/>
            <a:ext cx="3888000" cy="1787040"/>
          </a:xfrm>
          <a:prstGeom prst="rect">
            <a:avLst/>
          </a:prstGeom>
          <a:ln>
            <a:noFill/>
          </a:ln>
        </p:spPr>
      </p:pic>
      <p:grpSp>
        <p:nvGrpSpPr>
          <p:cNvPr id="6" name="Group 30">
            <a:extLst>
              <a:ext uri="{FF2B5EF4-FFF2-40B4-BE49-F238E27FC236}">
                <a16:creationId xmlns:a16="http://schemas.microsoft.com/office/drawing/2014/main" id="{3010C46E-9D9F-E548-8927-D65ED0CB6FB9}"/>
              </a:ext>
            </a:extLst>
          </p:cNvPr>
          <p:cNvGrpSpPr/>
          <p:nvPr/>
        </p:nvGrpSpPr>
        <p:grpSpPr>
          <a:xfrm>
            <a:off x="359682" y="3869682"/>
            <a:ext cx="726360" cy="658149"/>
            <a:chOff x="7167960" y="3836880"/>
            <a:chExt cx="1039320" cy="915840"/>
          </a:xfrm>
        </p:grpSpPr>
        <p:grpSp>
          <p:nvGrpSpPr>
            <p:cNvPr id="7" name="Group 31">
              <a:extLst>
                <a:ext uri="{FF2B5EF4-FFF2-40B4-BE49-F238E27FC236}">
                  <a16:creationId xmlns:a16="http://schemas.microsoft.com/office/drawing/2014/main" id="{2530DCDC-4FA5-2242-B08E-E121DB60BCCC}"/>
                </a:ext>
              </a:extLst>
            </p:cNvPr>
            <p:cNvGrpSpPr/>
            <p:nvPr/>
          </p:nvGrpSpPr>
          <p:grpSpPr>
            <a:xfrm>
              <a:off x="7167960" y="3836880"/>
              <a:ext cx="1009080" cy="915840"/>
              <a:chOff x="7167960" y="3836880"/>
              <a:chExt cx="1009080" cy="915840"/>
            </a:xfrm>
          </p:grpSpPr>
          <p:pic>
            <p:nvPicPr>
              <p:cNvPr id="11" name="Grafik 58">
                <a:extLst>
                  <a:ext uri="{FF2B5EF4-FFF2-40B4-BE49-F238E27FC236}">
                    <a16:creationId xmlns:a16="http://schemas.microsoft.com/office/drawing/2014/main" id="{FE3DBD89-D5AE-594F-951C-EE1E41505AEE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>
                <a:off x="7169040" y="3836880"/>
                <a:ext cx="1008000" cy="915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Grafik 67">
                <a:extLst>
                  <a:ext uri="{FF2B5EF4-FFF2-40B4-BE49-F238E27FC236}">
                    <a16:creationId xmlns:a16="http://schemas.microsoft.com/office/drawing/2014/main" id="{78F9C235-2430-FD4D-9F9B-D5D888AB7D2F}"/>
                  </a:ext>
                </a:extLst>
              </p:cNvPr>
              <p:cNvPicPr/>
              <p:nvPr/>
            </p:nvPicPr>
            <p:blipFill>
              <a:blip r:embed="rId4"/>
              <a:stretch/>
            </p:blipFill>
            <p:spPr>
              <a:xfrm>
                <a:off x="7167960" y="4037040"/>
                <a:ext cx="246240" cy="2307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" name="Group 32">
              <a:extLst>
                <a:ext uri="{FF2B5EF4-FFF2-40B4-BE49-F238E27FC236}">
                  <a16:creationId xmlns:a16="http://schemas.microsoft.com/office/drawing/2014/main" id="{4DF87183-F1CA-124B-B3DC-E42FF2907245}"/>
                </a:ext>
              </a:extLst>
            </p:cNvPr>
            <p:cNvGrpSpPr/>
            <p:nvPr/>
          </p:nvGrpSpPr>
          <p:grpSpPr>
            <a:xfrm>
              <a:off x="7847640" y="4257720"/>
              <a:ext cx="359640" cy="359640"/>
              <a:chOff x="7847640" y="4257720"/>
              <a:chExt cx="359640" cy="359640"/>
            </a:xfrm>
          </p:grpSpPr>
          <p:sp>
            <p:nvSpPr>
              <p:cNvPr id="9" name="CustomShape 33">
                <a:extLst>
                  <a:ext uri="{FF2B5EF4-FFF2-40B4-BE49-F238E27FC236}">
                    <a16:creationId xmlns:a16="http://schemas.microsoft.com/office/drawing/2014/main" id="{B9911DC5-34CD-FB4C-BE72-5DCD484C67E3}"/>
                  </a:ext>
                </a:extLst>
              </p:cNvPr>
              <p:cNvSpPr/>
              <p:nvPr/>
            </p:nvSpPr>
            <p:spPr>
              <a:xfrm>
                <a:off x="8031240" y="4257720"/>
                <a:ext cx="360" cy="359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34">
                <a:extLst>
                  <a:ext uri="{FF2B5EF4-FFF2-40B4-BE49-F238E27FC236}">
                    <a16:creationId xmlns:a16="http://schemas.microsoft.com/office/drawing/2014/main" id="{409681BA-44E1-9348-BB38-C9FF51639DEF}"/>
                  </a:ext>
                </a:extLst>
              </p:cNvPr>
              <p:cNvSpPr/>
              <p:nvPr/>
            </p:nvSpPr>
            <p:spPr>
              <a:xfrm flipH="1">
                <a:off x="7847280" y="4436280"/>
                <a:ext cx="3596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12A538-A308-E04E-9E51-D9A59BE02E2A}"/>
              </a:ext>
            </a:extLst>
          </p:cNvPr>
          <p:cNvGrpSpPr/>
          <p:nvPr/>
        </p:nvGrpSpPr>
        <p:grpSpPr>
          <a:xfrm>
            <a:off x="741681" y="4438085"/>
            <a:ext cx="3342534" cy="1062599"/>
            <a:chOff x="3548358" y="2524375"/>
            <a:chExt cx="5629079" cy="1777429"/>
          </a:xfrm>
        </p:grpSpPr>
        <p:pic>
          <p:nvPicPr>
            <p:cNvPr id="14" name="Grafik 18">
              <a:extLst>
                <a:ext uri="{FF2B5EF4-FFF2-40B4-BE49-F238E27FC236}">
                  <a16:creationId xmlns:a16="http://schemas.microsoft.com/office/drawing/2014/main" id="{38F36D96-0ADC-8B43-B32C-4FF555562BB6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3818506" y="3026399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Grafik 19">
              <a:extLst>
                <a:ext uri="{FF2B5EF4-FFF2-40B4-BE49-F238E27FC236}">
                  <a16:creationId xmlns:a16="http://schemas.microsoft.com/office/drawing/2014/main" id="{414416D5-B238-CF4A-A58C-B833F2BDA044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491218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Grafik 20">
              <a:extLst>
                <a:ext uri="{FF2B5EF4-FFF2-40B4-BE49-F238E27FC236}">
                  <a16:creationId xmlns:a16="http://schemas.microsoft.com/office/drawing/2014/main" id="{F90976C6-59E9-3141-BC02-9715CEE58FE9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600406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Grafik 21">
              <a:extLst>
                <a:ext uri="{FF2B5EF4-FFF2-40B4-BE49-F238E27FC236}">
                  <a16:creationId xmlns:a16="http://schemas.microsoft.com/office/drawing/2014/main" id="{D27924BB-1949-E344-9BC1-794AA1454268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06930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Grafik 23">
              <a:extLst>
                <a:ext uri="{FF2B5EF4-FFF2-40B4-BE49-F238E27FC236}">
                  <a16:creationId xmlns:a16="http://schemas.microsoft.com/office/drawing/2014/main" id="{1C206F5E-C138-BC4A-B7CE-BAB1C87AC6FC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491218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Grafik 24">
              <a:extLst>
                <a:ext uri="{FF2B5EF4-FFF2-40B4-BE49-F238E27FC236}">
                  <a16:creationId xmlns:a16="http://schemas.microsoft.com/office/drawing/2014/main" id="{F05F9363-0685-5843-931F-F6E7C65ACD96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600406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Grafik 25">
              <a:extLst>
                <a:ext uri="{FF2B5EF4-FFF2-40B4-BE49-F238E27FC236}">
                  <a16:creationId xmlns:a16="http://schemas.microsoft.com/office/drawing/2014/main" id="{5AD6BC88-B595-3343-AEB9-2F7368906E89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06930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1" name="Group 11">
              <a:extLst>
                <a:ext uri="{FF2B5EF4-FFF2-40B4-BE49-F238E27FC236}">
                  <a16:creationId xmlns:a16="http://schemas.microsoft.com/office/drawing/2014/main" id="{541FEB52-1303-E149-8283-81F73C11D561}"/>
                </a:ext>
              </a:extLst>
            </p:cNvPr>
            <p:cNvGrpSpPr/>
            <p:nvPr/>
          </p:nvGrpSpPr>
          <p:grpSpPr>
            <a:xfrm>
              <a:off x="8098186" y="3017575"/>
              <a:ext cx="955080" cy="1176588"/>
              <a:chOff x="6448680" y="5043600"/>
              <a:chExt cx="955080" cy="1176588"/>
            </a:xfrm>
          </p:grpSpPr>
          <p:pic>
            <p:nvPicPr>
              <p:cNvPr id="45" name="Grafik 16">
                <a:extLst>
                  <a:ext uri="{FF2B5EF4-FFF2-40B4-BE49-F238E27FC236}">
                    <a16:creationId xmlns:a16="http://schemas.microsoft.com/office/drawing/2014/main" id="{7F5AF2B8-4E5B-674F-B556-F9CB0D2BC618}"/>
                  </a:ext>
                </a:extLst>
              </p:cNvPr>
              <p:cNvPicPr/>
              <p:nvPr/>
            </p:nvPicPr>
            <p:blipFill>
              <a:blip r:embed="rId5"/>
              <a:stretch/>
            </p:blipFill>
            <p:spPr>
              <a:xfrm>
                <a:off x="6448680" y="5257080"/>
                <a:ext cx="955080" cy="59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6" name="CustomShape 12">
                <a:extLst>
                  <a:ext uri="{FF2B5EF4-FFF2-40B4-BE49-F238E27FC236}">
                    <a16:creationId xmlns:a16="http://schemas.microsoft.com/office/drawing/2014/main" id="{3456B9E3-5D0F-0047-9270-39CC7BBC1F91}"/>
                  </a:ext>
                </a:extLst>
              </p:cNvPr>
              <p:cNvSpPr/>
              <p:nvPr/>
            </p:nvSpPr>
            <p:spPr>
              <a:xfrm>
                <a:off x="6577919" y="5810762"/>
                <a:ext cx="696239" cy="4094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GUI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pic>
            <p:nvPicPr>
              <p:cNvPr id="47" name="Grafik 26">
                <a:extLst>
                  <a:ext uri="{FF2B5EF4-FFF2-40B4-BE49-F238E27FC236}">
                    <a16:creationId xmlns:a16="http://schemas.microsoft.com/office/drawing/2014/main" id="{C441F8A0-3A70-3A43-A25A-64F1A1996067}"/>
                  </a:ext>
                </a:extLst>
              </p:cNvPr>
              <p:cNvPicPr/>
              <p:nvPr/>
            </p:nvPicPr>
            <p:blipFill>
              <a:blip r:embed="rId4"/>
              <a:stretch/>
            </p:blipFill>
            <p:spPr>
              <a:xfrm>
                <a:off x="6509520" y="5043600"/>
                <a:ext cx="301320" cy="3056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2" name="CustomShape 13">
              <a:extLst>
                <a:ext uri="{FF2B5EF4-FFF2-40B4-BE49-F238E27FC236}">
                  <a16:creationId xmlns:a16="http://schemas.microsoft.com/office/drawing/2014/main" id="{39D166FF-62BF-AF47-B3F3-39A7E702611C}"/>
                </a:ext>
              </a:extLst>
            </p:cNvPr>
            <p:cNvSpPr/>
            <p:nvPr/>
          </p:nvSpPr>
          <p:spPr>
            <a:xfrm flipV="1">
              <a:off x="4166266" y="2634895"/>
              <a:ext cx="640800" cy="37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50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14">
              <a:extLst>
                <a:ext uri="{FF2B5EF4-FFF2-40B4-BE49-F238E27FC236}">
                  <a16:creationId xmlns:a16="http://schemas.microsoft.com/office/drawing/2014/main" id="{8C4D692E-A0C9-D041-B2D4-190596168EAF}"/>
                </a:ext>
              </a:extLst>
            </p:cNvPr>
            <p:cNvSpPr/>
            <p:nvPr/>
          </p:nvSpPr>
          <p:spPr>
            <a:xfrm>
              <a:off x="4166266" y="3321081"/>
              <a:ext cx="553320" cy="30381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49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16">
              <a:extLst>
                <a:ext uri="{FF2B5EF4-FFF2-40B4-BE49-F238E27FC236}">
                  <a16:creationId xmlns:a16="http://schemas.microsoft.com/office/drawing/2014/main" id="{4D2BD2BD-6A28-F345-AAD6-1DE684CE0CE0}"/>
                </a:ext>
              </a:extLst>
            </p:cNvPr>
            <p:cNvSpPr/>
            <p:nvPr/>
          </p:nvSpPr>
          <p:spPr>
            <a:xfrm>
              <a:off x="5299546" y="2629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46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17">
              <a:extLst>
                <a:ext uri="{FF2B5EF4-FFF2-40B4-BE49-F238E27FC236}">
                  <a16:creationId xmlns:a16="http://schemas.microsoft.com/office/drawing/2014/main" id="{30943466-EB48-0844-9F8A-FC1D81363C9D}"/>
                </a:ext>
              </a:extLst>
            </p:cNvPr>
            <p:cNvSpPr/>
            <p:nvPr/>
          </p:nvSpPr>
          <p:spPr>
            <a:xfrm>
              <a:off x="6388186" y="2638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18">
              <a:extLst>
                <a:ext uri="{FF2B5EF4-FFF2-40B4-BE49-F238E27FC236}">
                  <a16:creationId xmlns:a16="http://schemas.microsoft.com/office/drawing/2014/main" id="{0098D4BE-D630-6B4C-AF0B-20D24C04A8C5}"/>
                </a:ext>
              </a:extLst>
            </p:cNvPr>
            <p:cNvSpPr/>
            <p:nvPr/>
          </p:nvSpPr>
          <p:spPr>
            <a:xfrm>
              <a:off x="7440826" y="2728855"/>
              <a:ext cx="657000" cy="280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19">
              <a:extLst>
                <a:ext uri="{FF2B5EF4-FFF2-40B4-BE49-F238E27FC236}">
                  <a16:creationId xmlns:a16="http://schemas.microsoft.com/office/drawing/2014/main" id="{B6CE06A2-0E36-9345-9027-E01FF17BBE93}"/>
                </a:ext>
              </a:extLst>
            </p:cNvPr>
            <p:cNvSpPr/>
            <p:nvPr/>
          </p:nvSpPr>
          <p:spPr>
            <a:xfrm flipV="1">
              <a:off x="7440826" y="3222775"/>
              <a:ext cx="657000" cy="24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20">
              <a:extLst>
                <a:ext uri="{FF2B5EF4-FFF2-40B4-BE49-F238E27FC236}">
                  <a16:creationId xmlns:a16="http://schemas.microsoft.com/office/drawing/2014/main" id="{889F297D-09A3-B54A-B4E5-BD1AE10228DA}"/>
                </a:ext>
              </a:extLst>
            </p:cNvPr>
            <p:cNvSpPr/>
            <p:nvPr/>
          </p:nvSpPr>
          <p:spPr>
            <a:xfrm>
              <a:off x="6375226" y="353129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21">
              <a:extLst>
                <a:ext uri="{FF2B5EF4-FFF2-40B4-BE49-F238E27FC236}">
                  <a16:creationId xmlns:a16="http://schemas.microsoft.com/office/drawing/2014/main" id="{BBEFC126-447D-2545-A571-CDBC9EAA0DA1}"/>
                </a:ext>
              </a:extLst>
            </p:cNvPr>
            <p:cNvSpPr/>
            <p:nvPr/>
          </p:nvSpPr>
          <p:spPr>
            <a:xfrm>
              <a:off x="5290906" y="353561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22">
              <a:extLst>
                <a:ext uri="{FF2B5EF4-FFF2-40B4-BE49-F238E27FC236}">
                  <a16:creationId xmlns:a16="http://schemas.microsoft.com/office/drawing/2014/main" id="{8C099C54-5421-4648-8A4C-27CF1E9D02C8}"/>
                </a:ext>
              </a:extLst>
            </p:cNvPr>
            <p:cNvSpPr/>
            <p:nvPr/>
          </p:nvSpPr>
          <p:spPr>
            <a:xfrm>
              <a:off x="5117656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CustomShape 23">
              <a:extLst>
                <a:ext uri="{FF2B5EF4-FFF2-40B4-BE49-F238E27FC236}">
                  <a16:creationId xmlns:a16="http://schemas.microsoft.com/office/drawing/2014/main" id="{BA0D5A93-A063-EC45-B4DD-0E52B4C54E16}"/>
                </a:ext>
              </a:extLst>
            </p:cNvPr>
            <p:cNvSpPr/>
            <p:nvPr/>
          </p:nvSpPr>
          <p:spPr>
            <a:xfrm>
              <a:off x="6196108" y="289157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24">
              <a:extLst>
                <a:ext uri="{FF2B5EF4-FFF2-40B4-BE49-F238E27FC236}">
                  <a16:creationId xmlns:a16="http://schemas.microsoft.com/office/drawing/2014/main" id="{D43B67D0-A3BB-2348-B91E-0FF8C3AA10EC}"/>
                </a:ext>
              </a:extLst>
            </p:cNvPr>
            <p:cNvSpPr/>
            <p:nvPr/>
          </p:nvSpPr>
          <p:spPr>
            <a:xfrm>
              <a:off x="7280230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3" name="Grafik 38">
              <a:extLst>
                <a:ext uri="{FF2B5EF4-FFF2-40B4-BE49-F238E27FC236}">
                  <a16:creationId xmlns:a16="http://schemas.microsoft.com/office/drawing/2014/main" id="{B6458A0D-0401-3C44-AEE5-24B87372CFAD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8548877" y="2803057"/>
              <a:ext cx="628560" cy="62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Parallelogramm 33">
              <a:extLst>
                <a:ext uri="{FF2B5EF4-FFF2-40B4-BE49-F238E27FC236}">
                  <a16:creationId xmlns:a16="http://schemas.microsoft.com/office/drawing/2014/main" id="{5B5EA380-58BC-E64D-9818-2F9E397E633C}"/>
                </a:ext>
              </a:extLst>
            </p:cNvPr>
            <p:cNvSpPr/>
            <p:nvPr/>
          </p:nvSpPr>
          <p:spPr>
            <a:xfrm>
              <a:off x="3548358" y="336240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E988AE59-CE90-1042-8431-544033233136}"/>
                </a:ext>
              </a:extLst>
            </p:cNvPr>
            <p:cNvSpPr/>
            <p:nvPr/>
          </p:nvSpPr>
          <p:spPr>
            <a:xfrm>
              <a:off x="4633186" y="3750075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arallelogramm 35">
              <a:extLst>
                <a:ext uri="{FF2B5EF4-FFF2-40B4-BE49-F238E27FC236}">
                  <a16:creationId xmlns:a16="http://schemas.microsoft.com/office/drawing/2014/main" id="{EA9DB891-30CF-514D-9AA0-98EFE9438555}"/>
                </a:ext>
              </a:extLst>
            </p:cNvPr>
            <p:cNvSpPr/>
            <p:nvPr/>
          </p:nvSpPr>
          <p:spPr>
            <a:xfrm>
              <a:off x="4627609" y="2840178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arallelogramm 36">
              <a:extLst>
                <a:ext uri="{FF2B5EF4-FFF2-40B4-BE49-F238E27FC236}">
                  <a16:creationId xmlns:a16="http://schemas.microsoft.com/office/drawing/2014/main" id="{F201AA3D-EBE9-2441-9C8E-45C25EAC782B}"/>
                </a:ext>
              </a:extLst>
            </p:cNvPr>
            <p:cNvSpPr/>
            <p:nvPr/>
          </p:nvSpPr>
          <p:spPr>
            <a:xfrm>
              <a:off x="5723344" y="2842107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arallelogramm 37">
              <a:extLst>
                <a:ext uri="{FF2B5EF4-FFF2-40B4-BE49-F238E27FC236}">
                  <a16:creationId xmlns:a16="http://schemas.microsoft.com/office/drawing/2014/main" id="{21173E58-C30A-7A41-8A7A-DA43BD06FC94}"/>
                </a:ext>
              </a:extLst>
            </p:cNvPr>
            <p:cNvSpPr/>
            <p:nvPr/>
          </p:nvSpPr>
          <p:spPr>
            <a:xfrm>
              <a:off x="5723128" y="375200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arallelogramm 38">
              <a:extLst>
                <a:ext uri="{FF2B5EF4-FFF2-40B4-BE49-F238E27FC236}">
                  <a16:creationId xmlns:a16="http://schemas.microsoft.com/office/drawing/2014/main" id="{DCA749A5-0D76-924A-BB16-31BEC23560A7}"/>
                </a:ext>
              </a:extLst>
            </p:cNvPr>
            <p:cNvSpPr/>
            <p:nvPr/>
          </p:nvSpPr>
          <p:spPr>
            <a:xfrm>
              <a:off x="6789921" y="374815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arallelogramm 39">
              <a:extLst>
                <a:ext uri="{FF2B5EF4-FFF2-40B4-BE49-F238E27FC236}">
                  <a16:creationId xmlns:a16="http://schemas.microsoft.com/office/drawing/2014/main" id="{31438006-F8CC-4C4E-8920-5AC390D07A43}"/>
                </a:ext>
              </a:extLst>
            </p:cNvPr>
            <p:cNvSpPr/>
            <p:nvPr/>
          </p:nvSpPr>
          <p:spPr>
            <a:xfrm>
              <a:off x="6791853" y="284147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oben und unten 40">
              <a:extLst>
                <a:ext uri="{FF2B5EF4-FFF2-40B4-BE49-F238E27FC236}">
                  <a16:creationId xmlns:a16="http://schemas.microsoft.com/office/drawing/2014/main" id="{0F10B7F9-BF05-014B-AF08-26AA3A0FF9B2}"/>
                </a:ext>
              </a:extLst>
            </p:cNvPr>
            <p:cNvSpPr/>
            <p:nvPr/>
          </p:nvSpPr>
          <p:spPr>
            <a:xfrm rot="667511">
              <a:off x="4754868" y="2921438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oben und unten 41">
              <a:extLst>
                <a:ext uri="{FF2B5EF4-FFF2-40B4-BE49-F238E27FC236}">
                  <a16:creationId xmlns:a16="http://schemas.microsoft.com/office/drawing/2014/main" id="{942CCC22-617D-F448-8D6C-095B5BB38EB4}"/>
                </a:ext>
              </a:extLst>
            </p:cNvPr>
            <p:cNvSpPr/>
            <p:nvPr/>
          </p:nvSpPr>
          <p:spPr>
            <a:xfrm rot="667511">
              <a:off x="5862172" y="2929154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oben und unten 42">
              <a:extLst>
                <a:ext uri="{FF2B5EF4-FFF2-40B4-BE49-F238E27FC236}">
                  <a16:creationId xmlns:a16="http://schemas.microsoft.com/office/drawing/2014/main" id="{D4A291C0-8E3F-8F42-8E5E-682BDED62979}"/>
                </a:ext>
              </a:extLst>
            </p:cNvPr>
            <p:cNvSpPr/>
            <p:nvPr/>
          </p:nvSpPr>
          <p:spPr>
            <a:xfrm rot="667511">
              <a:off x="6928965" y="2925300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Pfeil nach oben und unten 43">
              <a:extLst>
                <a:ext uri="{FF2B5EF4-FFF2-40B4-BE49-F238E27FC236}">
                  <a16:creationId xmlns:a16="http://schemas.microsoft.com/office/drawing/2014/main" id="{701E710E-47E9-624B-A96B-231A469A14FB}"/>
                </a:ext>
              </a:extLst>
            </p:cNvPr>
            <p:cNvSpPr/>
            <p:nvPr/>
          </p:nvSpPr>
          <p:spPr>
            <a:xfrm rot="667511">
              <a:off x="3683530" y="3443042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4425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775" y="367145"/>
            <a:ext cx="7163375" cy="36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58775" y="1276309"/>
            <a:ext cx="8421688" cy="499129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dirty="0"/>
              <a:t>	</a:t>
            </a:r>
            <a:r>
              <a:rPr lang="de-DE" sz="4000" dirty="0" err="1"/>
              <a:t>Questions</a:t>
            </a:r>
            <a:r>
              <a:rPr lang="de-DE" sz="4000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</a:t>
            </a:fld>
            <a:endParaRPr lang="de-DE" noProof="0" dirty="0"/>
          </a:p>
        </p:txBody>
      </p:sp>
      <p:pic>
        <p:nvPicPr>
          <p:cNvPr id="8" name="Grafik 132">
            <a:extLst>
              <a:ext uri="{FF2B5EF4-FFF2-40B4-BE49-F238E27FC236}">
                <a16:creationId xmlns:a16="http://schemas.microsoft.com/office/drawing/2014/main" id="{80244A49-0EBC-394F-81EF-F92DF39B36E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26160" y="1594800"/>
            <a:ext cx="4891320" cy="3668040"/>
          </a:xfrm>
          <a:prstGeom prst="rect">
            <a:avLst/>
          </a:prstGeom>
          <a:ln>
            <a:noFill/>
          </a:ln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8F179F6B-A1FA-7F4D-9D14-CD4E0361FD24}"/>
              </a:ext>
            </a:extLst>
          </p:cNvPr>
          <p:cNvSpPr/>
          <p:nvPr/>
        </p:nvSpPr>
        <p:spPr>
          <a:xfrm>
            <a:off x="365760" y="2560320"/>
            <a:ext cx="14623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Fossil fuels reliance</a:t>
            </a:r>
            <a:endParaRPr lang="en-US" sz="1800" b="0" strike="noStrike" spc="-1" dirty="0"/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A79137C9-5FDC-AA41-A201-062C7A6C6B0E}"/>
              </a:ext>
            </a:extLst>
          </p:cNvPr>
          <p:cNvSpPr/>
          <p:nvPr/>
        </p:nvSpPr>
        <p:spPr>
          <a:xfrm>
            <a:off x="7182720" y="2651760"/>
            <a:ext cx="1462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Renewables</a:t>
            </a:r>
            <a:endParaRPr lang="en-US" sz="1800" b="0" strike="noStrike" spc="-1" dirty="0"/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4BDD35D0-C1B9-F642-BF43-18018329E42A}"/>
              </a:ext>
            </a:extLst>
          </p:cNvPr>
          <p:cNvSpPr/>
          <p:nvPr/>
        </p:nvSpPr>
        <p:spPr>
          <a:xfrm>
            <a:off x="7132680" y="3659040"/>
            <a:ext cx="1645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Solar Energy</a:t>
            </a:r>
            <a:endParaRPr lang="en-US" sz="1800" b="0" strike="noStrike" spc="-1" dirty="0"/>
          </a:p>
        </p:txBody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57B8BE83-C08E-794E-A1FE-B6830EA03880}"/>
              </a:ext>
            </a:extLst>
          </p:cNvPr>
          <p:cNvSpPr/>
          <p:nvPr/>
        </p:nvSpPr>
        <p:spPr>
          <a:xfrm>
            <a:off x="7133040" y="4754880"/>
            <a:ext cx="173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37% Efficiency</a:t>
            </a:r>
            <a:endParaRPr lang="en-US" sz="18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8081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DE752B7-4BE4-9147-A8E4-CEEB99BB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Solar Tracking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E1FB3A-5B26-4C49-B039-B5FF95BE8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5" name="Grafik 136">
            <a:extLst>
              <a:ext uri="{FF2B5EF4-FFF2-40B4-BE49-F238E27FC236}">
                <a16:creationId xmlns:a16="http://schemas.microsoft.com/office/drawing/2014/main" id="{D47CD5C1-620A-FB45-B7E7-7DC88229281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206240" y="1496160"/>
            <a:ext cx="4551840" cy="3166920"/>
          </a:xfrm>
          <a:prstGeom prst="rect">
            <a:avLst/>
          </a:prstGeom>
          <a:ln>
            <a:noFill/>
          </a:ln>
        </p:spPr>
      </p:pic>
      <p:pic>
        <p:nvPicPr>
          <p:cNvPr id="6" name="Grafik 137">
            <a:extLst>
              <a:ext uri="{FF2B5EF4-FFF2-40B4-BE49-F238E27FC236}">
                <a16:creationId xmlns:a16="http://schemas.microsoft.com/office/drawing/2014/main" id="{892CF5AD-A0E2-D34B-A7A8-9ACEEF6540C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57200" y="1737360"/>
            <a:ext cx="3047040" cy="2951640"/>
          </a:xfrm>
          <a:prstGeom prst="rect">
            <a:avLst/>
          </a:prstGeom>
          <a:ln>
            <a:noFill/>
          </a:ln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A338E78E-2C37-6142-838D-5390498EB999}"/>
              </a:ext>
            </a:extLst>
          </p:cNvPr>
          <p:cNvSpPr/>
          <p:nvPr/>
        </p:nvSpPr>
        <p:spPr>
          <a:xfrm>
            <a:off x="1280520" y="4846320"/>
            <a:ext cx="1462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ea typeface="DejaVu Sans"/>
              </a:rPr>
              <a:t>Advantages</a:t>
            </a:r>
            <a:endParaRPr lang="en-US" sz="1800" b="0" strike="noStrike" spc="-1" dirty="0"/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7E92DD-4240-3849-9A00-021ADF52AFBB}"/>
              </a:ext>
            </a:extLst>
          </p:cNvPr>
          <p:cNvSpPr/>
          <p:nvPr/>
        </p:nvSpPr>
        <p:spPr>
          <a:xfrm>
            <a:off x="366120" y="52783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10-25% increased Energy</a:t>
            </a:r>
            <a:endParaRPr lang="en-US" sz="1800" b="0" strike="noStrike" spc="-1" dirty="0"/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7C009217-5419-FF4E-8E2A-CFFE8EEA898E}"/>
              </a:ext>
            </a:extLst>
          </p:cNvPr>
          <p:cNvSpPr/>
          <p:nvPr/>
        </p:nvSpPr>
        <p:spPr>
          <a:xfrm>
            <a:off x="5852520" y="4872600"/>
            <a:ext cx="173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 dirty="0" err="1">
                <a:solidFill>
                  <a:srgbClr val="000000"/>
                </a:solidFill>
                <a:uFillTx/>
                <a:ea typeface="DejaVu Sans"/>
              </a:rPr>
              <a:t>Disdvantages</a:t>
            </a:r>
            <a:endParaRPr lang="en-US" sz="1800" b="0" strike="noStrike" spc="-1" dirty="0"/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C7139D8F-A2BC-A34A-B5F3-2EEE3D449CC6}"/>
              </a:ext>
            </a:extLst>
          </p:cNvPr>
          <p:cNvSpPr/>
          <p:nvPr/>
        </p:nvSpPr>
        <p:spPr>
          <a:xfrm>
            <a:off x="4938120" y="5304600"/>
            <a:ext cx="31996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Expensive</a:t>
            </a:r>
            <a:endParaRPr lang="en-US" sz="1800" b="0" strike="noStrike" spc="-1" dirty="0"/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Requires </a:t>
            </a:r>
            <a:r>
              <a:rPr lang="en-US" sz="1800" b="0" strike="noStrike" spc="-1" dirty="0" err="1">
                <a:solidFill>
                  <a:srgbClr val="000000"/>
                </a:solidFill>
                <a:ea typeface="DejaVu Sans"/>
              </a:rPr>
              <a:t>maintanence</a:t>
            </a:r>
            <a:endParaRPr lang="en-US" sz="1800" b="0" strike="noStrike" spc="-1" dirty="0"/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Additional HW and set up required</a:t>
            </a:r>
            <a:endParaRPr lang="en-US" sz="18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23324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B599355-6ACA-1E41-A50B-5CDB1CB1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D7B0A-D402-024B-9B3D-4FAF011F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Solar Tracking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84820-1B09-204D-83A2-2B14CEF7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0A52A3-62BF-BA41-9CF9-285481DD9EF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18880" y="1226920"/>
            <a:ext cx="8706600" cy="5054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05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9689" y="1272344"/>
            <a:ext cx="3585076" cy="50015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1x Base station mote</a:t>
            </a:r>
          </a:p>
          <a:p>
            <a:pPr lvl="1"/>
            <a:r>
              <a:rPr lang="en-US" dirty="0"/>
              <a:t>Anemometer</a:t>
            </a:r>
          </a:p>
          <a:p>
            <a:pPr lvl="1"/>
            <a:r>
              <a:rPr lang="en-US" dirty="0"/>
              <a:t>Connected GUI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</a:t>
            </a:fld>
            <a:endParaRPr lang="de-DE" noProof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449CA07-2A07-A745-88A3-B2FBACC5D16F}"/>
              </a:ext>
            </a:extLst>
          </p:cNvPr>
          <p:cNvGrpSpPr/>
          <p:nvPr/>
        </p:nvGrpSpPr>
        <p:grpSpPr>
          <a:xfrm>
            <a:off x="904241" y="3576321"/>
            <a:ext cx="7311964" cy="2310444"/>
            <a:chOff x="3548358" y="2524375"/>
            <a:chExt cx="5629079" cy="1777429"/>
          </a:xfrm>
        </p:grpSpPr>
        <p:pic>
          <p:nvPicPr>
            <p:cNvPr id="6" name="Grafik 18">
              <a:extLst>
                <a:ext uri="{FF2B5EF4-FFF2-40B4-BE49-F238E27FC236}">
                  <a16:creationId xmlns:a16="http://schemas.microsoft.com/office/drawing/2014/main" id="{262783CC-8571-3E47-8272-FEFF46BB725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818506" y="3026399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fik 19">
              <a:extLst>
                <a:ext uri="{FF2B5EF4-FFF2-40B4-BE49-F238E27FC236}">
                  <a16:creationId xmlns:a16="http://schemas.microsoft.com/office/drawing/2014/main" id="{CABD9B67-AB23-F547-8788-5295A0C8C068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1218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Grafik 20">
              <a:extLst>
                <a:ext uri="{FF2B5EF4-FFF2-40B4-BE49-F238E27FC236}">
                  <a16:creationId xmlns:a16="http://schemas.microsoft.com/office/drawing/2014/main" id="{4A52552C-F553-BF4D-9287-05564E7D4B3B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06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rafik 21">
              <a:extLst>
                <a:ext uri="{FF2B5EF4-FFF2-40B4-BE49-F238E27FC236}">
                  <a16:creationId xmlns:a16="http://schemas.microsoft.com/office/drawing/2014/main" id="{74099E02-E476-2841-A0F7-7664145F48E4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6930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rafik 23">
              <a:extLst>
                <a:ext uri="{FF2B5EF4-FFF2-40B4-BE49-F238E27FC236}">
                  <a16:creationId xmlns:a16="http://schemas.microsoft.com/office/drawing/2014/main" id="{48345010-0355-0544-886B-177EC0284C5B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1218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rafik 24">
              <a:extLst>
                <a:ext uri="{FF2B5EF4-FFF2-40B4-BE49-F238E27FC236}">
                  <a16:creationId xmlns:a16="http://schemas.microsoft.com/office/drawing/2014/main" id="{BCB02A7D-B02A-5247-ACE0-663F9EC9368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06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Grafik 25">
              <a:extLst>
                <a:ext uri="{FF2B5EF4-FFF2-40B4-BE49-F238E27FC236}">
                  <a16:creationId xmlns:a16="http://schemas.microsoft.com/office/drawing/2014/main" id="{FC9FBAD5-9311-9A43-8502-76278D2C0B6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6930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BB885FA7-33B6-0442-85C7-40169A49C9D2}"/>
                </a:ext>
              </a:extLst>
            </p:cNvPr>
            <p:cNvGrpSpPr/>
            <p:nvPr/>
          </p:nvGrpSpPr>
          <p:grpSpPr>
            <a:xfrm>
              <a:off x="8098186" y="3017575"/>
              <a:ext cx="955080" cy="1100880"/>
              <a:chOff x="6448680" y="5043600"/>
              <a:chExt cx="955080" cy="1100880"/>
            </a:xfrm>
          </p:grpSpPr>
          <p:pic>
            <p:nvPicPr>
              <p:cNvPr id="37" name="Grafik 16">
                <a:extLst>
                  <a:ext uri="{FF2B5EF4-FFF2-40B4-BE49-F238E27FC236}">
                    <a16:creationId xmlns:a16="http://schemas.microsoft.com/office/drawing/2014/main" id="{146E3058-D18A-6C45-A25A-725C21E711DE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>
                <a:off x="6448680" y="5257080"/>
                <a:ext cx="955080" cy="59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8" name="CustomShape 12">
                <a:extLst>
                  <a:ext uri="{FF2B5EF4-FFF2-40B4-BE49-F238E27FC236}">
                    <a16:creationId xmlns:a16="http://schemas.microsoft.com/office/drawing/2014/main" id="{A8BDC596-8BEB-0B48-828C-5F759F437B7D}"/>
                  </a:ext>
                </a:extLst>
              </p:cNvPr>
              <p:cNvSpPr/>
              <p:nvPr/>
            </p:nvSpPr>
            <p:spPr>
              <a:xfrm>
                <a:off x="6577920" y="5810760"/>
                <a:ext cx="69624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GUI</a:t>
                </a:r>
                <a:endParaRPr lang="en-US" sz="1600" b="0" strike="noStrike" spc="-1">
                  <a:latin typeface="Nimbus Sans"/>
                </a:endParaRPr>
              </a:p>
            </p:txBody>
          </p:sp>
          <p:pic>
            <p:nvPicPr>
              <p:cNvPr id="39" name="Grafik 26">
                <a:extLst>
                  <a:ext uri="{FF2B5EF4-FFF2-40B4-BE49-F238E27FC236}">
                    <a16:creationId xmlns:a16="http://schemas.microsoft.com/office/drawing/2014/main" id="{4ABAF29B-D4F5-A349-8EFF-C9CB9ECAAAD0}"/>
                  </a:ext>
                </a:extLst>
              </p:cNvPr>
              <p:cNvPicPr/>
              <p:nvPr/>
            </p:nvPicPr>
            <p:blipFill>
              <a:blip r:embed="rId2"/>
              <a:stretch/>
            </p:blipFill>
            <p:spPr>
              <a:xfrm>
                <a:off x="6509520" y="5043600"/>
                <a:ext cx="301320" cy="3056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4" name="CustomShape 13">
              <a:extLst>
                <a:ext uri="{FF2B5EF4-FFF2-40B4-BE49-F238E27FC236}">
                  <a16:creationId xmlns:a16="http://schemas.microsoft.com/office/drawing/2014/main" id="{BA9F55C8-04BE-E049-A613-772A1162CC70}"/>
                </a:ext>
              </a:extLst>
            </p:cNvPr>
            <p:cNvSpPr/>
            <p:nvPr/>
          </p:nvSpPr>
          <p:spPr>
            <a:xfrm flipV="1">
              <a:off x="4166266" y="2634895"/>
              <a:ext cx="640800" cy="37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50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4">
              <a:extLst>
                <a:ext uri="{FF2B5EF4-FFF2-40B4-BE49-F238E27FC236}">
                  <a16:creationId xmlns:a16="http://schemas.microsoft.com/office/drawing/2014/main" id="{522D12C5-E533-7D4A-A08C-4400401E7012}"/>
                </a:ext>
              </a:extLst>
            </p:cNvPr>
            <p:cNvSpPr/>
            <p:nvPr/>
          </p:nvSpPr>
          <p:spPr>
            <a:xfrm>
              <a:off x="4166266" y="3321081"/>
              <a:ext cx="553320" cy="30381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49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6">
              <a:extLst>
                <a:ext uri="{FF2B5EF4-FFF2-40B4-BE49-F238E27FC236}">
                  <a16:creationId xmlns:a16="http://schemas.microsoft.com/office/drawing/2014/main" id="{43BCF355-51F7-D541-9410-9CEA0F12F698}"/>
                </a:ext>
              </a:extLst>
            </p:cNvPr>
            <p:cNvSpPr/>
            <p:nvPr/>
          </p:nvSpPr>
          <p:spPr>
            <a:xfrm>
              <a:off x="5299546" y="2629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46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7">
              <a:extLst>
                <a:ext uri="{FF2B5EF4-FFF2-40B4-BE49-F238E27FC236}">
                  <a16:creationId xmlns:a16="http://schemas.microsoft.com/office/drawing/2014/main" id="{88F9BC35-EBC2-3946-9976-F60E78582F36}"/>
                </a:ext>
              </a:extLst>
            </p:cNvPr>
            <p:cNvSpPr/>
            <p:nvPr/>
          </p:nvSpPr>
          <p:spPr>
            <a:xfrm>
              <a:off x="6388186" y="2638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8">
              <a:extLst>
                <a:ext uri="{FF2B5EF4-FFF2-40B4-BE49-F238E27FC236}">
                  <a16:creationId xmlns:a16="http://schemas.microsoft.com/office/drawing/2014/main" id="{638B6852-D6FF-EC47-8375-AC4E8F9E44B1}"/>
                </a:ext>
              </a:extLst>
            </p:cNvPr>
            <p:cNvSpPr/>
            <p:nvPr/>
          </p:nvSpPr>
          <p:spPr>
            <a:xfrm>
              <a:off x="7440826" y="2728855"/>
              <a:ext cx="657000" cy="280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19">
              <a:extLst>
                <a:ext uri="{FF2B5EF4-FFF2-40B4-BE49-F238E27FC236}">
                  <a16:creationId xmlns:a16="http://schemas.microsoft.com/office/drawing/2014/main" id="{5DA9F70C-1876-A644-9FCA-3022510AA114}"/>
                </a:ext>
              </a:extLst>
            </p:cNvPr>
            <p:cNvSpPr/>
            <p:nvPr/>
          </p:nvSpPr>
          <p:spPr>
            <a:xfrm flipV="1">
              <a:off x="7440826" y="3222775"/>
              <a:ext cx="657000" cy="24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20">
              <a:extLst>
                <a:ext uri="{FF2B5EF4-FFF2-40B4-BE49-F238E27FC236}">
                  <a16:creationId xmlns:a16="http://schemas.microsoft.com/office/drawing/2014/main" id="{AAF8892F-3FDC-7843-878E-20AB0D88D50E}"/>
                </a:ext>
              </a:extLst>
            </p:cNvPr>
            <p:cNvSpPr/>
            <p:nvPr/>
          </p:nvSpPr>
          <p:spPr>
            <a:xfrm>
              <a:off x="6375226" y="353129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21">
              <a:extLst>
                <a:ext uri="{FF2B5EF4-FFF2-40B4-BE49-F238E27FC236}">
                  <a16:creationId xmlns:a16="http://schemas.microsoft.com/office/drawing/2014/main" id="{AE829034-A90E-0043-9B6B-C0CAB923CE20}"/>
                </a:ext>
              </a:extLst>
            </p:cNvPr>
            <p:cNvSpPr/>
            <p:nvPr/>
          </p:nvSpPr>
          <p:spPr>
            <a:xfrm>
              <a:off x="5290906" y="353561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2">
              <a:extLst>
                <a:ext uri="{FF2B5EF4-FFF2-40B4-BE49-F238E27FC236}">
                  <a16:creationId xmlns:a16="http://schemas.microsoft.com/office/drawing/2014/main" id="{E711C634-AE38-9544-90AD-615BBD750CD7}"/>
                </a:ext>
              </a:extLst>
            </p:cNvPr>
            <p:cNvSpPr/>
            <p:nvPr/>
          </p:nvSpPr>
          <p:spPr>
            <a:xfrm>
              <a:off x="5117656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3">
              <a:extLst>
                <a:ext uri="{FF2B5EF4-FFF2-40B4-BE49-F238E27FC236}">
                  <a16:creationId xmlns:a16="http://schemas.microsoft.com/office/drawing/2014/main" id="{185EC06B-DB96-5445-B2DE-AD7A0D586035}"/>
                </a:ext>
              </a:extLst>
            </p:cNvPr>
            <p:cNvSpPr/>
            <p:nvPr/>
          </p:nvSpPr>
          <p:spPr>
            <a:xfrm>
              <a:off x="6196108" y="289157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4">
              <a:extLst>
                <a:ext uri="{FF2B5EF4-FFF2-40B4-BE49-F238E27FC236}">
                  <a16:creationId xmlns:a16="http://schemas.microsoft.com/office/drawing/2014/main" id="{63860056-F7F8-8845-A53E-15D4B27E727D}"/>
                </a:ext>
              </a:extLst>
            </p:cNvPr>
            <p:cNvSpPr/>
            <p:nvPr/>
          </p:nvSpPr>
          <p:spPr>
            <a:xfrm>
              <a:off x="7280230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5" name="Grafik 38">
              <a:extLst>
                <a:ext uri="{FF2B5EF4-FFF2-40B4-BE49-F238E27FC236}">
                  <a16:creationId xmlns:a16="http://schemas.microsoft.com/office/drawing/2014/main" id="{8678AC03-7D9D-BC4D-BD2E-DB534B6F3E01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8548877" y="2803057"/>
              <a:ext cx="628560" cy="62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Parallelogramm 25">
              <a:extLst>
                <a:ext uri="{FF2B5EF4-FFF2-40B4-BE49-F238E27FC236}">
                  <a16:creationId xmlns:a16="http://schemas.microsoft.com/office/drawing/2014/main" id="{CDF07763-A21E-6445-998B-31FA24AD75CA}"/>
                </a:ext>
              </a:extLst>
            </p:cNvPr>
            <p:cNvSpPr/>
            <p:nvPr/>
          </p:nvSpPr>
          <p:spPr>
            <a:xfrm>
              <a:off x="3548358" y="336240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Parallelogramm 26">
              <a:extLst>
                <a:ext uri="{FF2B5EF4-FFF2-40B4-BE49-F238E27FC236}">
                  <a16:creationId xmlns:a16="http://schemas.microsoft.com/office/drawing/2014/main" id="{1BB1FCA0-C78D-8341-9170-F5C3349FDEB5}"/>
                </a:ext>
              </a:extLst>
            </p:cNvPr>
            <p:cNvSpPr/>
            <p:nvPr/>
          </p:nvSpPr>
          <p:spPr>
            <a:xfrm>
              <a:off x="4633186" y="3750075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Parallelogramm 27">
              <a:extLst>
                <a:ext uri="{FF2B5EF4-FFF2-40B4-BE49-F238E27FC236}">
                  <a16:creationId xmlns:a16="http://schemas.microsoft.com/office/drawing/2014/main" id="{A9E2E210-01D8-E544-8C3A-93F6F9F194E1}"/>
                </a:ext>
              </a:extLst>
            </p:cNvPr>
            <p:cNvSpPr/>
            <p:nvPr/>
          </p:nvSpPr>
          <p:spPr>
            <a:xfrm>
              <a:off x="4627609" y="2840178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Parallelogramm 28">
              <a:extLst>
                <a:ext uri="{FF2B5EF4-FFF2-40B4-BE49-F238E27FC236}">
                  <a16:creationId xmlns:a16="http://schemas.microsoft.com/office/drawing/2014/main" id="{19874C3C-8399-CF49-8539-D1A9FB5957DE}"/>
                </a:ext>
              </a:extLst>
            </p:cNvPr>
            <p:cNvSpPr/>
            <p:nvPr/>
          </p:nvSpPr>
          <p:spPr>
            <a:xfrm>
              <a:off x="5723344" y="2842107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Parallelogramm 29">
              <a:extLst>
                <a:ext uri="{FF2B5EF4-FFF2-40B4-BE49-F238E27FC236}">
                  <a16:creationId xmlns:a16="http://schemas.microsoft.com/office/drawing/2014/main" id="{788611DE-3453-5845-9593-DB40A867BB11}"/>
                </a:ext>
              </a:extLst>
            </p:cNvPr>
            <p:cNvSpPr/>
            <p:nvPr/>
          </p:nvSpPr>
          <p:spPr>
            <a:xfrm>
              <a:off x="5723128" y="375200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Parallelogramm 30">
              <a:extLst>
                <a:ext uri="{FF2B5EF4-FFF2-40B4-BE49-F238E27FC236}">
                  <a16:creationId xmlns:a16="http://schemas.microsoft.com/office/drawing/2014/main" id="{7081FF56-21A6-594F-8D7A-7C84AB86B0FB}"/>
                </a:ext>
              </a:extLst>
            </p:cNvPr>
            <p:cNvSpPr/>
            <p:nvPr/>
          </p:nvSpPr>
          <p:spPr>
            <a:xfrm>
              <a:off x="6789921" y="374815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arallelogramm 31">
              <a:extLst>
                <a:ext uri="{FF2B5EF4-FFF2-40B4-BE49-F238E27FC236}">
                  <a16:creationId xmlns:a16="http://schemas.microsoft.com/office/drawing/2014/main" id="{A193E75E-9881-F944-8799-A55907592F1A}"/>
                </a:ext>
              </a:extLst>
            </p:cNvPr>
            <p:cNvSpPr/>
            <p:nvPr/>
          </p:nvSpPr>
          <p:spPr>
            <a:xfrm>
              <a:off x="6791853" y="284147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oben und unten 32">
              <a:extLst>
                <a:ext uri="{FF2B5EF4-FFF2-40B4-BE49-F238E27FC236}">
                  <a16:creationId xmlns:a16="http://schemas.microsoft.com/office/drawing/2014/main" id="{9EC5FE05-808E-DA4E-B9DE-DEA89D03EDA7}"/>
                </a:ext>
              </a:extLst>
            </p:cNvPr>
            <p:cNvSpPr/>
            <p:nvPr/>
          </p:nvSpPr>
          <p:spPr>
            <a:xfrm rot="667511">
              <a:off x="4754868" y="2921438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oben und unten 33">
              <a:extLst>
                <a:ext uri="{FF2B5EF4-FFF2-40B4-BE49-F238E27FC236}">
                  <a16:creationId xmlns:a16="http://schemas.microsoft.com/office/drawing/2014/main" id="{8C93F33E-3FED-1E49-993A-05928B320F09}"/>
                </a:ext>
              </a:extLst>
            </p:cNvPr>
            <p:cNvSpPr/>
            <p:nvPr/>
          </p:nvSpPr>
          <p:spPr>
            <a:xfrm rot="667511">
              <a:off x="5862172" y="2929154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oben und unten 34">
              <a:extLst>
                <a:ext uri="{FF2B5EF4-FFF2-40B4-BE49-F238E27FC236}">
                  <a16:creationId xmlns:a16="http://schemas.microsoft.com/office/drawing/2014/main" id="{F7933B82-2789-4749-8FD9-4B30D5BAFEF8}"/>
                </a:ext>
              </a:extLst>
            </p:cNvPr>
            <p:cNvSpPr/>
            <p:nvPr/>
          </p:nvSpPr>
          <p:spPr>
            <a:xfrm rot="667511">
              <a:off x="6928965" y="2925300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oben und unten 35">
              <a:extLst>
                <a:ext uri="{FF2B5EF4-FFF2-40B4-BE49-F238E27FC236}">
                  <a16:creationId xmlns:a16="http://schemas.microsoft.com/office/drawing/2014/main" id="{A3ECA782-0BE7-6A44-8631-465E2CF4ACE4}"/>
                </a:ext>
              </a:extLst>
            </p:cNvPr>
            <p:cNvSpPr/>
            <p:nvPr/>
          </p:nvSpPr>
          <p:spPr>
            <a:xfrm rot="667511">
              <a:off x="3683530" y="3443042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68DFC64F-8B88-614D-9910-D916C3387302}"/>
              </a:ext>
            </a:extLst>
          </p:cNvPr>
          <p:cNvSpPr txBox="1">
            <a:spLocks/>
          </p:cNvSpPr>
          <p:nvPr/>
        </p:nvSpPr>
        <p:spPr>
          <a:xfrm>
            <a:off x="936062" y="1266092"/>
            <a:ext cx="3585076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2913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7x Solar panel motes</a:t>
            </a:r>
          </a:p>
          <a:p>
            <a:pPr lvl="1"/>
            <a:r>
              <a:rPr lang="en-US" dirty="0"/>
              <a:t>Light sensor</a:t>
            </a:r>
          </a:p>
          <a:p>
            <a:pPr lvl="1"/>
            <a:r>
              <a:rPr lang="en-US" dirty="0"/>
              <a:t>Temperature sensor</a:t>
            </a:r>
          </a:p>
          <a:p>
            <a:pPr lvl="1"/>
            <a:r>
              <a:rPr lang="en-US" dirty="0"/>
              <a:t>4x Digital Servo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7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62875" y="6428716"/>
            <a:ext cx="1017588" cy="365125"/>
          </a:xfrm>
        </p:spPr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6</a:t>
            </a:fld>
            <a:endParaRPr lang="de-DE" noProof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6" y="366639"/>
            <a:ext cx="7139304" cy="360000"/>
          </a:xfrm>
          <a:prstGeom prst="rect">
            <a:avLst/>
          </a:prstGeom>
        </p:spPr>
        <p:txBody>
          <a:bodyPr/>
          <a:lstStyle/>
          <a:p>
            <a:r>
              <a:rPr lang="de-DE" altLang="de-DE" dirty="0"/>
              <a:t>Network </a:t>
            </a:r>
            <a:r>
              <a:rPr lang="de-DE" altLang="de-DE" dirty="0" err="1"/>
              <a:t>and</a:t>
            </a:r>
            <a:r>
              <a:rPr lang="de-DE" altLang="de-DE" dirty="0"/>
              <a:t> Routing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DCB668-69D5-6349-AD60-A318FB7ED1EE}"/>
              </a:ext>
            </a:extLst>
          </p:cNvPr>
          <p:cNvGrpSpPr/>
          <p:nvPr/>
        </p:nvGrpSpPr>
        <p:grpSpPr>
          <a:xfrm>
            <a:off x="808980" y="1086427"/>
            <a:ext cx="7526040" cy="5335386"/>
            <a:chOff x="429120" y="263520"/>
            <a:chExt cx="8895240" cy="6652569"/>
          </a:xfrm>
        </p:grpSpPr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3D95C1A8-66E6-314A-B6E7-10D81E3F97F8}"/>
                </a:ext>
              </a:extLst>
            </p:cNvPr>
            <p:cNvGrpSpPr/>
            <p:nvPr/>
          </p:nvGrpSpPr>
          <p:grpSpPr>
            <a:xfrm>
              <a:off x="429120" y="263520"/>
              <a:ext cx="8895240" cy="6652569"/>
              <a:chOff x="429120" y="263520"/>
              <a:chExt cx="8895240" cy="6652569"/>
            </a:xfrm>
          </p:grpSpPr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A4F4ABF4-CC6C-9849-91A4-87F8A0B835BD}"/>
                  </a:ext>
                </a:extLst>
              </p:cNvPr>
              <p:cNvSpPr/>
              <p:nvPr/>
            </p:nvSpPr>
            <p:spPr>
              <a:xfrm>
                <a:off x="429120" y="3504600"/>
                <a:ext cx="8895240" cy="3330360"/>
              </a:xfrm>
              <a:prstGeom prst="roundRect">
                <a:avLst>
                  <a:gd name="adj" fmla="val 16667"/>
                </a:avLst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3">
                <a:extLst>
                  <a:ext uri="{FF2B5EF4-FFF2-40B4-BE49-F238E27FC236}">
                    <a16:creationId xmlns:a16="http://schemas.microsoft.com/office/drawing/2014/main" id="{E287AE79-E316-FB42-842A-85E22AA92C3D}"/>
                  </a:ext>
                </a:extLst>
              </p:cNvPr>
              <p:cNvSpPr/>
              <p:nvPr/>
            </p:nvSpPr>
            <p:spPr>
              <a:xfrm>
                <a:off x="429120" y="1830600"/>
                <a:ext cx="8895240" cy="1673640"/>
              </a:xfrm>
              <a:prstGeom prst="roundRect">
                <a:avLst>
                  <a:gd name="adj" fmla="val 16667"/>
                </a:avLst>
              </a:prstGeom>
              <a:solidFill>
                <a:srgbClr val="C00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CustomShape 4">
                <a:extLst>
                  <a:ext uri="{FF2B5EF4-FFF2-40B4-BE49-F238E27FC236}">
                    <a16:creationId xmlns:a16="http://schemas.microsoft.com/office/drawing/2014/main" id="{CF51F1B5-A846-DA4D-B286-9E65D583F9C9}"/>
                  </a:ext>
                </a:extLst>
              </p:cNvPr>
              <p:cNvSpPr/>
              <p:nvPr/>
            </p:nvSpPr>
            <p:spPr>
              <a:xfrm>
                <a:off x="2166120" y="26352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FFFFFF"/>
                    </a:solidFill>
                    <a:latin typeface="Calibri"/>
                  </a:rPr>
                  <a:t>IDLE</a:t>
                </a:r>
                <a:endParaRPr lang="en-US" sz="1800" b="0" strike="noStrike" spc="-1" dirty="0">
                  <a:latin typeface="Nimbus Sans"/>
                </a:endParaRPr>
              </a:p>
            </p:txBody>
          </p:sp>
          <p:sp>
            <p:nvSpPr>
              <p:cNvPr id="12" name="CustomShape 5">
                <a:extLst>
                  <a:ext uri="{FF2B5EF4-FFF2-40B4-BE49-F238E27FC236}">
                    <a16:creationId xmlns:a16="http://schemas.microsoft.com/office/drawing/2014/main" id="{45184EE0-D577-F449-AB79-CF14579F44C8}"/>
                  </a:ext>
                </a:extLst>
              </p:cNvPr>
              <p:cNvSpPr/>
              <p:nvPr/>
            </p:nvSpPr>
            <p:spPr>
              <a:xfrm>
                <a:off x="2167560" y="220320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FFFFFF"/>
                    </a:solidFill>
                    <a:latin typeface="Calibri"/>
                  </a:rPr>
                  <a:t>NETWORK DISCOVERY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sp>
            <p:nvSpPr>
              <p:cNvPr id="13" name="CustomShape 6">
                <a:extLst>
                  <a:ext uri="{FF2B5EF4-FFF2-40B4-BE49-F238E27FC236}">
                    <a16:creationId xmlns:a16="http://schemas.microsoft.com/office/drawing/2014/main" id="{922E1137-D261-AD4F-A04E-71CBC6D37EF9}"/>
                  </a:ext>
                </a:extLst>
              </p:cNvPr>
              <p:cNvSpPr/>
              <p:nvPr/>
            </p:nvSpPr>
            <p:spPr>
              <a:xfrm>
                <a:off x="2166120" y="371376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FFFFFF"/>
                    </a:solidFill>
                    <a:latin typeface="Calibri"/>
                  </a:rPr>
                  <a:t>PATHMODE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sp>
            <p:nvSpPr>
              <p:cNvPr id="14" name="CustomShape 7">
                <a:extLst>
                  <a:ext uri="{FF2B5EF4-FFF2-40B4-BE49-F238E27FC236}">
                    <a16:creationId xmlns:a16="http://schemas.microsoft.com/office/drawing/2014/main" id="{84F5658B-2FED-114F-866F-9C489FAC3CD4}"/>
                  </a:ext>
                </a:extLst>
              </p:cNvPr>
              <p:cNvSpPr/>
              <p:nvPr/>
            </p:nvSpPr>
            <p:spPr>
              <a:xfrm>
                <a:off x="2166120" y="522468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FFFFFF"/>
                    </a:solidFill>
                    <a:latin typeface="Calibri"/>
                  </a:rPr>
                  <a:t>UNICAST MODE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sp>
            <p:nvSpPr>
              <p:cNvPr id="15" name="CustomShape 8">
                <a:extLst>
                  <a:ext uri="{FF2B5EF4-FFF2-40B4-BE49-F238E27FC236}">
                    <a16:creationId xmlns:a16="http://schemas.microsoft.com/office/drawing/2014/main" id="{ED2A8899-90E7-C347-BF8F-ED00E23AFA66}"/>
                  </a:ext>
                </a:extLst>
              </p:cNvPr>
              <p:cNvSpPr/>
              <p:nvPr/>
            </p:nvSpPr>
            <p:spPr>
              <a:xfrm>
                <a:off x="6162480" y="220320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FFFFFF"/>
                    </a:solidFill>
                    <a:latin typeface="Calibri"/>
                  </a:rPr>
                  <a:t>EMERGENCY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sp>
            <p:nvSpPr>
              <p:cNvPr id="16" name="CustomShape 9">
                <a:extLst>
                  <a:ext uri="{FF2B5EF4-FFF2-40B4-BE49-F238E27FC236}">
                    <a16:creationId xmlns:a16="http://schemas.microsoft.com/office/drawing/2014/main" id="{10AC498F-F2D1-2442-8FAB-847DAE8543CF}"/>
                  </a:ext>
                </a:extLst>
              </p:cNvPr>
              <p:cNvSpPr/>
              <p:nvPr/>
            </p:nvSpPr>
            <p:spPr>
              <a:xfrm rot="5400000" flipH="1">
                <a:off x="3603600" y="5753160"/>
                <a:ext cx="746640" cy="12240"/>
              </a:xfrm>
              <a:prstGeom prst="curvedConnector5">
                <a:avLst>
                  <a:gd name="adj1" fmla="val -23472"/>
                  <a:gd name="adj2" fmla="val -7015662"/>
                  <a:gd name="adj3" fmla="val 124660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0">
                <a:extLst>
                  <a:ext uri="{FF2B5EF4-FFF2-40B4-BE49-F238E27FC236}">
                    <a16:creationId xmlns:a16="http://schemas.microsoft.com/office/drawing/2014/main" id="{E2578926-1FCA-1448-8439-222CDE5C5BAD}"/>
                  </a:ext>
                </a:extLst>
              </p:cNvPr>
              <p:cNvSpPr/>
              <p:nvPr/>
            </p:nvSpPr>
            <p:spPr>
              <a:xfrm rot="5400000" flipH="1" flipV="1">
                <a:off x="3714840" y="2771640"/>
                <a:ext cx="3021120" cy="3996000"/>
              </a:xfrm>
              <a:prstGeom prst="curvedConnector3">
                <a:avLst>
                  <a:gd name="adj1" fmla="val -14030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1">
                <a:extLst>
                  <a:ext uri="{FF2B5EF4-FFF2-40B4-BE49-F238E27FC236}">
                    <a16:creationId xmlns:a16="http://schemas.microsoft.com/office/drawing/2014/main" id="{D637BAAA-5E5F-804B-B545-5B9CAD4FE1F2}"/>
                  </a:ext>
                </a:extLst>
              </p:cNvPr>
              <p:cNvSpPr/>
              <p:nvPr/>
            </p:nvSpPr>
            <p:spPr>
              <a:xfrm>
                <a:off x="3227040" y="1319760"/>
                <a:ext cx="1080" cy="882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accent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12">
                <a:extLst>
                  <a:ext uri="{FF2B5EF4-FFF2-40B4-BE49-F238E27FC236}">
                    <a16:creationId xmlns:a16="http://schemas.microsoft.com/office/drawing/2014/main" id="{1039714F-0316-4347-8DD2-8D3F34C599BD}"/>
                  </a:ext>
                </a:extLst>
              </p:cNvPr>
              <p:cNvSpPr/>
              <p:nvPr/>
            </p:nvSpPr>
            <p:spPr>
              <a:xfrm flipH="1">
                <a:off x="3226320" y="3259440"/>
                <a:ext cx="1080" cy="4539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13">
                <a:extLst>
                  <a:ext uri="{FF2B5EF4-FFF2-40B4-BE49-F238E27FC236}">
                    <a16:creationId xmlns:a16="http://schemas.microsoft.com/office/drawing/2014/main" id="{BF652CE3-1CF6-0E45-BB84-83F21F6A9C5E}"/>
                  </a:ext>
                </a:extLst>
              </p:cNvPr>
              <p:cNvSpPr/>
              <p:nvPr/>
            </p:nvSpPr>
            <p:spPr>
              <a:xfrm>
                <a:off x="3227040" y="4770360"/>
                <a:ext cx="360" cy="4539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14">
                <a:extLst>
                  <a:ext uri="{FF2B5EF4-FFF2-40B4-BE49-F238E27FC236}">
                    <a16:creationId xmlns:a16="http://schemas.microsoft.com/office/drawing/2014/main" id="{7030D0FC-25E6-BE43-8708-605DC86D965C}"/>
                  </a:ext>
                </a:extLst>
              </p:cNvPr>
              <p:cNvSpPr/>
              <p:nvPr/>
            </p:nvSpPr>
            <p:spPr>
              <a:xfrm rot="10800000">
                <a:off x="3227400" y="1976040"/>
                <a:ext cx="3996000" cy="226800"/>
              </a:xfrm>
              <a:prstGeom prst="bentConnector3">
                <a:avLst>
                  <a:gd name="adj1" fmla="val -648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15">
                <a:extLst>
                  <a:ext uri="{FF2B5EF4-FFF2-40B4-BE49-F238E27FC236}">
                    <a16:creationId xmlns:a16="http://schemas.microsoft.com/office/drawing/2014/main" id="{93E7CFFC-BB48-5044-9366-C64B8543664E}"/>
                  </a:ext>
                </a:extLst>
              </p:cNvPr>
              <p:cNvSpPr/>
              <p:nvPr/>
            </p:nvSpPr>
            <p:spPr>
              <a:xfrm rot="5400000" flipH="1">
                <a:off x="7599960" y="2731680"/>
                <a:ext cx="746640" cy="12240"/>
              </a:xfrm>
              <a:prstGeom prst="curvedConnector5">
                <a:avLst>
                  <a:gd name="adj1" fmla="val -30602"/>
                  <a:gd name="adj2" fmla="val -7077638"/>
                  <a:gd name="adj3" fmla="val 130602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CustomShape 16">
                <a:extLst>
                  <a:ext uri="{FF2B5EF4-FFF2-40B4-BE49-F238E27FC236}">
                    <a16:creationId xmlns:a16="http://schemas.microsoft.com/office/drawing/2014/main" id="{249820DA-7FCA-8F4D-96D1-D722088B2C67}"/>
                  </a:ext>
                </a:extLst>
              </p:cNvPr>
              <p:cNvSpPr/>
              <p:nvPr/>
            </p:nvSpPr>
            <p:spPr>
              <a:xfrm>
                <a:off x="1546560" y="767520"/>
                <a:ext cx="619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CustomShape 17">
                <a:extLst>
                  <a:ext uri="{FF2B5EF4-FFF2-40B4-BE49-F238E27FC236}">
                    <a16:creationId xmlns:a16="http://schemas.microsoft.com/office/drawing/2014/main" id="{63DBEEFB-B4E2-8B4B-A807-4A5556A02FB6}"/>
                  </a:ext>
                </a:extLst>
              </p:cNvPr>
              <p:cNvSpPr/>
              <p:nvPr/>
            </p:nvSpPr>
            <p:spPr>
              <a:xfrm>
                <a:off x="485640" y="594360"/>
                <a:ext cx="106056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Calibri"/>
                  </a:rPr>
                  <a:t>BOOT UP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25" name="CustomShape 18">
                <a:extLst>
                  <a:ext uri="{FF2B5EF4-FFF2-40B4-BE49-F238E27FC236}">
                    <a16:creationId xmlns:a16="http://schemas.microsoft.com/office/drawing/2014/main" id="{6FBB578D-F0D1-C34B-B204-149FDAE2FF4A}"/>
                  </a:ext>
                </a:extLst>
              </p:cNvPr>
              <p:cNvSpPr/>
              <p:nvPr/>
            </p:nvSpPr>
            <p:spPr>
              <a:xfrm rot="5400000" flipH="1">
                <a:off x="3603600" y="792000"/>
                <a:ext cx="746640" cy="12240"/>
              </a:xfrm>
              <a:prstGeom prst="curvedConnector5">
                <a:avLst>
                  <a:gd name="adj1" fmla="val -30602"/>
                  <a:gd name="adj2" fmla="val -7308929"/>
                  <a:gd name="adj3" fmla="val 130602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19">
                <a:extLst>
                  <a:ext uri="{FF2B5EF4-FFF2-40B4-BE49-F238E27FC236}">
                    <a16:creationId xmlns:a16="http://schemas.microsoft.com/office/drawing/2014/main" id="{B8187BFB-FE45-454B-954A-A7D00451276C}"/>
                  </a:ext>
                </a:extLst>
              </p:cNvPr>
              <p:cNvSpPr/>
              <p:nvPr/>
            </p:nvSpPr>
            <p:spPr>
              <a:xfrm>
                <a:off x="615960" y="1893600"/>
                <a:ext cx="1860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C00000"/>
                    </a:solidFill>
                    <a:latin typeface="Calibri"/>
                  </a:rPr>
                  <a:t>Broadcast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27" name="CustomShape 20">
                <a:extLst>
                  <a:ext uri="{FF2B5EF4-FFF2-40B4-BE49-F238E27FC236}">
                    <a16:creationId xmlns:a16="http://schemas.microsoft.com/office/drawing/2014/main" id="{AFA3A00C-3AB7-1A4F-A7E2-42865120DAAB}"/>
                  </a:ext>
                </a:extLst>
              </p:cNvPr>
              <p:cNvSpPr/>
              <p:nvPr/>
            </p:nvSpPr>
            <p:spPr>
              <a:xfrm>
                <a:off x="632160" y="3760200"/>
                <a:ext cx="1860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2060"/>
                    </a:solidFill>
                    <a:latin typeface="Calibri"/>
                  </a:rPr>
                  <a:t>Unicast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28" name="CustomShape 21">
                <a:extLst>
                  <a:ext uri="{FF2B5EF4-FFF2-40B4-BE49-F238E27FC236}">
                    <a16:creationId xmlns:a16="http://schemas.microsoft.com/office/drawing/2014/main" id="{58DF0BDC-60AC-634F-9464-5B12F29F80BF}"/>
                  </a:ext>
                </a:extLst>
              </p:cNvPr>
              <p:cNvSpPr/>
              <p:nvPr/>
            </p:nvSpPr>
            <p:spPr>
              <a:xfrm>
                <a:off x="2440416" y="1211515"/>
                <a:ext cx="1230251" cy="7273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i="1" strike="noStrike" spc="-1" dirty="0">
                    <a:solidFill>
                      <a:srgbClr val="000000"/>
                    </a:solidFill>
                    <a:latin typeface="Calibri"/>
                  </a:rPr>
                  <a:t>button  press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sp>
            <p:nvSpPr>
              <p:cNvPr id="29" name="CustomShape 22">
                <a:extLst>
                  <a:ext uri="{FF2B5EF4-FFF2-40B4-BE49-F238E27FC236}">
                    <a16:creationId xmlns:a16="http://schemas.microsoft.com/office/drawing/2014/main" id="{DB593ABD-1974-9C4E-932C-C4BBAE8EAE95}"/>
                  </a:ext>
                </a:extLst>
              </p:cNvPr>
              <p:cNvSpPr/>
              <p:nvPr/>
            </p:nvSpPr>
            <p:spPr>
              <a:xfrm>
                <a:off x="3177720" y="3163116"/>
                <a:ext cx="1400760" cy="42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i="1" strike="noStrike" spc="-1" dirty="0">
                    <a:solidFill>
                      <a:srgbClr val="000000"/>
                    </a:solidFill>
                    <a:latin typeface="Calibri"/>
                  </a:rPr>
                  <a:t>complete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sp>
            <p:nvSpPr>
              <p:cNvPr id="30" name="CustomShape 23">
                <a:extLst>
                  <a:ext uri="{FF2B5EF4-FFF2-40B4-BE49-F238E27FC236}">
                    <a16:creationId xmlns:a16="http://schemas.microsoft.com/office/drawing/2014/main" id="{DBC38DA9-ED80-0C41-9294-B17C8CBDC8D4}"/>
                  </a:ext>
                </a:extLst>
              </p:cNvPr>
              <p:cNvSpPr/>
              <p:nvPr/>
            </p:nvSpPr>
            <p:spPr>
              <a:xfrm rot="5400000" flipH="1">
                <a:off x="3564720" y="4207680"/>
                <a:ext cx="746640" cy="12240"/>
              </a:xfrm>
              <a:prstGeom prst="curvedConnector5">
                <a:avLst>
                  <a:gd name="adj1" fmla="val -30602"/>
                  <a:gd name="adj2" fmla="val -7131142"/>
                  <a:gd name="adj3" fmla="val 130602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CustomShape 24">
                <a:extLst>
                  <a:ext uri="{FF2B5EF4-FFF2-40B4-BE49-F238E27FC236}">
                    <a16:creationId xmlns:a16="http://schemas.microsoft.com/office/drawing/2014/main" id="{1A24C3A6-5D5E-AC4E-95D9-B0624671C0B8}"/>
                  </a:ext>
                </a:extLst>
              </p:cNvPr>
              <p:cNvSpPr/>
              <p:nvPr/>
            </p:nvSpPr>
            <p:spPr>
              <a:xfrm>
                <a:off x="4826880" y="4023360"/>
                <a:ext cx="1400760" cy="42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i="1" strike="noStrike" spc="-1" dirty="0">
                    <a:solidFill>
                      <a:srgbClr val="000000"/>
                    </a:solidFill>
                    <a:latin typeface="Calibri"/>
                  </a:rPr>
                  <a:t>next Mote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sp>
            <p:nvSpPr>
              <p:cNvPr id="32" name="CustomShape 25">
                <a:extLst>
                  <a:ext uri="{FF2B5EF4-FFF2-40B4-BE49-F238E27FC236}">
                    <a16:creationId xmlns:a16="http://schemas.microsoft.com/office/drawing/2014/main" id="{029EB398-A77C-9B49-BD53-93FFF1711174}"/>
                  </a:ext>
                </a:extLst>
              </p:cNvPr>
              <p:cNvSpPr/>
              <p:nvPr/>
            </p:nvSpPr>
            <p:spPr>
              <a:xfrm>
                <a:off x="1922759" y="6188760"/>
                <a:ext cx="1400760" cy="7273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i="1" strike="noStrike" spc="-1" dirty="0">
                    <a:solidFill>
                      <a:srgbClr val="000000"/>
                    </a:solidFill>
                    <a:latin typeface="Calibri"/>
                  </a:rPr>
                  <a:t>automatic or manual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sp>
            <p:nvSpPr>
              <p:cNvPr id="33" name="CustomShape 26">
                <a:extLst>
                  <a:ext uri="{FF2B5EF4-FFF2-40B4-BE49-F238E27FC236}">
                    <a16:creationId xmlns:a16="http://schemas.microsoft.com/office/drawing/2014/main" id="{C8C80253-F8C9-7147-9452-96698173E295}"/>
                  </a:ext>
                </a:extLst>
              </p:cNvPr>
              <p:cNvSpPr/>
              <p:nvPr/>
            </p:nvSpPr>
            <p:spPr>
              <a:xfrm>
                <a:off x="4871160" y="5562360"/>
                <a:ext cx="1400760" cy="42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i="1" strike="noStrike" spc="-1" dirty="0">
                    <a:solidFill>
                      <a:srgbClr val="000000"/>
                    </a:solidFill>
                    <a:latin typeface="Calibri"/>
                  </a:rPr>
                  <a:t>next Mote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sp>
            <p:nvSpPr>
              <p:cNvPr id="34" name="CustomShape 27">
                <a:extLst>
                  <a:ext uri="{FF2B5EF4-FFF2-40B4-BE49-F238E27FC236}">
                    <a16:creationId xmlns:a16="http://schemas.microsoft.com/office/drawing/2014/main" id="{20421CFD-A6D0-E442-8943-5E0786BF11A0}"/>
                  </a:ext>
                </a:extLst>
              </p:cNvPr>
              <p:cNvSpPr/>
              <p:nvPr/>
            </p:nvSpPr>
            <p:spPr>
              <a:xfrm>
                <a:off x="3171960" y="4685400"/>
                <a:ext cx="1400760" cy="42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i="1" strike="noStrike" spc="-1" dirty="0">
                    <a:solidFill>
                      <a:srgbClr val="000000"/>
                    </a:solidFill>
                    <a:latin typeface="Calibri"/>
                  </a:rPr>
                  <a:t>complete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  <p:sp>
            <p:nvSpPr>
              <p:cNvPr id="35" name="CustomShape 28">
                <a:extLst>
                  <a:ext uri="{FF2B5EF4-FFF2-40B4-BE49-F238E27FC236}">
                    <a16:creationId xmlns:a16="http://schemas.microsoft.com/office/drawing/2014/main" id="{5C7F4713-F8DC-5B41-8956-FD2B95D8F1BD}"/>
                  </a:ext>
                </a:extLst>
              </p:cNvPr>
              <p:cNvSpPr/>
              <p:nvPr/>
            </p:nvSpPr>
            <p:spPr>
              <a:xfrm>
                <a:off x="7743240" y="1751108"/>
                <a:ext cx="1400760" cy="42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i="1" strike="noStrike" spc="-1" dirty="0">
                    <a:solidFill>
                      <a:srgbClr val="000000"/>
                    </a:solidFill>
                    <a:latin typeface="Calibri"/>
                  </a:rPr>
                  <a:t>Emergency</a:t>
                </a:r>
                <a:endParaRPr lang="en-US" sz="1800" b="0" strike="noStrike" spc="-1" dirty="0">
                  <a:latin typeface="Nimbus Sans"/>
                </a:endParaRPr>
              </a:p>
            </p:txBody>
          </p:sp>
          <p:sp>
            <p:nvSpPr>
              <p:cNvPr id="36" name="CustomShape 29">
                <a:extLst>
                  <a:ext uri="{FF2B5EF4-FFF2-40B4-BE49-F238E27FC236}">
                    <a16:creationId xmlns:a16="http://schemas.microsoft.com/office/drawing/2014/main" id="{CEE1D1A9-771F-914F-9526-4C70F8AD034C}"/>
                  </a:ext>
                </a:extLst>
              </p:cNvPr>
              <p:cNvSpPr/>
              <p:nvPr/>
            </p:nvSpPr>
            <p:spPr>
              <a:xfrm>
                <a:off x="4572000" y="2012760"/>
                <a:ext cx="1400760" cy="7273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i="1" spc="-1" dirty="0">
                    <a:solidFill>
                      <a:srgbClr val="000000"/>
                    </a:solidFill>
                    <a:latin typeface="Calibri"/>
                  </a:rPr>
                  <a:t>r</a:t>
                </a:r>
                <a:r>
                  <a:rPr lang="en-US" sz="1600" b="0" i="1" strike="noStrike" spc="-1" dirty="0">
                    <a:solidFill>
                      <a:srgbClr val="000000"/>
                    </a:solidFill>
                    <a:latin typeface="Calibri"/>
                  </a:rPr>
                  <a:t>esume </a:t>
                </a:r>
                <a:r>
                  <a:rPr lang="en-US" sz="1600" i="1" spc="-1" dirty="0">
                    <a:solidFill>
                      <a:srgbClr val="000000"/>
                    </a:solidFill>
                    <a:latin typeface="Calibri"/>
                  </a:rPr>
                  <a:t>o</a:t>
                </a:r>
                <a:r>
                  <a:rPr lang="en-US" sz="1600" b="0" i="1" strike="noStrike" spc="-1" dirty="0">
                    <a:solidFill>
                      <a:srgbClr val="000000"/>
                    </a:solidFill>
                    <a:latin typeface="Calibri"/>
                  </a:rPr>
                  <a:t>peration</a:t>
                </a:r>
                <a:endParaRPr lang="en-US" sz="1600" b="0" strike="noStrike" spc="-1" dirty="0">
                  <a:latin typeface="Nimbus Sans"/>
                </a:endParaRPr>
              </a:p>
            </p:txBody>
          </p:sp>
        </p:grpSp>
        <p:cxnSp>
          <p:nvCxnSpPr>
            <p:cNvPr id="7" name="Gekrümmte Verbindung 6">
              <a:extLst>
                <a:ext uri="{FF2B5EF4-FFF2-40B4-BE49-F238E27FC236}">
                  <a16:creationId xmlns:a16="http://schemas.microsoft.com/office/drawing/2014/main" id="{5BF1CE8F-8353-994A-84E9-6362387C9CCC}"/>
                </a:ext>
              </a:extLst>
            </p:cNvPr>
            <p:cNvCxnSpPr>
              <a:stCxn id="14" idx="2"/>
              <a:endCxn id="12" idx="2"/>
            </p:cNvCxnSpPr>
            <p:nvPr/>
          </p:nvCxnSpPr>
          <p:spPr>
            <a:xfrm rot="10800000" flipH="1">
              <a:off x="2166120" y="2731320"/>
              <a:ext cx="1440" cy="3021480"/>
            </a:xfrm>
            <a:prstGeom prst="curvedConnector3">
              <a:avLst>
                <a:gd name="adj1" fmla="val -3206125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stomShape 27">
              <a:extLst>
                <a:ext uri="{FF2B5EF4-FFF2-40B4-BE49-F238E27FC236}">
                  <a16:creationId xmlns:a16="http://schemas.microsoft.com/office/drawing/2014/main" id="{7A1CCE56-9547-7147-86AE-799080EA6F8C}"/>
                </a:ext>
              </a:extLst>
            </p:cNvPr>
            <p:cNvSpPr/>
            <p:nvPr/>
          </p:nvSpPr>
          <p:spPr>
            <a:xfrm>
              <a:off x="607888" y="5438435"/>
              <a:ext cx="1573326" cy="72732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i="1" spc="-1" dirty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600" b="0" i="1" strike="noStrike" spc="-1" dirty="0">
                  <a:solidFill>
                    <a:srgbClr val="000000"/>
                  </a:solidFill>
                  <a:latin typeface="Calibri"/>
                </a:rPr>
                <a:t>ransmission error</a:t>
              </a:r>
              <a:endParaRPr lang="en-US" sz="1600" b="0" strike="noStrike" spc="-1" dirty="0">
                <a:latin typeface="Nimbus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3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62875" y="6428716"/>
            <a:ext cx="1017588" cy="365125"/>
          </a:xfrm>
        </p:spPr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7</a:t>
            </a:fld>
            <a:endParaRPr lang="de-DE" noProof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6" y="366639"/>
            <a:ext cx="7139304" cy="360000"/>
          </a:xfrm>
          <a:prstGeom prst="rect">
            <a:avLst/>
          </a:prstGeom>
        </p:spPr>
        <p:txBody>
          <a:bodyPr/>
          <a:lstStyle/>
          <a:p>
            <a:r>
              <a:rPr lang="de-DE" altLang="de-DE" dirty="0" err="1"/>
              <a:t>Graphical</a:t>
            </a:r>
            <a:r>
              <a:rPr lang="de-DE" altLang="de-DE" dirty="0"/>
              <a:t> User Interface (GUI)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B67FE22-ED7C-AA41-8FA7-F9AF5236F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9" y="1437957"/>
            <a:ext cx="4406900" cy="3784600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23581F0-C948-0947-A874-6E73BA952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90" y="1445260"/>
            <a:ext cx="4406900" cy="37846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115B60C-1BC1-BC4E-B2E1-B44356FC8413}"/>
              </a:ext>
            </a:extLst>
          </p:cNvPr>
          <p:cNvSpPr txBox="1"/>
          <p:nvPr/>
        </p:nvSpPr>
        <p:spPr>
          <a:xfrm>
            <a:off x="1846739" y="5229999"/>
            <a:ext cx="105664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Tab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D50F784-BBB3-3642-B118-026FDED8207F}"/>
              </a:ext>
            </a:extLst>
          </p:cNvPr>
          <p:cNvSpPr txBox="1"/>
          <p:nvPr/>
        </p:nvSpPr>
        <p:spPr>
          <a:xfrm>
            <a:off x="6187440" y="5243155"/>
            <a:ext cx="132080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 Tab</a:t>
            </a:r>
          </a:p>
        </p:txBody>
      </p:sp>
    </p:spTree>
    <p:extLst>
      <p:ext uri="{BB962C8B-B14F-4D97-AF65-F5344CB8AC3E}">
        <p14:creationId xmlns:p14="http://schemas.microsoft.com/office/powerpoint/2010/main" val="184060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8775" y="1276309"/>
            <a:ext cx="8421688" cy="499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2913" indent="-179388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66CC"/>
              </a:buClr>
              <a:buNone/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 marL="0" indent="0">
              <a:buClr>
                <a:srgbClr val="0066CC"/>
              </a:buClr>
              <a:buNone/>
            </a:pPr>
            <a:endParaRPr lang="de-DE" altLang="de-DE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62875" y="6428716"/>
            <a:ext cx="1017588" cy="365125"/>
          </a:xfrm>
        </p:spPr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8</a:t>
            </a:fld>
            <a:endParaRPr lang="de-DE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39304" cy="36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Additional Features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D45F16-235C-7842-9CF2-253F8C5F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280" indent="-177840">
              <a:buClr>
                <a:srgbClr val="0065BD"/>
              </a:buClr>
              <a:buFont typeface="Wingdings" charset="2"/>
              <a:buChar char=""/>
            </a:pPr>
            <a:r>
              <a:rPr lang="en-US" sz="1800" spc="-1" dirty="0">
                <a:solidFill>
                  <a:srgbClr val="000000"/>
                </a:solidFill>
                <a:ea typeface="DejaVu Sans"/>
              </a:rPr>
              <a:t>Networking</a:t>
            </a:r>
            <a:endParaRPr lang="en-US" sz="1800" spc="-1" dirty="0">
              <a:latin typeface="Nimbus Sans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Provide high energy efficiency (RDC - </a:t>
            </a:r>
            <a:r>
              <a:rPr lang="en-US" spc="-1" dirty="0" err="1">
                <a:solidFill>
                  <a:srgbClr val="000000"/>
                </a:solidFill>
                <a:ea typeface="DejaVu Sans"/>
              </a:rPr>
              <a:t>ContikiMAC</a:t>
            </a:r>
            <a:r>
              <a:rPr lang="en-US" spc="-1" dirty="0">
                <a:solidFill>
                  <a:srgbClr val="000000"/>
                </a:solidFill>
                <a:ea typeface="DejaVu Sans"/>
              </a:rPr>
              <a:t>)</a:t>
            </a:r>
            <a:endParaRPr lang="en-US" spc="-1" dirty="0">
              <a:latin typeface="Nimbus Sans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Low latency is not required</a:t>
            </a:r>
            <a:endParaRPr lang="en-US" spc="-1" dirty="0">
              <a:latin typeface="Nimbus Sans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Priority on network stability and reliability (MAC - CSMA)</a:t>
            </a:r>
            <a:endParaRPr lang="en-US" spc="-1" dirty="0">
              <a:latin typeface="Nimbus Sans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Good scalability</a:t>
            </a:r>
            <a:endParaRPr lang="de-DE" spc="-1" dirty="0">
              <a:solidFill>
                <a:srgbClr val="000000"/>
              </a:solidFill>
              <a:ea typeface="DejaVu Sans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pc="-1" dirty="0" err="1">
                <a:solidFill>
                  <a:srgbClr val="000000"/>
                </a:solidFill>
              </a:rPr>
              <a:t>Self</a:t>
            </a:r>
            <a:r>
              <a:rPr lang="de-DE" spc="-1" dirty="0">
                <a:solidFill>
                  <a:srgbClr val="000000"/>
                </a:solidFill>
              </a:rPr>
              <a:t> </a:t>
            </a:r>
            <a:r>
              <a:rPr lang="de-DE" spc="-1" dirty="0" err="1">
                <a:solidFill>
                  <a:srgbClr val="000000"/>
                </a:solidFill>
              </a:rPr>
              <a:t>healing</a:t>
            </a:r>
            <a:r>
              <a:rPr lang="de-DE" spc="-1" dirty="0">
                <a:solidFill>
                  <a:srgbClr val="000000"/>
                </a:solidFill>
              </a:rPr>
              <a:t> </a:t>
            </a:r>
            <a:r>
              <a:rPr lang="de-DE" spc="-1" dirty="0" err="1">
                <a:solidFill>
                  <a:srgbClr val="000000"/>
                </a:solidFill>
              </a:rPr>
              <a:t>through</a:t>
            </a:r>
            <a:r>
              <a:rPr lang="de-DE" spc="-1" dirty="0">
                <a:solidFill>
                  <a:srgbClr val="000000"/>
                </a:solidFill>
              </a:rPr>
              <a:t> </a:t>
            </a:r>
            <a:r>
              <a:rPr lang="de-DE" spc="-1" dirty="0" err="1">
                <a:solidFill>
                  <a:srgbClr val="000000"/>
                </a:solidFill>
              </a:rPr>
              <a:t>failed</a:t>
            </a:r>
            <a:r>
              <a:rPr lang="de-DE" spc="-1" dirty="0">
                <a:solidFill>
                  <a:srgbClr val="000000"/>
                </a:solidFill>
              </a:rPr>
              <a:t> </a:t>
            </a:r>
            <a:r>
              <a:rPr lang="de-DE" spc="-1" dirty="0" err="1">
                <a:solidFill>
                  <a:srgbClr val="000000"/>
                </a:solidFill>
              </a:rPr>
              <a:t>transmission</a:t>
            </a:r>
            <a:r>
              <a:rPr lang="de-DE" spc="-1" dirty="0">
                <a:solidFill>
                  <a:srgbClr val="000000"/>
                </a:solidFill>
              </a:rPr>
              <a:t> </a:t>
            </a:r>
            <a:r>
              <a:rPr lang="de-DE" spc="-1" dirty="0" err="1">
                <a:solidFill>
                  <a:srgbClr val="000000"/>
                </a:solidFill>
              </a:rPr>
              <a:t>detection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30695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62875" y="6428716"/>
            <a:ext cx="1017588" cy="365125"/>
          </a:xfrm>
        </p:spPr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9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39304" cy="36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220 commits</a:t>
            </a:r>
          </a:p>
          <a:p>
            <a:r>
              <a:rPr lang="en-US" sz="2400" dirty="0"/>
              <a:t>8 branches</a:t>
            </a:r>
          </a:p>
          <a:p>
            <a:r>
              <a:rPr lang="en-US" sz="2400" dirty="0"/>
              <a:t>58.5 MB of files</a:t>
            </a:r>
          </a:p>
          <a:p>
            <a:r>
              <a:rPr lang="en-US" sz="2400" dirty="0" err="1"/>
              <a:t>Xxxx</a:t>
            </a:r>
            <a:r>
              <a:rPr lang="en-US" sz="2400" dirty="0"/>
              <a:t> lines of 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330895"/>
      </p:ext>
    </p:extLst>
  </p:cSld>
  <p:clrMapOvr>
    <a:masterClrMapping/>
  </p:clrMapOvr>
</p:sld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Macintosh PowerPoint</Application>
  <PresentationFormat>Bildschirmpräsentation (4:3)</PresentationFormat>
  <Paragraphs>94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DejaVu Sans</vt:lpstr>
      <vt:lpstr>Calibri</vt:lpstr>
      <vt:lpstr>Arial</vt:lpstr>
      <vt:lpstr>Wingdings</vt:lpstr>
      <vt:lpstr>Courier New</vt:lpstr>
      <vt:lpstr>Symbol</vt:lpstr>
      <vt:lpstr>Nimbus Sans</vt:lpstr>
      <vt:lpstr>LKN Layout</vt:lpstr>
      <vt:lpstr>Solar Pro Final Presentation</vt:lpstr>
      <vt:lpstr>Motivation of the Application</vt:lpstr>
      <vt:lpstr>Solar Tracking</vt:lpstr>
      <vt:lpstr>Solar Tracking</vt:lpstr>
      <vt:lpstr>Sensors and Motes</vt:lpstr>
      <vt:lpstr>Network and Routing</vt:lpstr>
      <vt:lpstr>Graphical User Interface (GUI)</vt:lpstr>
      <vt:lpstr>Additional Features</vt:lpstr>
      <vt:lpstr>Statistics</vt:lpstr>
      <vt:lpstr>Future Work and Improvements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creator>Blenk, Andreas</dc:creator>
  <cp:lastModifiedBy>Johannes Machleid</cp:lastModifiedBy>
  <cp:revision>157</cp:revision>
  <dcterms:created xsi:type="dcterms:W3CDTF">2014-06-24T14:44:43Z</dcterms:created>
  <dcterms:modified xsi:type="dcterms:W3CDTF">2019-07-22T12:34:37Z</dcterms:modified>
</cp:coreProperties>
</file>