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4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2.jpeg" ContentType="image/jpeg"/>
  <Override PartName="/ppt/media/image13.png" ContentType="image/png"/>
  <Override PartName="/ppt/media/image1.wmf" ContentType="image/x-wmf"/>
  <Override PartName="/ppt/media/image3.wmf" ContentType="image/x-wmf"/>
  <Override PartName="/ppt/media/image4.wmf" ContentType="image/x-wmf"/>
  <Override PartName="/ppt/media/image6.png" ContentType="image/png"/>
  <Override PartName="/ppt/media/image5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Click to move the slide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Nimbus Sans"/>
              </a:rPr>
              <a:t>Click to edit the notes format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20E3AE8-FBC4-43C1-9CBE-F93768EE9CB3}" type="slidenum">
              <a:rPr b="0" lang="en-US" sz="1400" spc="-1" strike="noStrike">
                <a:latin typeface="Nimbus Roman"/>
              </a:rPr>
              <a:t>1</a:t>
            </a:fld>
            <a:endParaRPr b="0" lang="en-US" sz="14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 the world energy demands increase and as we transition the source of energy production to renewable and sustainable sources, we need more efficient ways of producing energy. </a:t>
            </a:r>
            <a:endParaRPr b="0" lang="en-US" sz="1800" spc="-1" strike="noStrike">
              <a:latin typeface="Nimbus Sans"/>
            </a:endParaRPr>
          </a:p>
          <a:p>
            <a:pPr marL="216000" indent="-215640">
              <a:lnSpc>
                <a:spcPct val="100000"/>
              </a:lnSpc>
            </a:pPr>
            <a:endParaRPr b="0" lang="en-US" sz="1800" spc="-1" strike="noStrike">
              <a:latin typeface="Nimbus Sans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Solar energy being one of the most widespread renewables around would definitely benefit from increased efficiency of energy production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04D0588-C8B8-44C7-B25F-2B386267FFF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major problem with solar panels is to track the motion of the sun in 2-axis</a:t>
            </a:r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One during the day from East to West</a:t>
            </a:r>
            <a:endParaRPr b="0" lang="en-US" sz="2000" spc="-1" strike="noStrike">
              <a:latin typeface="Nimbus San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One during the months from North to South</a:t>
            </a:r>
            <a:endParaRPr b="0" lang="en-US" sz="2000" spc="-1" strike="noStrike">
              <a:latin typeface="Nimbus Sans"/>
            </a:endParaRPr>
          </a:p>
          <a:p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Advantages</a:t>
            </a:r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More energy production, typically 10-25% increase</a:t>
            </a:r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Disadvantages</a:t>
            </a:r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More complex, need addional Hardware</a:t>
            </a:r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Needs time to set up and maintenance work in the field</a:t>
            </a:r>
            <a:endParaRPr b="0" lang="en-US" sz="2000" spc="-1" strike="noStrike">
              <a:latin typeface="Nimbus San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Shadowing</a:t>
            </a:r>
            <a:endParaRPr b="0" lang="en-US" sz="2000" spc="-1" strike="noStrike">
              <a:latin typeface="Nimbus Sans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BA9E59B-48C0-40A6-98C8-6D596D7F906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D9DFC26-9032-467D-A85E-3DBB5F9BD01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jpeg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7320" cy="319320"/>
          </a:xfrm>
          <a:prstGeom prst="rect">
            <a:avLst/>
          </a:prstGeom>
          <a:ln>
            <a:noFill/>
          </a:ln>
        </p:spPr>
      </p:pic>
      <p:pic>
        <p:nvPicPr>
          <p:cNvPr id="1" name="Grafik 7" descr=""/>
          <p:cNvPicPr/>
          <p:nvPr/>
        </p:nvPicPr>
        <p:blipFill>
          <a:blip r:embed="rId3"/>
          <a:stretch/>
        </p:blipFill>
        <p:spPr>
          <a:xfrm>
            <a:off x="3970800" y="2235600"/>
            <a:ext cx="4808520" cy="41990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20400" y="314280"/>
            <a:ext cx="50709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94000"/>
              </a:lnSpc>
            </a:pPr>
            <a:r>
              <a:rPr b="0" lang="en-US" sz="1200" spc="-1" strike="noStrike">
                <a:solidFill>
                  <a:srgbClr val="0065bd"/>
                </a:solidFill>
                <a:latin typeface="Arial"/>
                <a:ea typeface="DejaVu Sans"/>
              </a:rPr>
              <a:t>Chair of Communication Networks, Prof. Dr.-Ing. Wolfgang Kellerer</a:t>
            </a:r>
            <a:endParaRPr b="0" lang="en-US" sz="1200" spc="-1" strike="noStrike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b="0" lang="en-US" sz="1200" spc="-1" strike="noStrike">
                <a:solidFill>
                  <a:srgbClr val="0065bd"/>
                </a:solidFill>
                <a:latin typeface="Arial"/>
                <a:ea typeface="DejaVu Sans"/>
              </a:rPr>
              <a:t>Department of Electrical and Computer Engineering</a:t>
            </a:r>
            <a:endParaRPr b="0" lang="en-US" sz="1200" spc="-1" strike="noStrike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b="0" lang="en-US" sz="1200" spc="-1" strike="noStrike">
                <a:solidFill>
                  <a:srgbClr val="0065bd"/>
                </a:solidFill>
                <a:latin typeface="Arial"/>
                <a:ea typeface="DejaVu Sans"/>
              </a:rPr>
              <a:t>Technical University of Munich</a:t>
            </a:r>
            <a:endParaRPr b="0" lang="en-US" sz="1200" spc="-1" strike="noStrike">
              <a:latin typeface="Nimbus Sans"/>
            </a:endParaRPr>
          </a:p>
        </p:txBody>
      </p:sp>
      <p:pic>
        <p:nvPicPr>
          <p:cNvPr id="3" name="Bild 6" descr=""/>
          <p:cNvPicPr/>
          <p:nvPr/>
        </p:nvPicPr>
        <p:blipFill>
          <a:blip r:embed="rId4"/>
          <a:stretch/>
        </p:blipFill>
        <p:spPr>
          <a:xfrm>
            <a:off x="8218440" y="324720"/>
            <a:ext cx="607320" cy="319320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358920" y="6441840"/>
            <a:ext cx="7879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©2019 Technical University of Munich</a:t>
            </a:r>
            <a:endParaRPr b="0" lang="en-US" sz="1200" spc="-1" strike="noStrike">
              <a:latin typeface="Nimbus Sans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Click to edit the title text format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Click to edit the outline text format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Second Outline Level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Third Outline Level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Fourth Outline Level</a:t>
            </a:r>
            <a:endParaRPr b="0" lang="en-US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Fifth Outline Level</a:t>
            </a:r>
            <a:endParaRPr b="0" lang="en-US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Sixth Outline Level</a:t>
            </a:r>
            <a:endParaRPr b="0" lang="en-US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Seventh Outline Level</a:t>
            </a:r>
            <a:endParaRPr b="0" lang="en-US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7320" cy="31932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358920" y="6441840"/>
            <a:ext cx="787932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Karthik Sukumar, Johannes Machleid (TUM) | Solar Tracking Network</a:t>
            </a:r>
            <a:endParaRPr b="0" lang="en-US" sz="1200" spc="-1" strike="noStrike">
              <a:latin typeface="Nimbus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Click to edit the title text format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Click to edit the outline text format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Second Outline Level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Third Outline Level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Fourth Outline Level</a:t>
            </a:r>
            <a:endParaRPr b="0" lang="en-US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Fifth Outline Level</a:t>
            </a:r>
            <a:endParaRPr b="0" lang="en-US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Sixth Outline Level</a:t>
            </a:r>
            <a:endParaRPr b="0" lang="en-US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Seventh Outline Level</a:t>
            </a:r>
            <a:endParaRPr b="0" lang="en-US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7320" cy="31932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358920" y="6441840"/>
            <a:ext cx="787932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Karthik Sukumar, Johannes Machleid (TUM) | Solar Tracking Network</a:t>
            </a:r>
            <a:endParaRPr b="0" lang="en-US" sz="1200" spc="-1" strike="noStrike">
              <a:latin typeface="Nimbus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Click to edit the title text format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Click to edit the outline text format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Second Outline Level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Third Outline Level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Fourth Outline Level</a:t>
            </a:r>
            <a:endParaRPr b="0" lang="en-US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Fifth Outline Level</a:t>
            </a:r>
            <a:endParaRPr b="0" lang="en-US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Sixth Outline Level</a:t>
            </a:r>
            <a:endParaRPr b="0" lang="en-US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Seventh Outline Level</a:t>
            </a:r>
            <a:endParaRPr b="0" lang="en-US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58920" y="2130480"/>
            <a:ext cx="8420760" cy="12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Solar Tracking Network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Kick-Off Presentation</a:t>
            </a:r>
            <a:endParaRPr b="0" lang="en-US" sz="1600" spc="-1" strike="noStrike">
              <a:latin typeface="Nimbus Sans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58920" y="3886200"/>
            <a:ext cx="456660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Nimbus Sans"/>
                <a:ea typeface="DejaVu Sans"/>
              </a:rPr>
              <a:t>Karthik Sukumar &amp; Johannes Machleid</a:t>
            </a:r>
            <a:endParaRPr b="0" lang="en-US" sz="1600" spc="-1" strike="noStrike">
              <a:latin typeface="Nimbus Sans"/>
            </a:endParaRPr>
          </a:p>
          <a:p>
            <a:pPr>
              <a:lnSpc>
                <a:spcPct val="8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Nimbus Sans"/>
                <a:ea typeface="DejaVu Sans"/>
              </a:rPr>
              <a:t>{Karthik.sukumar,johannes.machleid}@tum.de</a:t>
            </a:r>
            <a:endParaRPr b="0" lang="en-US" sz="1600" spc="-1" strike="noStrike">
              <a:latin typeface="Nimbus Sans"/>
            </a:endParaRPr>
          </a:p>
          <a:p>
            <a:pPr>
              <a:lnSpc>
                <a:spcPct val="80000"/>
              </a:lnSpc>
              <a:spcBef>
                <a:spcPts val="799"/>
              </a:spcBef>
            </a:pPr>
            <a:endParaRPr b="0" lang="en-US" sz="16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58920" y="366480"/>
            <a:ext cx="71665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238960" y="6441840"/>
            <a:ext cx="56268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875F3AF6-0E59-457F-824A-1ABE789DAC4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Nimbus Sans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126160" y="1594800"/>
            <a:ext cx="4891680" cy="366840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365760" y="2560320"/>
            <a:ext cx="1462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imbus Sans"/>
              </a:rPr>
              <a:t>Fossil fuels reliance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7223760" y="2562120"/>
            <a:ext cx="1462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imbus Sans"/>
              </a:rPr>
              <a:t>Renewables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7132680" y="3749040"/>
            <a:ext cx="164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imbus Sans"/>
              </a:rPr>
              <a:t>Solar Energy</a:t>
            </a:r>
            <a:endParaRPr b="0" lang="en-US" sz="18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206240" y="1496160"/>
            <a:ext cx="4552200" cy="316728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457200" y="1737360"/>
            <a:ext cx="3047400" cy="295200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358920" y="836640"/>
            <a:ext cx="4212720" cy="48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358920" y="366480"/>
            <a:ext cx="531036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 of Solar Tracking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280520" y="4846320"/>
            <a:ext cx="1462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uFillTx/>
                <a:latin typeface="Nimbus Sans"/>
              </a:rPr>
              <a:t>Advantages</a:t>
            </a:r>
            <a:endParaRPr b="0" lang="en-US" sz="1800" spc="-1" strike="noStrike" u="sng">
              <a:uFillTx/>
              <a:latin typeface="Nimbus Sans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366120" y="5278320"/>
            <a:ext cx="320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latin typeface="Nimbus Sans"/>
              </a:rPr>
              <a:t>10-25% increased Energy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5852520" y="4872600"/>
            <a:ext cx="173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uFillTx/>
                <a:latin typeface="Nimbus Sans"/>
              </a:rPr>
              <a:t>Disdvantages</a:t>
            </a:r>
            <a:endParaRPr b="0" lang="en-US" sz="1800" spc="-1" strike="noStrike" u="sng">
              <a:uFillTx/>
              <a:latin typeface="Nimbus Sans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4938120" y="5304600"/>
            <a:ext cx="32000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latin typeface="Nimbus Sans"/>
              </a:rPr>
              <a:t>Expensive</a:t>
            </a:r>
            <a:endParaRPr b="0" lang="en-US" sz="1800" spc="-1" strike="noStrike">
              <a:latin typeface="Nimbus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latin typeface="Nimbus Sans"/>
              </a:rPr>
              <a:t>Requires maintanence</a:t>
            </a:r>
            <a:endParaRPr b="0" lang="en-US" sz="1800" spc="-1" strike="noStrike">
              <a:latin typeface="Nimbus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latin typeface="Nimbus Sans"/>
              </a:rPr>
              <a:t>Additional HW and set up required</a:t>
            </a:r>
            <a:endParaRPr b="0" lang="en-US" sz="18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58920" y="1266120"/>
            <a:ext cx="8420760" cy="16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9280" indent="-17820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Currently commercial solutions exist for tracking but are expensive and bulky</a:t>
            </a:r>
            <a:endParaRPr b="0" lang="en-US" sz="1800" spc="-1" strike="noStrike">
              <a:latin typeface="Nimbus Sans"/>
            </a:endParaRPr>
          </a:p>
          <a:p>
            <a:pPr marL="179280" indent="-17820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They use the MPPT (mean peak power tracking) algorithms which are complex and take time consuming to develop.</a:t>
            </a:r>
            <a:endParaRPr b="0" lang="en-US" sz="1800" spc="-1" strike="noStrike">
              <a:latin typeface="Nimbus Sans"/>
            </a:endParaRPr>
          </a:p>
          <a:p>
            <a:pPr marL="179280" indent="-17820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include single-axis and dual-axis tracking systems</a:t>
            </a:r>
            <a:endParaRPr b="0" lang="en-US" sz="18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58920" y="366480"/>
            <a:ext cx="71665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Currently Available Solutions</a:t>
            </a:r>
            <a:endParaRPr b="0" lang="en-US" sz="2400" spc="-1" strike="noStrike">
              <a:latin typeface="Nimbus Sans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822960" y="3200400"/>
            <a:ext cx="2142720" cy="21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58920" y="413280"/>
            <a:ext cx="4051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Our Solution</a:t>
            </a:r>
            <a:endParaRPr b="0" lang="en-US" sz="2200" spc="-1" strike="noStrike">
              <a:latin typeface="Nimbus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58920" y="1021320"/>
            <a:ext cx="8420760" cy="16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9280" indent="-17820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our proof of concept we are going to explore using the following</a:t>
            </a:r>
            <a:endParaRPr b="0" lang="en-US" sz="1800" spc="-1" strike="noStrike">
              <a:latin typeface="Nimbus Sans"/>
            </a:endParaRPr>
          </a:p>
          <a:p>
            <a:pPr lvl="1" marL="432000" indent="-21564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Control the panels rotation using a servo driven by a mote</a:t>
            </a:r>
            <a:endParaRPr b="0" lang="en-US" sz="1800" spc="-1" strike="noStrike">
              <a:latin typeface="Nimbus Sans"/>
            </a:endParaRPr>
          </a:p>
          <a:p>
            <a:pPr lvl="1" marL="432000" indent="-21564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 all the motes in a monitoring network </a:t>
            </a:r>
            <a:endParaRPr b="0" lang="en-US" sz="1800" spc="-1" strike="noStrike">
              <a:latin typeface="Nimbus Sans"/>
            </a:endParaRPr>
          </a:p>
          <a:p>
            <a:pPr lvl="1" marL="432000" indent="-21564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 axis East to West daily sun tracking</a:t>
            </a:r>
            <a:endParaRPr b="0" lang="en-US" sz="1800" spc="-1" strike="noStrike">
              <a:latin typeface="Nimbus Sans"/>
            </a:endParaRPr>
          </a:p>
          <a:p>
            <a:pPr lvl="1" marL="432000" indent="-21564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Individual Panel Power tracking</a:t>
            </a:r>
            <a:endParaRPr b="0" lang="en-US" sz="1800" spc="-1" strike="noStrike">
              <a:latin typeface="Nimbus Sans"/>
            </a:endParaRPr>
          </a:p>
          <a:p>
            <a:pPr lvl="1" marL="432000" indent="-21564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 station monitoring the status of the panels and reporting Status</a:t>
            </a:r>
            <a:endParaRPr b="0" lang="en-US" sz="18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393200" y="3419280"/>
            <a:ext cx="1188720" cy="118872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3122640" y="3383280"/>
            <a:ext cx="1188720" cy="118872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4929840" y="3419280"/>
            <a:ext cx="1188720" cy="118872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4"/>
          <a:srcRect l="28854" t="12344" r="31129" b="21719"/>
          <a:stretch/>
        </p:blipFill>
        <p:spPr>
          <a:xfrm>
            <a:off x="4298040" y="4937760"/>
            <a:ext cx="822600" cy="14626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5"/>
          <a:stretch/>
        </p:blipFill>
        <p:spPr>
          <a:xfrm>
            <a:off x="6766560" y="3419280"/>
            <a:ext cx="1188720" cy="118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58920" y="1266120"/>
            <a:ext cx="8420760" cy="50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9280" indent="-17820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Our Approach</a:t>
            </a:r>
            <a:endParaRPr b="0" lang="en-US" sz="2000" spc="-1" strike="noStrike">
              <a:latin typeface="Nimbus Sans"/>
            </a:endParaRPr>
          </a:p>
          <a:p>
            <a:pPr lvl="1" marL="360360" indent="-18000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 steps/tasks to achieve the goal:</a:t>
            </a:r>
            <a:endParaRPr b="0" lang="en-US" sz="1800" spc="-1" strike="noStrike">
              <a:latin typeface="Nimbus Sans"/>
            </a:endParaRPr>
          </a:p>
          <a:p>
            <a:pPr lvl="1" marL="360360" indent="-18000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Modeling of ...</a:t>
            </a:r>
            <a:endParaRPr b="0" lang="en-US" sz="1800" spc="-1" strike="noStrike">
              <a:latin typeface="Nimbus Sans"/>
            </a:endParaRPr>
          </a:p>
          <a:p>
            <a:pPr lvl="1" marL="360360" indent="-18000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of ... Into ... Using ...</a:t>
            </a:r>
            <a:endParaRPr b="0" lang="en-US" sz="1800" spc="-1" strike="noStrike">
              <a:latin typeface="Nimbus Sans"/>
            </a:endParaRPr>
          </a:p>
          <a:p>
            <a:pPr lvl="1" marL="360360" indent="-18000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... Of ... Using ...</a:t>
            </a:r>
            <a:endParaRPr b="0" lang="en-US" sz="1800" spc="-1" strike="noStrike">
              <a:latin typeface="Nimbus Sans"/>
            </a:endParaRPr>
          </a:p>
          <a:p>
            <a:pPr lvl="1" marL="360360" indent="-18000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Comparison of ...</a:t>
            </a:r>
            <a:endParaRPr b="0" lang="en-US" sz="1800" spc="-1" strike="noStrike">
              <a:latin typeface="Nimbus Sans"/>
            </a:endParaRPr>
          </a:p>
          <a:p>
            <a:pPr lvl="1" marL="360360" indent="-18000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imbus Sans"/>
            </a:endParaRPr>
          </a:p>
          <a:p>
            <a:pPr marL="179280" indent="-17820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Expected result(s)</a:t>
            </a:r>
            <a:endParaRPr b="0" lang="en-US" sz="2000" spc="-1" strike="noStrike">
              <a:latin typeface="Nimbus Sans"/>
            </a:endParaRPr>
          </a:p>
          <a:p>
            <a:pPr lvl="1" marL="360360" indent="-18000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should be the outcome and why this is important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58920" y="366480"/>
            <a:ext cx="71665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Approach and expected results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8238960" y="6441840"/>
            <a:ext cx="56268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A9B081C-A7E5-425F-A374-1E67592BB03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rafik 3" descr=""/>
          <p:cNvPicPr/>
          <p:nvPr/>
        </p:nvPicPr>
        <p:blipFill>
          <a:blip r:embed="rId1"/>
          <a:stretch/>
        </p:blipFill>
        <p:spPr>
          <a:xfrm>
            <a:off x="971640" y="1880280"/>
            <a:ext cx="3788280" cy="378828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358920" y="367200"/>
            <a:ext cx="716220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358920" y="1276200"/>
            <a:ext cx="8420760" cy="49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 algn="ctr">
              <a:lnSpc>
                <a:spcPct val="125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Questions?</a:t>
            </a:r>
            <a:endParaRPr b="0" lang="en-US" sz="4000" spc="-1" strike="noStrike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b="0" lang="en-US" sz="4000" spc="-1" strike="noStrike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b="0" lang="en-US" sz="4000" spc="-1" strike="noStrike">
              <a:latin typeface="Nimbus Sans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38960" y="6441840"/>
            <a:ext cx="56268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9F6B6763-AB9A-4885-BF61-17C2F3E2475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763040" y="6428880"/>
            <a:ext cx="1016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53C38A81-C153-430B-BC4F-2F3D33E3235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58920" y="366480"/>
            <a:ext cx="713808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Timeplan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58920" y="1266120"/>
            <a:ext cx="8420760" cy="50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</TotalTime>
  <Application>LibreOffice/6.2.3.2$Linux_X86_64 LibreOffice_project/20$Build-2</Application>
  <Words>255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2014-06-24T14:44:43Z</dcterms:created>
  <dc:creator>Blenk, Andreas</dc:creator>
  <dc:description/>
  <dc:language>en-US</dc:language>
  <cp:lastModifiedBy>Karthik Sukumar</cp:lastModifiedBy>
  <dcterms:modified xsi:type="dcterms:W3CDTF">2019-05-26T22:47:33Z</dcterms:modified>
  <cp:revision>176</cp:revision>
  <dc:subject/>
  <dc:title>Becoming The Master of the Universe!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