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3" r:id="rId3"/>
    <p:sldId id="262" r:id="rId4"/>
    <p:sldId id="263" r:id="rId5"/>
    <p:sldId id="268" r:id="rId6"/>
    <p:sldId id="285" r:id="rId7"/>
    <p:sldId id="284" r:id="rId8"/>
    <p:sldId id="261" r:id="rId9"/>
    <p:sldId id="264" r:id="rId10"/>
    <p:sldId id="271" r:id="rId11"/>
    <p:sldId id="257" r:id="rId12"/>
    <p:sldId id="258" r:id="rId13"/>
    <p:sldId id="260" r:id="rId14"/>
    <p:sldId id="265" r:id="rId15"/>
    <p:sldId id="267" r:id="rId16"/>
    <p:sldId id="266" r:id="rId17"/>
    <p:sldId id="269" r:id="rId18"/>
    <p:sldId id="270" r:id="rId19"/>
    <p:sldId id="272" r:id="rId20"/>
    <p:sldId id="273" r:id="rId21"/>
    <p:sldId id="274" r:id="rId22"/>
    <p:sldId id="277" r:id="rId23"/>
    <p:sldId id="275"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70"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810CE-5C27-4330-933C-3377ED16C22C}" type="datetimeFigureOut">
              <a:rPr lang="en-IN" smtClean="0"/>
              <a:t>26-06-2021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08E01-AB13-4335-831D-E8B0138DFB17}" type="slidenum">
              <a:rPr lang="en-IN" smtClean="0"/>
              <a:t>‹#›</a:t>
            </a:fld>
            <a:endParaRPr lang="en-IN"/>
          </a:p>
        </p:txBody>
      </p:sp>
    </p:spTree>
    <p:extLst>
      <p:ext uri="{BB962C8B-B14F-4D97-AF65-F5344CB8AC3E}">
        <p14:creationId xmlns:p14="http://schemas.microsoft.com/office/powerpoint/2010/main" val="1329390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Take an example of house shifting from house A to house B. There can be several items that needs to be shifted. While shifting we might miss some items, or misplace some of them. Later we have to struggle to find them when they are needed. </a:t>
            </a:r>
            <a:r>
              <a:rPr lang="en-IN" b="1" dirty="0"/>
              <a:t>Packers &amp; Movers.</a:t>
            </a:r>
          </a:p>
        </p:txBody>
      </p:sp>
      <p:sp>
        <p:nvSpPr>
          <p:cNvPr id="4" name="Slide Number Placeholder 3"/>
          <p:cNvSpPr>
            <a:spLocks noGrp="1"/>
          </p:cNvSpPr>
          <p:nvPr>
            <p:ph type="sldNum" sz="quarter" idx="5"/>
          </p:nvPr>
        </p:nvSpPr>
        <p:spPr/>
        <p:txBody>
          <a:bodyPr/>
          <a:lstStyle/>
          <a:p>
            <a:fld id="{0D908E01-AB13-4335-831D-E8B0138DFB17}" type="slidenum">
              <a:rPr lang="en-IN" smtClean="0"/>
              <a:t>3</a:t>
            </a:fld>
            <a:endParaRPr lang="en-IN"/>
          </a:p>
        </p:txBody>
      </p:sp>
    </p:spTree>
    <p:extLst>
      <p:ext uri="{BB962C8B-B14F-4D97-AF65-F5344CB8AC3E}">
        <p14:creationId xmlns:p14="http://schemas.microsoft.com/office/powerpoint/2010/main" val="293275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Similarly application setup done in the Dev environment with several components when moved to higher environments such as Test, UAT, etc might not work</a:t>
            </a:r>
          </a:p>
        </p:txBody>
      </p:sp>
      <p:sp>
        <p:nvSpPr>
          <p:cNvPr id="4" name="Slide Number Placeholder 3"/>
          <p:cNvSpPr>
            <a:spLocks noGrp="1"/>
          </p:cNvSpPr>
          <p:nvPr>
            <p:ph type="sldNum" sz="quarter" idx="5"/>
          </p:nvPr>
        </p:nvSpPr>
        <p:spPr/>
        <p:txBody>
          <a:bodyPr/>
          <a:lstStyle/>
          <a:p>
            <a:fld id="{0D908E01-AB13-4335-831D-E8B0138DFB17}" type="slidenum">
              <a:rPr lang="en-IN" smtClean="0"/>
              <a:t>4</a:t>
            </a:fld>
            <a:endParaRPr lang="en-IN"/>
          </a:p>
        </p:txBody>
      </p:sp>
    </p:spTree>
    <p:extLst>
      <p:ext uri="{BB962C8B-B14F-4D97-AF65-F5344CB8AC3E}">
        <p14:creationId xmlns:p14="http://schemas.microsoft.com/office/powerpoint/2010/main" val="176280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Matrix from Hell</a:t>
            </a:r>
          </a:p>
        </p:txBody>
      </p:sp>
      <p:sp>
        <p:nvSpPr>
          <p:cNvPr id="4" name="Slide Number Placeholder 3"/>
          <p:cNvSpPr>
            <a:spLocks noGrp="1"/>
          </p:cNvSpPr>
          <p:nvPr>
            <p:ph type="sldNum" sz="quarter" idx="5"/>
          </p:nvPr>
        </p:nvSpPr>
        <p:spPr/>
        <p:txBody>
          <a:bodyPr/>
          <a:lstStyle/>
          <a:p>
            <a:fld id="{0D908E01-AB13-4335-831D-E8B0138DFB17}" type="slidenum">
              <a:rPr lang="en-IN" smtClean="0"/>
              <a:t>5</a:t>
            </a:fld>
            <a:endParaRPr lang="en-IN"/>
          </a:p>
        </p:txBody>
      </p:sp>
    </p:spTree>
    <p:extLst>
      <p:ext uri="{BB962C8B-B14F-4D97-AF65-F5344CB8AC3E}">
        <p14:creationId xmlns:p14="http://schemas.microsoft.com/office/powerpoint/2010/main" val="42684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444340"/>
                </a:solidFill>
                <a:effectLst/>
                <a:latin typeface="inherit"/>
              </a:rPr>
              <a:t>Docker is an open platform for developing, shipping &amp; running distributed applications, whether on laptops, data center VMs or cloud.</a:t>
            </a:r>
          </a:p>
          <a:p>
            <a:pPr algn="l" fontAlgn="base">
              <a:buFont typeface="Arial" panose="020B0604020202020204" pitchFamily="34" charset="0"/>
              <a:buChar char="•"/>
            </a:pPr>
            <a:r>
              <a:rPr lang="en-US" b="0" i="0" dirty="0">
                <a:solidFill>
                  <a:srgbClr val="444340"/>
                </a:solidFill>
                <a:effectLst/>
                <a:latin typeface="inherit"/>
              </a:rPr>
              <a:t>Docker provides the ability to package and run an application in a loosely isolated environment called a container</a:t>
            </a:r>
          </a:p>
          <a:p>
            <a:endParaRPr lang="en-IN" dirty="0"/>
          </a:p>
        </p:txBody>
      </p:sp>
      <p:sp>
        <p:nvSpPr>
          <p:cNvPr id="4" name="Slide Number Placeholder 3"/>
          <p:cNvSpPr>
            <a:spLocks noGrp="1"/>
          </p:cNvSpPr>
          <p:nvPr>
            <p:ph type="sldNum" sz="quarter" idx="5"/>
          </p:nvPr>
        </p:nvSpPr>
        <p:spPr/>
        <p:txBody>
          <a:bodyPr/>
          <a:lstStyle/>
          <a:p>
            <a:fld id="{0D908E01-AB13-4335-831D-E8B0138DFB17}" type="slidenum">
              <a:rPr lang="en-IN" smtClean="0"/>
              <a:t>8</a:t>
            </a:fld>
            <a:endParaRPr lang="en-IN"/>
          </a:p>
        </p:txBody>
      </p:sp>
    </p:spTree>
    <p:extLst>
      <p:ext uri="{BB962C8B-B14F-4D97-AF65-F5344CB8AC3E}">
        <p14:creationId xmlns:p14="http://schemas.microsoft.com/office/powerpoint/2010/main" val="147233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908E01-AB13-4335-831D-E8B0138DFB17}" type="slidenum">
              <a:rPr lang="en-IN" smtClean="0"/>
              <a:t>11</a:t>
            </a:fld>
            <a:endParaRPr lang="en-IN"/>
          </a:p>
        </p:txBody>
      </p:sp>
    </p:spTree>
    <p:extLst>
      <p:ext uri="{BB962C8B-B14F-4D97-AF65-F5344CB8AC3E}">
        <p14:creationId xmlns:p14="http://schemas.microsoft.com/office/powerpoint/2010/main" val="119354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command specifies the operating to be used. Every docker file must start with FROM command and has to tell which is the base image to be used for the docker image. RUN command tells the command to be run on the base image. COPY command copies the files from local system to the container </a:t>
            </a:r>
          </a:p>
        </p:txBody>
      </p:sp>
      <p:sp>
        <p:nvSpPr>
          <p:cNvPr id="4" name="Slide Number Placeholder 3"/>
          <p:cNvSpPr>
            <a:spLocks noGrp="1"/>
          </p:cNvSpPr>
          <p:nvPr>
            <p:ph type="sldNum" sz="quarter" idx="5"/>
          </p:nvPr>
        </p:nvSpPr>
        <p:spPr/>
        <p:txBody>
          <a:bodyPr/>
          <a:lstStyle/>
          <a:p>
            <a:fld id="{0D908E01-AB13-4335-831D-E8B0138DFB17}" type="slidenum">
              <a:rPr lang="en-IN" smtClean="0"/>
              <a:t>26</a:t>
            </a:fld>
            <a:endParaRPr lang="en-IN"/>
          </a:p>
        </p:txBody>
      </p:sp>
    </p:spTree>
    <p:extLst>
      <p:ext uri="{BB962C8B-B14F-4D97-AF65-F5344CB8AC3E}">
        <p14:creationId xmlns:p14="http://schemas.microsoft.com/office/powerpoint/2010/main" val="152741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459B-19D8-4FBD-8F64-300C32C3F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47287-FB6E-4B51-8F76-A66A94C690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19E23-C8A1-407A-A128-59E81D536049}"/>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5" name="Footer Placeholder 4">
            <a:extLst>
              <a:ext uri="{FF2B5EF4-FFF2-40B4-BE49-F238E27FC236}">
                <a16:creationId xmlns:a16="http://schemas.microsoft.com/office/drawing/2014/main" id="{BC8F2094-6D6B-4D9F-801B-662C52D3A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066C1D-C4E6-4EDB-B354-B41B36674630}"/>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5709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3AFF-2139-4024-B9E2-3DD54B47FD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3C7F0-ADB5-48EB-A8B3-649168E63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65B94-3CDA-483D-B25C-71FF7EE2987F}"/>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5" name="Footer Placeholder 4">
            <a:extLst>
              <a:ext uri="{FF2B5EF4-FFF2-40B4-BE49-F238E27FC236}">
                <a16:creationId xmlns:a16="http://schemas.microsoft.com/office/drawing/2014/main" id="{2FF5FB03-07A7-473D-9503-948CDD58A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EFBD2-1836-4F79-83D9-95EE1B526C96}"/>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240050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4E1B3-447B-48F6-9EF5-A533276F05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04C2B6-1C40-4962-A46C-8171BCF5EF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77597-9098-435A-9580-3EDCFE195D07}"/>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5" name="Footer Placeholder 4">
            <a:extLst>
              <a:ext uri="{FF2B5EF4-FFF2-40B4-BE49-F238E27FC236}">
                <a16:creationId xmlns:a16="http://schemas.microsoft.com/office/drawing/2014/main" id="{503116FE-D0E3-40CE-8140-324EDB682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FF02F-CBD2-4A48-8E92-DA824C55029C}"/>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262806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272D-1AAB-488D-BB78-239D9CFC4E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30B907-07BB-4DE2-8DBF-887238813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E4995-97F9-47FD-A201-2B77C2003EC2}"/>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5" name="Footer Placeholder 4">
            <a:extLst>
              <a:ext uri="{FF2B5EF4-FFF2-40B4-BE49-F238E27FC236}">
                <a16:creationId xmlns:a16="http://schemas.microsoft.com/office/drawing/2014/main" id="{98CFC24B-F220-48EC-9442-44BEC88A7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E57C8-8EFC-4872-9127-2D7DFD99C1D7}"/>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91966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C2BE-FABE-4801-BFC7-E7ADA2620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ED511E-EEC2-479E-8CBE-DB7F4BA09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2E199A-7B7D-4F55-A976-AE209E7877B4}"/>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5" name="Footer Placeholder 4">
            <a:extLst>
              <a:ext uri="{FF2B5EF4-FFF2-40B4-BE49-F238E27FC236}">
                <a16:creationId xmlns:a16="http://schemas.microsoft.com/office/drawing/2014/main" id="{F541ED08-3994-4541-94AE-D8A15011B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EB455F-B6DE-426D-BA9B-98848AAD5889}"/>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144349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A542-E32A-4997-8CD1-79B5A2DA0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0A758E-11C3-42C6-AC0E-161CA38C94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ABDD5F-EDD1-4DBE-AAD5-6B49D41C6B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A5A9EC-B5D5-4D41-8B2D-BD060E570F29}"/>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6" name="Footer Placeholder 5">
            <a:extLst>
              <a:ext uri="{FF2B5EF4-FFF2-40B4-BE49-F238E27FC236}">
                <a16:creationId xmlns:a16="http://schemas.microsoft.com/office/drawing/2014/main" id="{EA17FA9B-4272-4192-AEA3-1BF9C3B60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5EAED-106A-43E0-8F07-F2778D68B518}"/>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41810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7813-A1E4-4555-A94C-7130E9C964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355C01-33AA-423B-8301-F68FF17EC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BA9E5-E3C7-411E-88A5-775CEB69F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DF6035-6941-4B82-B7ED-DDCEAF72C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8A566-21E2-4297-BF4A-1B12FE98F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74339D-14C5-4EC0-885C-5CA61EAD2F58}"/>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8" name="Footer Placeholder 7">
            <a:extLst>
              <a:ext uri="{FF2B5EF4-FFF2-40B4-BE49-F238E27FC236}">
                <a16:creationId xmlns:a16="http://schemas.microsoft.com/office/drawing/2014/main" id="{AF056C70-8AD8-43B3-9B55-00019A9404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6A3946-8E3E-4F8B-8486-6EB851611C14}"/>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89194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815A-8976-4CAB-A5BA-000A229F2D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46948E-CF55-4B33-BA23-4EDA720201DA}"/>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4" name="Footer Placeholder 3">
            <a:extLst>
              <a:ext uri="{FF2B5EF4-FFF2-40B4-BE49-F238E27FC236}">
                <a16:creationId xmlns:a16="http://schemas.microsoft.com/office/drawing/2014/main" id="{3664A519-01CB-4D3C-BEAA-420942EEC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AFC4A4-5FE6-425B-B3CB-DA8DEEC2466A}"/>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104699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3BCE0-A9FA-4234-90F3-0331FD5ADE8E}"/>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3" name="Footer Placeholder 2">
            <a:extLst>
              <a:ext uri="{FF2B5EF4-FFF2-40B4-BE49-F238E27FC236}">
                <a16:creationId xmlns:a16="http://schemas.microsoft.com/office/drawing/2014/main" id="{DCFDB1A9-F641-4B5F-BD0A-EEE1B46CF7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1DBEA1-2ACB-4D90-9137-EA2D8BE61C3B}"/>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90567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FC51-CEBA-483B-9982-3222E7D1E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0E4DE6-2AAC-4CC9-9EF4-DC31AD606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5B1E31-693C-4A77-A988-F22EAEA7A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16333-5848-4BA7-AE72-FB1CE231A807}"/>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6" name="Footer Placeholder 5">
            <a:extLst>
              <a:ext uri="{FF2B5EF4-FFF2-40B4-BE49-F238E27FC236}">
                <a16:creationId xmlns:a16="http://schemas.microsoft.com/office/drawing/2014/main" id="{50D3D634-8774-458A-BD82-3D1E36D75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7BC2B1-F7E8-4CA6-ACC1-E9A8B3EBE76E}"/>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76243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ED79-B8E5-430F-B1B9-A95C1F51E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ED43FE-F025-4B2B-9508-230691128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4F340C-F105-4E28-9116-A7418760C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65D9C-F310-404D-84B2-45BD660B0749}"/>
              </a:ext>
            </a:extLst>
          </p:cNvPr>
          <p:cNvSpPr>
            <a:spLocks noGrp="1"/>
          </p:cNvSpPr>
          <p:nvPr>
            <p:ph type="dt" sz="half" idx="10"/>
          </p:nvPr>
        </p:nvSpPr>
        <p:spPr/>
        <p:txBody>
          <a:bodyPr/>
          <a:lstStyle/>
          <a:p>
            <a:fld id="{E562CE72-1122-4D44-A4B6-B97E1BBD0F22}" type="datetimeFigureOut">
              <a:rPr lang="en-IN" smtClean="0"/>
              <a:t>26-06-2021</a:t>
            </a:fld>
            <a:endParaRPr lang="en-IN"/>
          </a:p>
        </p:txBody>
      </p:sp>
      <p:sp>
        <p:nvSpPr>
          <p:cNvPr id="6" name="Footer Placeholder 5">
            <a:extLst>
              <a:ext uri="{FF2B5EF4-FFF2-40B4-BE49-F238E27FC236}">
                <a16:creationId xmlns:a16="http://schemas.microsoft.com/office/drawing/2014/main" id="{3087BBBD-C848-4F25-B215-2B53D5122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C19F-6C36-4079-A982-88BD15CE1BA6}"/>
              </a:ext>
            </a:extLst>
          </p:cNvPr>
          <p:cNvSpPr>
            <a:spLocks noGrp="1"/>
          </p:cNvSpPr>
          <p:nvPr>
            <p:ph type="sldNum" sz="quarter" idx="12"/>
          </p:nvPr>
        </p:nvSpPr>
        <p:spPr/>
        <p:txBody>
          <a:bodyPr/>
          <a:lstStyle/>
          <a:p>
            <a:fld id="{CDC713F4-BA20-4B8C-BD13-D9E105013B55}" type="slidenum">
              <a:rPr lang="en-IN" smtClean="0"/>
              <a:t>‹#›</a:t>
            </a:fld>
            <a:endParaRPr lang="en-IN"/>
          </a:p>
        </p:txBody>
      </p:sp>
    </p:spTree>
    <p:extLst>
      <p:ext uri="{BB962C8B-B14F-4D97-AF65-F5344CB8AC3E}">
        <p14:creationId xmlns:p14="http://schemas.microsoft.com/office/powerpoint/2010/main" val="384682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E19109-0419-4D0B-80D3-8956659A3A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7C0D27-277E-4123-A6A4-F1B91D03E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F7031-E695-41BD-8CD0-ADA81B644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2CE72-1122-4D44-A4B6-B97E1BBD0F22}" type="datetimeFigureOut">
              <a:rPr lang="en-IN" smtClean="0"/>
              <a:t>26-06-2021</a:t>
            </a:fld>
            <a:endParaRPr lang="en-IN"/>
          </a:p>
        </p:txBody>
      </p:sp>
      <p:sp>
        <p:nvSpPr>
          <p:cNvPr id="5" name="Footer Placeholder 4">
            <a:extLst>
              <a:ext uri="{FF2B5EF4-FFF2-40B4-BE49-F238E27FC236}">
                <a16:creationId xmlns:a16="http://schemas.microsoft.com/office/drawing/2014/main" id="{FB3BB341-02F6-4B05-8625-80EA5F0F1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547734-9F84-4382-83E1-D937051BD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713F4-BA20-4B8C-BD13-D9E105013B55}" type="slidenum">
              <a:rPr lang="en-IN" smtClean="0"/>
              <a:t>‹#›</a:t>
            </a:fld>
            <a:endParaRPr lang="en-IN"/>
          </a:p>
        </p:txBody>
      </p:sp>
    </p:spTree>
    <p:extLst>
      <p:ext uri="{BB962C8B-B14F-4D97-AF65-F5344CB8AC3E}">
        <p14:creationId xmlns:p14="http://schemas.microsoft.com/office/powerpoint/2010/main" val="3607435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hopizer-ecommerce/shopiz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localhost:808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engine/instal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mmumshad/simple-webapp-flas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674D-02E7-4057-A53D-A7D393EBEF71}"/>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Introduction to Docker</a:t>
            </a:r>
            <a:endParaRPr lang="en-IN"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16D752A-8607-422D-9B81-9E1674A8B299}"/>
              </a:ext>
            </a:extLst>
          </p:cNvPr>
          <p:cNvSpPr>
            <a:spLocks noGrp="1"/>
          </p:cNvSpPr>
          <p:nvPr>
            <p:ph type="subTitle" idx="1"/>
          </p:nvPr>
        </p:nvSpPr>
        <p:spPr>
          <a:xfrm>
            <a:off x="6680461" y="3608109"/>
            <a:ext cx="2802903" cy="310086"/>
          </a:xfrm>
        </p:spPr>
        <p:txBody>
          <a:bodyPr>
            <a:normAutofit fontScale="77500" lnSpcReduction="20000"/>
          </a:bodyPr>
          <a:lstStyle/>
          <a:p>
            <a:r>
              <a:rPr lang="en-US" dirty="0"/>
              <a:t>By Seetaram</a:t>
            </a:r>
            <a:endParaRPr lang="en-IN" dirty="0"/>
          </a:p>
        </p:txBody>
      </p:sp>
    </p:spTree>
    <p:extLst>
      <p:ext uri="{BB962C8B-B14F-4D97-AF65-F5344CB8AC3E}">
        <p14:creationId xmlns:p14="http://schemas.microsoft.com/office/powerpoint/2010/main" val="542979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F48F-0180-4253-80AA-1877BA5DA978}"/>
              </a:ext>
            </a:extLst>
          </p:cNvPr>
          <p:cNvSpPr>
            <a:spLocks noGrp="1"/>
          </p:cNvSpPr>
          <p:nvPr>
            <p:ph type="title"/>
          </p:nvPr>
        </p:nvSpPr>
        <p:spPr/>
        <p:txBody>
          <a:bodyPr/>
          <a:lstStyle/>
          <a:p>
            <a:r>
              <a:rPr lang="en-IN" dirty="0"/>
              <a:t>Continued..</a:t>
            </a:r>
          </a:p>
        </p:txBody>
      </p:sp>
      <p:pic>
        <p:nvPicPr>
          <p:cNvPr id="5" name="Picture 4">
            <a:extLst>
              <a:ext uri="{FF2B5EF4-FFF2-40B4-BE49-F238E27FC236}">
                <a16:creationId xmlns:a16="http://schemas.microsoft.com/office/drawing/2014/main" id="{924F69A0-A1AF-453C-A4B9-67A81454787E}"/>
              </a:ext>
            </a:extLst>
          </p:cNvPr>
          <p:cNvPicPr>
            <a:picLocks noChangeAspect="1"/>
          </p:cNvPicPr>
          <p:nvPr/>
        </p:nvPicPr>
        <p:blipFill>
          <a:blip r:embed="rId2"/>
          <a:stretch>
            <a:fillRect/>
          </a:stretch>
        </p:blipFill>
        <p:spPr>
          <a:xfrm>
            <a:off x="927694" y="1856591"/>
            <a:ext cx="10336611" cy="4072869"/>
          </a:xfrm>
          <a:prstGeom prst="rect">
            <a:avLst/>
          </a:prstGeom>
        </p:spPr>
      </p:pic>
    </p:spTree>
    <p:extLst>
      <p:ext uri="{BB962C8B-B14F-4D97-AF65-F5344CB8AC3E}">
        <p14:creationId xmlns:p14="http://schemas.microsoft.com/office/powerpoint/2010/main" val="419356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24F9-D816-46A1-A6A4-12E5842569DC}"/>
              </a:ext>
            </a:extLst>
          </p:cNvPr>
          <p:cNvSpPr>
            <a:spLocks noGrp="1"/>
          </p:cNvSpPr>
          <p:nvPr>
            <p:ph type="title"/>
          </p:nvPr>
        </p:nvSpPr>
        <p:spPr/>
        <p:txBody>
          <a:bodyPr/>
          <a:lstStyle/>
          <a:p>
            <a:r>
              <a:rPr lang="en-US" dirty="0"/>
              <a:t>Run Sample Application (without docker)</a:t>
            </a:r>
            <a:endParaRPr lang="en-IN" dirty="0"/>
          </a:p>
        </p:txBody>
      </p:sp>
      <p:sp>
        <p:nvSpPr>
          <p:cNvPr id="3" name="Content Placeholder 2">
            <a:extLst>
              <a:ext uri="{FF2B5EF4-FFF2-40B4-BE49-F238E27FC236}">
                <a16:creationId xmlns:a16="http://schemas.microsoft.com/office/drawing/2014/main" id="{A5A28424-5421-4CE8-BE95-2A86AB9C0806}"/>
              </a:ext>
            </a:extLst>
          </p:cNvPr>
          <p:cNvSpPr>
            <a:spLocks noGrp="1"/>
          </p:cNvSpPr>
          <p:nvPr>
            <p:ph idx="1"/>
          </p:nvPr>
        </p:nvSpPr>
        <p:spPr/>
        <p:txBody>
          <a:bodyPr>
            <a:normAutofit lnSpcReduction="10000"/>
          </a:bodyPr>
          <a:lstStyle/>
          <a:p>
            <a:pPr marL="0" indent="0">
              <a:buNone/>
            </a:pPr>
            <a:r>
              <a:rPr lang="en-US" dirty="0"/>
              <a:t>Complexity of Application deployment</a:t>
            </a:r>
          </a:p>
          <a:p>
            <a:r>
              <a:rPr lang="en-US" dirty="0"/>
              <a:t>Sample Application: </a:t>
            </a:r>
            <a:r>
              <a:rPr lang="en-US" dirty="0">
                <a:hlinkClick r:id="rId3"/>
              </a:rPr>
              <a:t>https://github.com/shopizer-ecommerce/shopizer</a:t>
            </a:r>
            <a:endParaRPr lang="en-US" dirty="0"/>
          </a:p>
          <a:p>
            <a:pPr lvl="1"/>
            <a:r>
              <a:rPr lang="en-US" dirty="0"/>
              <a:t>E-commerce application</a:t>
            </a:r>
          </a:p>
          <a:p>
            <a:pPr lvl="1"/>
            <a:r>
              <a:rPr lang="en-US" dirty="0"/>
              <a:t>Clone code from </a:t>
            </a:r>
            <a:r>
              <a:rPr lang="en-US" dirty="0" err="1"/>
              <a:t>github</a:t>
            </a:r>
            <a:endParaRPr lang="en-US" dirty="0"/>
          </a:p>
          <a:p>
            <a:pPr lvl="1"/>
            <a:r>
              <a:rPr lang="en-US" dirty="0"/>
              <a:t>Follow application deployment guide</a:t>
            </a:r>
          </a:p>
          <a:p>
            <a:pPr lvl="1"/>
            <a:r>
              <a:rPr lang="en-US" dirty="0"/>
              <a:t>Run the application</a:t>
            </a:r>
          </a:p>
          <a:p>
            <a:r>
              <a:rPr lang="en-US" dirty="0"/>
              <a:t>Deployment:</a:t>
            </a:r>
          </a:p>
          <a:p>
            <a:pPr lvl="1"/>
            <a:r>
              <a:rPr lang="en-US" dirty="0"/>
              <a:t>Install Java, Maven, IntelliJ Idea/Eclipse</a:t>
            </a:r>
          </a:p>
          <a:p>
            <a:pPr lvl="1"/>
            <a:r>
              <a:rPr lang="en-US" dirty="0"/>
              <a:t>Run: cd </a:t>
            </a:r>
            <a:r>
              <a:rPr lang="en-US" dirty="0" err="1"/>
              <a:t>shopizer</a:t>
            </a:r>
            <a:r>
              <a:rPr lang="en-US" dirty="0"/>
              <a:t>  -- </a:t>
            </a:r>
            <a:r>
              <a:rPr lang="en-US" dirty="0" err="1"/>
              <a:t>mvnw</a:t>
            </a:r>
            <a:r>
              <a:rPr lang="en-US" dirty="0"/>
              <a:t> clean install</a:t>
            </a:r>
          </a:p>
          <a:p>
            <a:r>
              <a:rPr lang="en-US" dirty="0"/>
              <a:t>Run Application: </a:t>
            </a:r>
            <a:r>
              <a:rPr lang="en-IN" b="0" i="0" u="none" strike="noStrike" dirty="0">
                <a:effectLst/>
                <a:latin typeface="-apple-system"/>
                <a:hlinkClick r:id="rId4"/>
              </a:rPr>
              <a:t>http://localhost:8080/</a:t>
            </a:r>
            <a:endParaRPr lang="en-US" dirty="0"/>
          </a:p>
          <a:p>
            <a:endParaRPr lang="en-US" dirty="0"/>
          </a:p>
          <a:p>
            <a:endParaRPr lang="en-IN" dirty="0"/>
          </a:p>
        </p:txBody>
      </p:sp>
    </p:spTree>
    <p:extLst>
      <p:ext uri="{BB962C8B-B14F-4D97-AF65-F5344CB8AC3E}">
        <p14:creationId xmlns:p14="http://schemas.microsoft.com/office/powerpoint/2010/main" val="53058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0EC6-D01F-4B45-B42A-55D075CDD9F5}"/>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1C2C5C9B-1FCE-4AA4-BF9A-4276ED797DA7}"/>
              </a:ext>
            </a:extLst>
          </p:cNvPr>
          <p:cNvSpPr>
            <a:spLocks noGrp="1"/>
          </p:cNvSpPr>
          <p:nvPr>
            <p:ph idx="1"/>
          </p:nvPr>
        </p:nvSpPr>
        <p:spPr/>
        <p:txBody>
          <a:bodyPr/>
          <a:lstStyle/>
          <a:p>
            <a:r>
              <a:rPr lang="en-US" dirty="0"/>
              <a:t>If we have to try:</a:t>
            </a:r>
          </a:p>
          <a:p>
            <a:pPr lvl="1"/>
            <a:r>
              <a:rPr lang="en-US" dirty="0"/>
              <a:t>Python application</a:t>
            </a:r>
          </a:p>
          <a:p>
            <a:pPr lvl="1"/>
            <a:r>
              <a:rPr lang="en-US" dirty="0"/>
              <a:t>Node JS application</a:t>
            </a:r>
          </a:p>
          <a:p>
            <a:pPr lvl="1"/>
            <a:r>
              <a:rPr lang="en-US" dirty="0"/>
              <a:t>Dot Net application</a:t>
            </a:r>
          </a:p>
          <a:p>
            <a:r>
              <a:rPr lang="en-US" dirty="0"/>
              <a:t>We need to do the setup from scratch</a:t>
            </a:r>
            <a:endParaRPr lang="en-IN" dirty="0"/>
          </a:p>
        </p:txBody>
      </p:sp>
    </p:spTree>
    <p:extLst>
      <p:ext uri="{BB962C8B-B14F-4D97-AF65-F5344CB8AC3E}">
        <p14:creationId xmlns:p14="http://schemas.microsoft.com/office/powerpoint/2010/main" val="39946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64F8-56AC-4F1F-BA72-6D0CC01386D9}"/>
              </a:ext>
            </a:extLst>
          </p:cNvPr>
          <p:cNvSpPr>
            <a:spLocks noGrp="1"/>
          </p:cNvSpPr>
          <p:nvPr>
            <p:ph type="title"/>
          </p:nvPr>
        </p:nvSpPr>
        <p:spPr/>
        <p:txBody>
          <a:bodyPr/>
          <a:lstStyle/>
          <a:p>
            <a:r>
              <a:rPr lang="en-US" dirty="0"/>
              <a:t>Docker Example</a:t>
            </a:r>
            <a:endParaRPr lang="en-IN" dirty="0"/>
          </a:p>
        </p:txBody>
      </p:sp>
      <p:sp>
        <p:nvSpPr>
          <p:cNvPr id="3" name="Content Placeholder 2">
            <a:extLst>
              <a:ext uri="{FF2B5EF4-FFF2-40B4-BE49-F238E27FC236}">
                <a16:creationId xmlns:a16="http://schemas.microsoft.com/office/drawing/2014/main" id="{F444ED52-E8B0-43DB-92A9-1FB625803E31}"/>
              </a:ext>
            </a:extLst>
          </p:cNvPr>
          <p:cNvSpPr>
            <a:spLocks noGrp="1"/>
          </p:cNvSpPr>
          <p:nvPr>
            <p:ph idx="1"/>
          </p:nvPr>
        </p:nvSpPr>
        <p:spPr>
          <a:xfrm>
            <a:off x="838199" y="1825625"/>
            <a:ext cx="10587087" cy="3981286"/>
          </a:xfrm>
        </p:spPr>
        <p:txBody>
          <a:bodyPr>
            <a:normAutofit/>
          </a:bodyPr>
          <a:lstStyle/>
          <a:p>
            <a:pPr marL="0" indent="0">
              <a:buNone/>
            </a:pPr>
            <a:r>
              <a:rPr lang="en-US" dirty="0"/>
              <a:t>Install docker on laptop</a:t>
            </a:r>
          </a:p>
          <a:p>
            <a:pPr marL="514350" indent="-514350">
              <a:buFont typeface="+mj-lt"/>
              <a:buAutoNum type="arabicPeriod"/>
            </a:pPr>
            <a:r>
              <a:rPr lang="en-US" dirty="0"/>
              <a:t>Run docker command</a:t>
            </a:r>
          </a:p>
          <a:p>
            <a:pPr lvl="1"/>
            <a:r>
              <a:rPr lang="en-US" dirty="0"/>
              <a:t>docker run -p 80:8080 </a:t>
            </a:r>
            <a:r>
              <a:rPr lang="en-US" dirty="0" err="1"/>
              <a:t>shopizerecomm</a:t>
            </a:r>
            <a:r>
              <a:rPr lang="en-US" dirty="0"/>
              <a:t>/</a:t>
            </a:r>
            <a:r>
              <a:rPr lang="en-US" dirty="0" err="1"/>
              <a:t>shopizer:latest</a:t>
            </a:r>
            <a:endParaRPr lang="en-US" dirty="0"/>
          </a:p>
          <a:p>
            <a:pPr lvl="1"/>
            <a:r>
              <a:rPr lang="en-US" dirty="0"/>
              <a:t>Go to </a:t>
            </a:r>
            <a:r>
              <a:rPr lang="en-IN" b="0" i="0" u="none" strike="noStrike" dirty="0">
                <a:effectLst/>
                <a:latin typeface="-apple-system"/>
                <a:hlinkClick r:id="rId2"/>
              </a:rPr>
              <a:t>http://localhost:8080/</a:t>
            </a:r>
            <a:endParaRPr lang="en-IN" b="0" i="0" u="none" strike="noStrike" dirty="0">
              <a:effectLst/>
              <a:latin typeface="-apple-system"/>
            </a:endParaRPr>
          </a:p>
          <a:p>
            <a:pPr lvl="1"/>
            <a:r>
              <a:rPr lang="en-IN" dirty="0">
                <a:latin typeface="-apple-system"/>
              </a:rPr>
              <a:t>Application up and running</a:t>
            </a:r>
          </a:p>
          <a:p>
            <a:pPr marL="514350" indent="-514350">
              <a:buFont typeface="+mj-lt"/>
              <a:buAutoNum type="arabicPeriod"/>
            </a:pPr>
            <a:r>
              <a:rPr lang="en-IN" dirty="0">
                <a:latin typeface="-apple-system"/>
              </a:rPr>
              <a:t>Run MySQL docker container</a:t>
            </a:r>
          </a:p>
          <a:p>
            <a:pPr lvl="1"/>
            <a:r>
              <a:rPr lang="en-IN" dirty="0">
                <a:latin typeface="-apple-system"/>
              </a:rPr>
              <a:t>Learn easily</a:t>
            </a:r>
            <a:endParaRPr lang="en-IN" dirty="0"/>
          </a:p>
        </p:txBody>
      </p:sp>
      <p:pic>
        <p:nvPicPr>
          <p:cNvPr id="1026" name="Picture 2" descr="Crafting the perfect Java Docker build flow - Codefresh">
            <a:extLst>
              <a:ext uri="{FF2B5EF4-FFF2-40B4-BE49-F238E27FC236}">
                <a16:creationId xmlns:a16="http://schemas.microsoft.com/office/drawing/2014/main" id="{1379E4D8-CCD3-4130-B675-C57F7C2E5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691" y="3780147"/>
            <a:ext cx="5033178" cy="224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40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B70B-E18E-4720-A2A2-72691F6A90B3}"/>
              </a:ext>
            </a:extLst>
          </p:cNvPr>
          <p:cNvSpPr>
            <a:spLocks noGrp="1"/>
          </p:cNvSpPr>
          <p:nvPr>
            <p:ph type="title"/>
          </p:nvPr>
        </p:nvSpPr>
        <p:spPr/>
        <p:txBody>
          <a:bodyPr/>
          <a:lstStyle/>
          <a:p>
            <a:r>
              <a:rPr lang="en-IN" dirty="0"/>
              <a:t>Container vs VM</a:t>
            </a:r>
          </a:p>
        </p:txBody>
      </p:sp>
      <p:sp>
        <p:nvSpPr>
          <p:cNvPr id="3" name="Content Placeholder 2">
            <a:extLst>
              <a:ext uri="{FF2B5EF4-FFF2-40B4-BE49-F238E27FC236}">
                <a16:creationId xmlns:a16="http://schemas.microsoft.com/office/drawing/2014/main" id="{FF4B7446-AC24-4B5F-82E1-CBFBA92DF9DE}"/>
              </a:ext>
            </a:extLst>
          </p:cNvPr>
          <p:cNvSpPr>
            <a:spLocks noGrp="1"/>
          </p:cNvSpPr>
          <p:nvPr>
            <p:ph idx="1"/>
          </p:nvPr>
        </p:nvSpPr>
        <p:spPr>
          <a:xfrm>
            <a:off x="838200" y="1825625"/>
            <a:ext cx="10515600" cy="2689814"/>
          </a:xfrm>
        </p:spPr>
        <p:txBody>
          <a:bodyPr/>
          <a:lstStyle/>
          <a:p>
            <a:r>
              <a:rPr lang="en-IN" dirty="0"/>
              <a:t>Containers are not mini VMs</a:t>
            </a:r>
          </a:p>
          <a:p>
            <a:r>
              <a:rPr lang="en-IN" dirty="0"/>
              <a:t>They are just Processes</a:t>
            </a:r>
          </a:p>
          <a:p>
            <a:r>
              <a:rPr lang="en-IN" dirty="0"/>
              <a:t>Limited to what resources they can access (file paths, running processes, etc)</a:t>
            </a:r>
          </a:p>
          <a:p>
            <a:r>
              <a:rPr lang="en-IN" dirty="0"/>
              <a:t>Exit when process stops</a:t>
            </a:r>
          </a:p>
        </p:txBody>
      </p:sp>
    </p:spTree>
    <p:extLst>
      <p:ext uri="{BB962C8B-B14F-4D97-AF65-F5344CB8AC3E}">
        <p14:creationId xmlns:p14="http://schemas.microsoft.com/office/powerpoint/2010/main" val="204433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DADA-9355-49B9-96AC-3BC70D2CAA36}"/>
              </a:ext>
            </a:extLst>
          </p:cNvPr>
          <p:cNvSpPr>
            <a:spLocks noGrp="1"/>
          </p:cNvSpPr>
          <p:nvPr>
            <p:ph type="title"/>
          </p:nvPr>
        </p:nvSpPr>
        <p:spPr/>
        <p:txBody>
          <a:bodyPr/>
          <a:lstStyle/>
          <a:p>
            <a:r>
              <a:rPr lang="en-IN" dirty="0"/>
              <a:t>Continued..</a:t>
            </a:r>
          </a:p>
        </p:txBody>
      </p:sp>
      <p:pic>
        <p:nvPicPr>
          <p:cNvPr id="5" name="Picture 4">
            <a:extLst>
              <a:ext uri="{FF2B5EF4-FFF2-40B4-BE49-F238E27FC236}">
                <a16:creationId xmlns:a16="http://schemas.microsoft.com/office/drawing/2014/main" id="{9D3A1623-21DD-409A-85FD-E14B286204C5}"/>
              </a:ext>
            </a:extLst>
          </p:cNvPr>
          <p:cNvPicPr>
            <a:picLocks noChangeAspect="1"/>
          </p:cNvPicPr>
          <p:nvPr/>
        </p:nvPicPr>
        <p:blipFill>
          <a:blip r:embed="rId2"/>
          <a:stretch>
            <a:fillRect/>
          </a:stretch>
        </p:blipFill>
        <p:spPr>
          <a:xfrm>
            <a:off x="838200" y="1816457"/>
            <a:ext cx="8653806" cy="4764849"/>
          </a:xfrm>
          <a:prstGeom prst="rect">
            <a:avLst/>
          </a:prstGeom>
        </p:spPr>
      </p:pic>
    </p:spTree>
    <p:extLst>
      <p:ext uri="{BB962C8B-B14F-4D97-AF65-F5344CB8AC3E}">
        <p14:creationId xmlns:p14="http://schemas.microsoft.com/office/powerpoint/2010/main" val="386233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DA66-5910-4CD7-8878-2C3F17B44A8F}"/>
              </a:ext>
            </a:extLst>
          </p:cNvPr>
          <p:cNvSpPr>
            <a:spLocks noGrp="1"/>
          </p:cNvSpPr>
          <p:nvPr>
            <p:ph type="title"/>
          </p:nvPr>
        </p:nvSpPr>
        <p:spPr/>
        <p:txBody>
          <a:bodyPr/>
          <a:lstStyle/>
          <a:p>
            <a:r>
              <a:rPr lang="en-IN" dirty="0"/>
              <a:t>Image vs Container</a:t>
            </a:r>
          </a:p>
        </p:txBody>
      </p:sp>
      <p:sp>
        <p:nvSpPr>
          <p:cNvPr id="3" name="Content Placeholder 2">
            <a:extLst>
              <a:ext uri="{FF2B5EF4-FFF2-40B4-BE49-F238E27FC236}">
                <a16:creationId xmlns:a16="http://schemas.microsoft.com/office/drawing/2014/main" id="{030C6B53-23AD-4266-8A16-C577CD2C2C81}"/>
              </a:ext>
            </a:extLst>
          </p:cNvPr>
          <p:cNvSpPr>
            <a:spLocks noGrp="1"/>
          </p:cNvSpPr>
          <p:nvPr>
            <p:ph idx="1"/>
          </p:nvPr>
        </p:nvSpPr>
        <p:spPr>
          <a:xfrm>
            <a:off x="838200" y="1825625"/>
            <a:ext cx="10515600" cy="3227142"/>
          </a:xfrm>
        </p:spPr>
        <p:txBody>
          <a:bodyPr/>
          <a:lstStyle/>
          <a:p>
            <a:r>
              <a:rPr lang="en-US" dirty="0"/>
              <a:t>An Image is the application we want to run </a:t>
            </a:r>
          </a:p>
          <a:p>
            <a:r>
              <a:rPr lang="en-US" dirty="0"/>
              <a:t>A Container is an instance of that image running as a process </a:t>
            </a:r>
          </a:p>
          <a:p>
            <a:r>
              <a:rPr lang="en-US" dirty="0"/>
              <a:t>You can have many containers running off the same image </a:t>
            </a:r>
          </a:p>
          <a:p>
            <a:r>
              <a:rPr lang="en-US" dirty="0"/>
              <a:t>In this lecture our image will be the Nginx web server </a:t>
            </a:r>
          </a:p>
          <a:p>
            <a:r>
              <a:rPr lang="en-US" dirty="0"/>
              <a:t>Docker's default image "registry" is called Docker Hub </a:t>
            </a:r>
          </a:p>
          <a:p>
            <a:r>
              <a:rPr lang="en-US" dirty="0"/>
              <a:t>(hub.docker.com)</a:t>
            </a:r>
            <a:endParaRPr lang="en-IN" dirty="0"/>
          </a:p>
        </p:txBody>
      </p:sp>
    </p:spTree>
    <p:extLst>
      <p:ext uri="{BB962C8B-B14F-4D97-AF65-F5344CB8AC3E}">
        <p14:creationId xmlns:p14="http://schemas.microsoft.com/office/powerpoint/2010/main" val="3073799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8493-2180-4B7F-85E1-E4D031B2493E}"/>
              </a:ext>
            </a:extLst>
          </p:cNvPr>
          <p:cNvSpPr>
            <a:spLocks noGrp="1"/>
          </p:cNvSpPr>
          <p:nvPr>
            <p:ph type="title"/>
          </p:nvPr>
        </p:nvSpPr>
        <p:spPr/>
        <p:txBody>
          <a:bodyPr/>
          <a:lstStyle/>
          <a:p>
            <a:r>
              <a:rPr lang="en-IN" dirty="0"/>
              <a:t>Continued..</a:t>
            </a:r>
          </a:p>
        </p:txBody>
      </p:sp>
      <p:grpSp>
        <p:nvGrpSpPr>
          <p:cNvPr id="22" name="Group 21">
            <a:extLst>
              <a:ext uri="{FF2B5EF4-FFF2-40B4-BE49-F238E27FC236}">
                <a16:creationId xmlns:a16="http://schemas.microsoft.com/office/drawing/2014/main" id="{3A544701-14A7-4B5B-ABA5-0F9C571A28AF}"/>
              </a:ext>
            </a:extLst>
          </p:cNvPr>
          <p:cNvGrpSpPr/>
          <p:nvPr/>
        </p:nvGrpSpPr>
        <p:grpSpPr>
          <a:xfrm>
            <a:off x="2360629" y="2611226"/>
            <a:ext cx="6764517" cy="3117462"/>
            <a:chOff x="2360629" y="2611226"/>
            <a:chExt cx="6764517" cy="3117462"/>
          </a:xfrm>
        </p:grpSpPr>
        <p:pic>
          <p:nvPicPr>
            <p:cNvPr id="6148" name="Picture 4" descr="Containerised Bioinformatics">
              <a:extLst>
                <a:ext uri="{FF2B5EF4-FFF2-40B4-BE49-F238E27FC236}">
                  <a16:creationId xmlns:a16="http://schemas.microsoft.com/office/drawing/2014/main" id="{45486922-0389-4891-9DE4-FF41391A9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358" y="3288472"/>
              <a:ext cx="640286" cy="64028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5844A18C-3AF4-4F8C-A1C0-36DDEA84BAC3}"/>
                </a:ext>
              </a:extLst>
            </p:cNvPr>
            <p:cNvGrpSpPr/>
            <p:nvPr/>
          </p:nvGrpSpPr>
          <p:grpSpPr>
            <a:xfrm>
              <a:off x="2360629" y="2611226"/>
              <a:ext cx="6764517" cy="3117462"/>
              <a:chOff x="1804448" y="1330654"/>
              <a:chExt cx="6764517" cy="3117462"/>
            </a:xfrm>
          </p:grpSpPr>
          <p:pic>
            <p:nvPicPr>
              <p:cNvPr id="10" name="Picture 4" descr="Containerised Bioinformatics">
                <a:extLst>
                  <a:ext uri="{FF2B5EF4-FFF2-40B4-BE49-F238E27FC236}">
                    <a16:creationId xmlns:a16="http://schemas.microsoft.com/office/drawing/2014/main" id="{A6870DA9-D0B4-4B7C-BA5E-4B3C8B1C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3540" y="1330654"/>
                <a:ext cx="640286" cy="6402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0B0326-F187-46D9-B4BA-1ADAD0880B85}"/>
                  </a:ext>
                </a:extLst>
              </p:cNvPr>
              <p:cNvSpPr txBox="1"/>
              <p:nvPr/>
            </p:nvSpPr>
            <p:spPr>
              <a:xfrm>
                <a:off x="7371761" y="2017335"/>
                <a:ext cx="1187777" cy="307777"/>
              </a:xfrm>
              <a:prstGeom prst="rect">
                <a:avLst/>
              </a:prstGeom>
              <a:noFill/>
            </p:spPr>
            <p:txBody>
              <a:bodyPr wrap="square" rtlCol="0">
                <a:spAutoFit/>
              </a:bodyPr>
              <a:lstStyle/>
              <a:p>
                <a:r>
                  <a:rPr lang="en-IN" sz="1400" dirty="0"/>
                  <a:t>Container - 1</a:t>
                </a:r>
              </a:p>
            </p:txBody>
          </p:sp>
          <p:cxnSp>
            <p:nvCxnSpPr>
              <p:cNvPr id="13" name="Straight Arrow Connector 12">
                <a:extLst>
                  <a:ext uri="{FF2B5EF4-FFF2-40B4-BE49-F238E27FC236}">
                    <a16:creationId xmlns:a16="http://schemas.microsoft.com/office/drawing/2014/main" id="{7D947399-A87D-4073-A8DE-4FA59DC8551F}"/>
                  </a:ext>
                </a:extLst>
              </p:cNvPr>
              <p:cNvCxnSpPr/>
              <p:nvPr/>
            </p:nvCxnSpPr>
            <p:spPr>
              <a:xfrm flipV="1">
                <a:off x="3346515" y="1690688"/>
                <a:ext cx="4025246" cy="63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3F0682E-9571-4E4B-BA6E-16C3B33B597E}"/>
                  </a:ext>
                </a:extLst>
              </p:cNvPr>
              <p:cNvGrpSpPr/>
              <p:nvPr/>
            </p:nvGrpSpPr>
            <p:grpSpPr>
              <a:xfrm>
                <a:off x="1804448" y="2325112"/>
                <a:ext cx="6764517" cy="2123004"/>
                <a:chOff x="1804448" y="2325112"/>
                <a:chExt cx="6764517" cy="2123004"/>
              </a:xfrm>
            </p:grpSpPr>
            <p:sp>
              <p:nvSpPr>
                <p:cNvPr id="6" name="TextBox 5">
                  <a:extLst>
                    <a:ext uri="{FF2B5EF4-FFF2-40B4-BE49-F238E27FC236}">
                      <a16:creationId xmlns:a16="http://schemas.microsoft.com/office/drawing/2014/main" id="{1F9D51C4-9BDF-4982-8B28-0D3A59AB2AC7}"/>
                    </a:ext>
                  </a:extLst>
                </p:cNvPr>
                <p:cNvSpPr txBox="1"/>
                <p:nvPr/>
              </p:nvSpPr>
              <p:spPr>
                <a:xfrm>
                  <a:off x="2294618" y="2729039"/>
                  <a:ext cx="1725153" cy="369332"/>
                </a:xfrm>
                <a:prstGeom prst="rect">
                  <a:avLst/>
                </a:prstGeom>
                <a:noFill/>
              </p:spPr>
              <p:txBody>
                <a:bodyPr wrap="square" rtlCol="0">
                  <a:spAutoFit/>
                </a:bodyPr>
                <a:lstStyle/>
                <a:p>
                  <a:r>
                    <a:rPr lang="en-IN" b="1" dirty="0"/>
                    <a:t>Docker Image</a:t>
                  </a:r>
                </a:p>
              </p:txBody>
            </p:sp>
            <p:sp>
              <p:nvSpPr>
                <p:cNvPr id="7" name="TextBox 6">
                  <a:extLst>
                    <a:ext uri="{FF2B5EF4-FFF2-40B4-BE49-F238E27FC236}">
                      <a16:creationId xmlns:a16="http://schemas.microsoft.com/office/drawing/2014/main" id="{2C0679ED-C21E-4790-AC29-F7B905CD3F74}"/>
                    </a:ext>
                  </a:extLst>
                </p:cNvPr>
                <p:cNvSpPr txBox="1"/>
                <p:nvPr/>
              </p:nvSpPr>
              <p:spPr>
                <a:xfrm>
                  <a:off x="1804448" y="3098371"/>
                  <a:ext cx="2705493" cy="369332"/>
                </a:xfrm>
                <a:prstGeom prst="rect">
                  <a:avLst/>
                </a:prstGeom>
                <a:noFill/>
              </p:spPr>
              <p:txBody>
                <a:bodyPr wrap="square" rtlCol="0">
                  <a:spAutoFit/>
                </a:bodyPr>
                <a:lstStyle/>
                <a:p>
                  <a:r>
                    <a:rPr lang="en-IN" dirty="0"/>
                    <a:t>Package / Template / Plan</a:t>
                  </a:r>
                </a:p>
              </p:txBody>
            </p:sp>
            <p:pic>
              <p:nvPicPr>
                <p:cNvPr id="11" name="Picture 4" descr="Containerised Bioinformatics">
                  <a:extLst>
                    <a:ext uri="{FF2B5EF4-FFF2-40B4-BE49-F238E27FC236}">
                      <a16:creationId xmlns:a16="http://schemas.microsoft.com/office/drawing/2014/main" id="{B7CDEE4E-B125-483E-AF98-1621B4DF3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866" y="2458085"/>
                  <a:ext cx="640286" cy="6402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ontainerised Bioinformatics">
                  <a:extLst>
                    <a:ext uri="{FF2B5EF4-FFF2-40B4-BE49-F238E27FC236}">
                      <a16:creationId xmlns:a16="http://schemas.microsoft.com/office/drawing/2014/main" id="{3207BF3A-C81E-4703-AE08-4FD51CF69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022" y="3438451"/>
                  <a:ext cx="640286" cy="6402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86320BC-484D-41BD-B58C-1102D4027CA5}"/>
                    </a:ext>
                  </a:extLst>
                </p:cNvPr>
                <p:cNvSpPr txBox="1"/>
                <p:nvPr/>
              </p:nvSpPr>
              <p:spPr>
                <a:xfrm>
                  <a:off x="7381188" y="3098371"/>
                  <a:ext cx="1187777" cy="307777"/>
                </a:xfrm>
                <a:prstGeom prst="rect">
                  <a:avLst/>
                </a:prstGeom>
                <a:noFill/>
              </p:spPr>
              <p:txBody>
                <a:bodyPr wrap="square" rtlCol="0">
                  <a:spAutoFit/>
                </a:bodyPr>
                <a:lstStyle/>
                <a:p>
                  <a:r>
                    <a:rPr lang="en-IN" sz="1400" dirty="0"/>
                    <a:t>Container - 2</a:t>
                  </a:r>
                </a:p>
              </p:txBody>
            </p:sp>
            <p:sp>
              <p:nvSpPr>
                <p:cNvPr id="15" name="TextBox 14">
                  <a:extLst>
                    <a:ext uri="{FF2B5EF4-FFF2-40B4-BE49-F238E27FC236}">
                      <a16:creationId xmlns:a16="http://schemas.microsoft.com/office/drawing/2014/main" id="{48D2634C-F218-4D94-B005-CCBCBC805363}"/>
                    </a:ext>
                  </a:extLst>
                </p:cNvPr>
                <p:cNvSpPr txBox="1"/>
                <p:nvPr/>
              </p:nvSpPr>
              <p:spPr>
                <a:xfrm>
                  <a:off x="7381188" y="4140339"/>
                  <a:ext cx="1187777" cy="307777"/>
                </a:xfrm>
                <a:prstGeom prst="rect">
                  <a:avLst/>
                </a:prstGeom>
                <a:noFill/>
              </p:spPr>
              <p:txBody>
                <a:bodyPr wrap="square" rtlCol="0">
                  <a:spAutoFit/>
                </a:bodyPr>
                <a:lstStyle/>
                <a:p>
                  <a:r>
                    <a:rPr lang="en-IN" sz="1400" dirty="0"/>
                    <a:t>Container - 3</a:t>
                  </a:r>
                </a:p>
              </p:txBody>
            </p:sp>
            <p:cxnSp>
              <p:nvCxnSpPr>
                <p:cNvPr id="17" name="Straight Arrow Connector 16">
                  <a:extLst>
                    <a:ext uri="{FF2B5EF4-FFF2-40B4-BE49-F238E27FC236}">
                      <a16:creationId xmlns:a16="http://schemas.microsoft.com/office/drawing/2014/main" id="{B3848C24-37A5-4938-B39C-F63B547D7731}"/>
                    </a:ext>
                  </a:extLst>
                </p:cNvPr>
                <p:cNvCxnSpPr/>
                <p:nvPr/>
              </p:nvCxnSpPr>
              <p:spPr>
                <a:xfrm>
                  <a:off x="3346515" y="2325112"/>
                  <a:ext cx="4187025" cy="40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DDF306-72EB-4842-BC70-4D880BD4FA19}"/>
                    </a:ext>
                  </a:extLst>
                </p:cNvPr>
                <p:cNvCxnSpPr/>
                <p:nvPr/>
              </p:nvCxnSpPr>
              <p:spPr>
                <a:xfrm>
                  <a:off x="3346515" y="2325112"/>
                  <a:ext cx="4025246" cy="143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99267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1468-009D-4F80-8829-2F05C4ABF8BF}"/>
              </a:ext>
            </a:extLst>
          </p:cNvPr>
          <p:cNvSpPr>
            <a:spLocks noGrp="1"/>
          </p:cNvSpPr>
          <p:nvPr>
            <p:ph type="title"/>
          </p:nvPr>
        </p:nvSpPr>
        <p:spPr/>
        <p:txBody>
          <a:bodyPr/>
          <a:lstStyle/>
          <a:p>
            <a:r>
              <a:rPr lang="en-IN" dirty="0"/>
              <a:t>Docker Installation</a:t>
            </a:r>
          </a:p>
        </p:txBody>
      </p:sp>
      <p:sp>
        <p:nvSpPr>
          <p:cNvPr id="3" name="Content Placeholder 2">
            <a:extLst>
              <a:ext uri="{FF2B5EF4-FFF2-40B4-BE49-F238E27FC236}">
                <a16:creationId xmlns:a16="http://schemas.microsoft.com/office/drawing/2014/main" id="{85BF617D-A476-46F3-839A-F0520E80EA38}"/>
              </a:ext>
            </a:extLst>
          </p:cNvPr>
          <p:cNvSpPr>
            <a:spLocks noGrp="1"/>
          </p:cNvSpPr>
          <p:nvPr>
            <p:ph idx="1"/>
          </p:nvPr>
        </p:nvSpPr>
        <p:spPr>
          <a:xfrm>
            <a:off x="838200" y="1825625"/>
            <a:ext cx="10515600" cy="2982045"/>
          </a:xfrm>
        </p:spPr>
        <p:txBody>
          <a:bodyPr/>
          <a:lstStyle/>
          <a:p>
            <a:r>
              <a:rPr lang="en-IN" dirty="0">
                <a:hlinkClick r:id="rId2"/>
              </a:rPr>
              <a:t>Install docker</a:t>
            </a:r>
            <a:endParaRPr lang="en-IN" dirty="0"/>
          </a:p>
          <a:p>
            <a:r>
              <a:rPr lang="en-IN" dirty="0"/>
              <a:t>Windows Laptop </a:t>
            </a:r>
            <a:r>
              <a:rPr lang="en-IN" dirty="0">
                <a:sym typeface="Wingdings" panose="05000000000000000000" pitchFamily="2" charset="2"/>
              </a:rPr>
              <a:t> Install Oracle VM VirtualBox/VMware Workstation Player  Install Ubuntu  Install Docker</a:t>
            </a:r>
          </a:p>
          <a:p>
            <a:pPr marL="3657600" lvl="8" indent="0">
              <a:buNone/>
            </a:pPr>
            <a:r>
              <a:rPr lang="en-IN" sz="3200" b="1" dirty="0">
                <a:sym typeface="Wingdings" panose="05000000000000000000" pitchFamily="2" charset="2"/>
              </a:rPr>
              <a:t>OR</a:t>
            </a:r>
            <a:endParaRPr lang="en-IN" b="1" dirty="0">
              <a:sym typeface="Wingdings" panose="05000000000000000000" pitchFamily="2" charset="2"/>
            </a:endParaRPr>
          </a:p>
          <a:p>
            <a:r>
              <a:rPr lang="en-IN" dirty="0">
                <a:sym typeface="Wingdings" panose="05000000000000000000" pitchFamily="2" charset="2"/>
              </a:rPr>
              <a:t>Windows Laptop  Install Docker Desktop on Windows</a:t>
            </a:r>
            <a:endParaRPr lang="en-IN" dirty="0"/>
          </a:p>
        </p:txBody>
      </p:sp>
    </p:spTree>
    <p:extLst>
      <p:ext uri="{BB962C8B-B14F-4D97-AF65-F5344CB8AC3E}">
        <p14:creationId xmlns:p14="http://schemas.microsoft.com/office/powerpoint/2010/main" val="110585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F5FB-B538-46F9-8C1A-4C19868169DF}"/>
              </a:ext>
            </a:extLst>
          </p:cNvPr>
          <p:cNvSpPr>
            <a:spLocks noGrp="1"/>
          </p:cNvSpPr>
          <p:nvPr>
            <p:ph type="title"/>
          </p:nvPr>
        </p:nvSpPr>
        <p:spPr/>
        <p:txBody>
          <a:bodyPr/>
          <a:lstStyle/>
          <a:p>
            <a:r>
              <a:rPr lang="en-IN" dirty="0"/>
              <a:t>Docker commands</a:t>
            </a:r>
          </a:p>
        </p:txBody>
      </p:sp>
      <p:sp>
        <p:nvSpPr>
          <p:cNvPr id="3" name="Content Placeholder 2">
            <a:extLst>
              <a:ext uri="{FF2B5EF4-FFF2-40B4-BE49-F238E27FC236}">
                <a16:creationId xmlns:a16="http://schemas.microsoft.com/office/drawing/2014/main" id="{EC95DB59-5201-461D-8AF6-B89F18458BA9}"/>
              </a:ext>
            </a:extLst>
          </p:cNvPr>
          <p:cNvSpPr>
            <a:spLocks noGrp="1"/>
          </p:cNvSpPr>
          <p:nvPr>
            <p:ph idx="1"/>
          </p:nvPr>
        </p:nvSpPr>
        <p:spPr>
          <a:xfrm>
            <a:off x="838200" y="1825625"/>
            <a:ext cx="4195713" cy="1850829"/>
          </a:xfrm>
        </p:spPr>
        <p:txBody>
          <a:bodyPr/>
          <a:lstStyle/>
          <a:p>
            <a:r>
              <a:rPr lang="en-IN" dirty="0"/>
              <a:t>Docker Run</a:t>
            </a:r>
          </a:p>
          <a:p>
            <a:r>
              <a:rPr lang="en-IN" dirty="0"/>
              <a:t>List docker containers</a:t>
            </a:r>
          </a:p>
          <a:p>
            <a:pPr lvl="1"/>
            <a:r>
              <a:rPr lang="en-IN" dirty="0"/>
              <a:t>Running containers</a:t>
            </a:r>
          </a:p>
          <a:p>
            <a:pPr lvl="1"/>
            <a:r>
              <a:rPr lang="en-IN" dirty="0"/>
              <a:t>All containers</a:t>
            </a:r>
          </a:p>
          <a:p>
            <a:endParaRPr lang="en-IN" dirty="0"/>
          </a:p>
        </p:txBody>
      </p:sp>
      <p:sp>
        <p:nvSpPr>
          <p:cNvPr id="4" name="TextBox 3">
            <a:extLst>
              <a:ext uri="{FF2B5EF4-FFF2-40B4-BE49-F238E27FC236}">
                <a16:creationId xmlns:a16="http://schemas.microsoft.com/office/drawing/2014/main" id="{642F8AF9-F7BB-4B36-B33F-09088291052C}"/>
              </a:ext>
            </a:extLst>
          </p:cNvPr>
          <p:cNvSpPr txBox="1"/>
          <p:nvPr/>
        </p:nvSpPr>
        <p:spPr>
          <a:xfrm>
            <a:off x="5580668" y="1825625"/>
            <a:ext cx="5773132" cy="1200329"/>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run hello-world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command will </a:t>
            </a:r>
            <a:r>
              <a:rPr lang="en-IN" dirty="0">
                <a:sym typeface="Wingdings" panose="05000000000000000000" pitchFamily="2" charset="2"/>
              </a:rPr>
              <a:t> pull the image from docker hub if not present in the local and then runs the container</a:t>
            </a:r>
            <a:endParaRPr lang="en-IN" dirty="0"/>
          </a:p>
        </p:txBody>
      </p:sp>
      <p:sp>
        <p:nvSpPr>
          <p:cNvPr id="5" name="TextBox 4">
            <a:extLst>
              <a:ext uri="{FF2B5EF4-FFF2-40B4-BE49-F238E27FC236}">
                <a16:creationId xmlns:a16="http://schemas.microsoft.com/office/drawing/2014/main" id="{9976BA92-4D95-4A55-9E7B-E0D3CFDE0825}"/>
              </a:ext>
            </a:extLst>
          </p:cNvPr>
          <p:cNvSpPr txBox="1"/>
          <p:nvPr/>
        </p:nvSpPr>
        <p:spPr>
          <a:xfrm>
            <a:off x="5580668" y="3676454"/>
            <a:ext cx="5773132"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run –d </a:t>
            </a:r>
            <a:r>
              <a:rPr lang="en-IN" b="1" dirty="0" err="1"/>
              <a:t>nginx</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Runs the </a:t>
            </a:r>
            <a:r>
              <a:rPr lang="en-IN" dirty="0" err="1"/>
              <a:t>nginx</a:t>
            </a:r>
            <a:r>
              <a:rPr lang="en-IN" dirty="0"/>
              <a:t> container in detached mode</a:t>
            </a:r>
          </a:p>
        </p:txBody>
      </p:sp>
    </p:spTree>
    <p:extLst>
      <p:ext uri="{BB962C8B-B14F-4D97-AF65-F5344CB8AC3E}">
        <p14:creationId xmlns:p14="http://schemas.microsoft.com/office/powerpoint/2010/main" val="139852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C3AC-552A-4206-A12B-3C9E46F5EA0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5C257730-85F2-49C5-97FD-B57D30791998}"/>
              </a:ext>
            </a:extLst>
          </p:cNvPr>
          <p:cNvSpPr>
            <a:spLocks noGrp="1"/>
          </p:cNvSpPr>
          <p:nvPr>
            <p:ph idx="1"/>
          </p:nvPr>
        </p:nvSpPr>
        <p:spPr/>
        <p:txBody>
          <a:bodyPr>
            <a:normAutofit lnSpcReduction="10000"/>
          </a:bodyPr>
          <a:lstStyle/>
          <a:p>
            <a:r>
              <a:rPr lang="en-IN" dirty="0"/>
              <a:t>Why docker?</a:t>
            </a:r>
          </a:p>
          <a:p>
            <a:r>
              <a:rPr lang="en-IN" dirty="0"/>
              <a:t>What is docker and container?</a:t>
            </a:r>
          </a:p>
          <a:p>
            <a:r>
              <a:rPr lang="en-IN" dirty="0"/>
              <a:t>Container vs VM</a:t>
            </a:r>
          </a:p>
          <a:p>
            <a:r>
              <a:rPr lang="en-IN" dirty="0"/>
              <a:t>Container vs Image</a:t>
            </a:r>
          </a:p>
          <a:p>
            <a:r>
              <a:rPr lang="en-IN" dirty="0"/>
              <a:t>Docker Installation</a:t>
            </a:r>
          </a:p>
          <a:p>
            <a:r>
              <a:rPr lang="en-IN" dirty="0"/>
              <a:t>Docker commands</a:t>
            </a:r>
          </a:p>
          <a:p>
            <a:r>
              <a:rPr lang="en-IN" dirty="0"/>
              <a:t>Port mapping</a:t>
            </a:r>
          </a:p>
          <a:p>
            <a:r>
              <a:rPr lang="en-IN" dirty="0"/>
              <a:t>Volume mapping</a:t>
            </a:r>
          </a:p>
          <a:p>
            <a:r>
              <a:rPr lang="en-IN" dirty="0"/>
              <a:t>Build docker image</a:t>
            </a:r>
          </a:p>
          <a:p>
            <a:endParaRPr lang="en-IN" dirty="0"/>
          </a:p>
          <a:p>
            <a:endParaRPr lang="en-IN" dirty="0"/>
          </a:p>
          <a:p>
            <a:endParaRPr lang="en-IN" dirty="0"/>
          </a:p>
        </p:txBody>
      </p:sp>
    </p:spTree>
    <p:extLst>
      <p:ext uri="{BB962C8B-B14F-4D97-AF65-F5344CB8AC3E}">
        <p14:creationId xmlns:p14="http://schemas.microsoft.com/office/powerpoint/2010/main" val="3009635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6A19-1E04-4255-B704-B6A006BC8526}"/>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B9DE8999-B037-491D-A6B8-F1D46989CC85}"/>
              </a:ext>
            </a:extLst>
          </p:cNvPr>
          <p:cNvSpPr>
            <a:spLocks noGrp="1"/>
          </p:cNvSpPr>
          <p:nvPr>
            <p:ph idx="1"/>
          </p:nvPr>
        </p:nvSpPr>
        <p:spPr>
          <a:xfrm>
            <a:off x="6096000" y="1877456"/>
            <a:ext cx="4893297" cy="1398342"/>
          </a:xfrm>
        </p:spPr>
        <p:txBody>
          <a:bodyPr/>
          <a:lstStyle/>
          <a:p>
            <a:r>
              <a:rPr lang="en-IN" dirty="0"/>
              <a:t>Stop/Start a container</a:t>
            </a:r>
          </a:p>
          <a:p>
            <a:pPr lvl="1"/>
            <a:r>
              <a:rPr lang="en-IN" dirty="0"/>
              <a:t>Using name</a:t>
            </a:r>
          </a:p>
          <a:p>
            <a:pPr lvl="1"/>
            <a:r>
              <a:rPr lang="en-IN" dirty="0"/>
              <a:t>Using ID</a:t>
            </a:r>
          </a:p>
        </p:txBody>
      </p:sp>
      <p:sp>
        <p:nvSpPr>
          <p:cNvPr id="4" name="TextBox 3">
            <a:extLst>
              <a:ext uri="{FF2B5EF4-FFF2-40B4-BE49-F238E27FC236}">
                <a16:creationId xmlns:a16="http://schemas.microsoft.com/office/drawing/2014/main" id="{CDAF2221-1DB6-44AC-98DE-274B75CC421A}"/>
              </a:ext>
            </a:extLst>
          </p:cNvPr>
          <p:cNvSpPr txBox="1"/>
          <p:nvPr/>
        </p:nvSpPr>
        <p:spPr>
          <a:xfrm>
            <a:off x="838200" y="3358904"/>
            <a:ext cx="4893297"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a:t>
            </a:r>
            <a:r>
              <a:rPr lang="en-IN" b="1" dirty="0" err="1"/>
              <a:t>ps</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will list all the running containers (if any)</a:t>
            </a:r>
          </a:p>
        </p:txBody>
      </p:sp>
      <p:sp>
        <p:nvSpPr>
          <p:cNvPr id="5" name="TextBox 4">
            <a:extLst>
              <a:ext uri="{FF2B5EF4-FFF2-40B4-BE49-F238E27FC236}">
                <a16:creationId xmlns:a16="http://schemas.microsoft.com/office/drawing/2014/main" id="{C20533AB-5F00-4779-A27D-477CD8ACA90B}"/>
              </a:ext>
            </a:extLst>
          </p:cNvPr>
          <p:cNvSpPr txBox="1"/>
          <p:nvPr/>
        </p:nvSpPr>
        <p:spPr>
          <a:xfrm>
            <a:off x="838200" y="4708508"/>
            <a:ext cx="4893297"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a:t>
            </a:r>
            <a:r>
              <a:rPr lang="en-IN" b="1" dirty="0" err="1"/>
              <a:t>ps</a:t>
            </a:r>
            <a:r>
              <a:rPr lang="en-IN" b="1" dirty="0"/>
              <a:t> –a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will list all the containers in the local</a:t>
            </a:r>
          </a:p>
        </p:txBody>
      </p:sp>
      <p:sp>
        <p:nvSpPr>
          <p:cNvPr id="6" name="Content Placeholder 2">
            <a:extLst>
              <a:ext uri="{FF2B5EF4-FFF2-40B4-BE49-F238E27FC236}">
                <a16:creationId xmlns:a16="http://schemas.microsoft.com/office/drawing/2014/main" id="{4ADD2576-6C5C-47D1-9683-60183B81AAD6}"/>
              </a:ext>
            </a:extLst>
          </p:cNvPr>
          <p:cNvSpPr txBox="1">
            <a:spLocks/>
          </p:cNvSpPr>
          <p:nvPr/>
        </p:nvSpPr>
        <p:spPr>
          <a:xfrm>
            <a:off x="990600" y="1978025"/>
            <a:ext cx="4893297" cy="1398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List docker containers:</a:t>
            </a:r>
          </a:p>
          <a:p>
            <a:pPr lvl="1"/>
            <a:r>
              <a:rPr lang="en-IN" dirty="0"/>
              <a:t>Only running containers</a:t>
            </a:r>
          </a:p>
          <a:p>
            <a:pPr lvl="1"/>
            <a:r>
              <a:rPr lang="en-IN" dirty="0"/>
              <a:t>All containers</a:t>
            </a:r>
          </a:p>
        </p:txBody>
      </p:sp>
      <p:sp>
        <p:nvSpPr>
          <p:cNvPr id="7" name="TextBox 6">
            <a:extLst>
              <a:ext uri="{FF2B5EF4-FFF2-40B4-BE49-F238E27FC236}">
                <a16:creationId xmlns:a16="http://schemas.microsoft.com/office/drawing/2014/main" id="{5C367021-122D-4299-A268-5A02FC322864}"/>
              </a:ext>
            </a:extLst>
          </p:cNvPr>
          <p:cNvSpPr txBox="1"/>
          <p:nvPr/>
        </p:nvSpPr>
        <p:spPr>
          <a:xfrm>
            <a:off x="6308103" y="3361369"/>
            <a:ext cx="4893297"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stop {</a:t>
            </a:r>
            <a:r>
              <a:rPr lang="en-IN" b="1" dirty="0" err="1"/>
              <a:t>docker_Id</a:t>
            </a:r>
            <a:r>
              <a:rPr lang="en-IN" b="1" dirty="0"/>
              <a:t>}</a:t>
            </a:r>
          </a:p>
          <a:p>
            <a:pPr marL="285750" indent="-285750">
              <a:buFont typeface="Arial" panose="020B0604020202020204" pitchFamily="34" charset="0"/>
              <a:buChar char="•"/>
            </a:pPr>
            <a:r>
              <a:rPr lang="en-IN" dirty="0"/>
              <a:t>Use docker </a:t>
            </a:r>
            <a:r>
              <a:rPr lang="en-IN" dirty="0" err="1"/>
              <a:t>ps</a:t>
            </a:r>
            <a:r>
              <a:rPr lang="en-IN" dirty="0"/>
              <a:t> to list all the containers </a:t>
            </a:r>
            <a:r>
              <a:rPr lang="en-IN" dirty="0">
                <a:sym typeface="Wingdings" panose="05000000000000000000" pitchFamily="2" charset="2"/>
              </a:rPr>
              <a:t> and then use the id to stop the container</a:t>
            </a:r>
            <a:endParaRPr lang="en-IN" dirty="0"/>
          </a:p>
        </p:txBody>
      </p:sp>
      <p:sp>
        <p:nvSpPr>
          <p:cNvPr id="8" name="TextBox 7">
            <a:extLst>
              <a:ext uri="{FF2B5EF4-FFF2-40B4-BE49-F238E27FC236}">
                <a16:creationId xmlns:a16="http://schemas.microsoft.com/office/drawing/2014/main" id="{B0E05DA1-6193-4E85-87AB-FBA9012848B4}"/>
              </a:ext>
            </a:extLst>
          </p:cNvPr>
          <p:cNvSpPr txBox="1"/>
          <p:nvPr/>
        </p:nvSpPr>
        <p:spPr>
          <a:xfrm>
            <a:off x="6308102" y="4476870"/>
            <a:ext cx="4893297" cy="64633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stop {</a:t>
            </a:r>
            <a:r>
              <a:rPr lang="en-IN" b="1" dirty="0" err="1"/>
              <a:t>docker_name</a:t>
            </a:r>
            <a:r>
              <a:rPr lang="en-IN" b="1" dirty="0"/>
              <a:t>}</a:t>
            </a:r>
          </a:p>
          <a:p>
            <a:pPr marL="285750" indent="-285750">
              <a:buFont typeface="Arial" panose="020B0604020202020204" pitchFamily="34" charset="0"/>
              <a:buChar char="•"/>
            </a:pPr>
            <a:r>
              <a:rPr lang="en-IN" dirty="0"/>
              <a:t>Uses the name of the docker to stop</a:t>
            </a:r>
          </a:p>
        </p:txBody>
      </p:sp>
      <p:sp>
        <p:nvSpPr>
          <p:cNvPr id="9" name="TextBox 8">
            <a:extLst>
              <a:ext uri="{FF2B5EF4-FFF2-40B4-BE49-F238E27FC236}">
                <a16:creationId xmlns:a16="http://schemas.microsoft.com/office/drawing/2014/main" id="{006884F6-2F8C-494F-83C2-DF14A1E5FB7D}"/>
              </a:ext>
            </a:extLst>
          </p:cNvPr>
          <p:cNvSpPr txBox="1"/>
          <p:nvPr/>
        </p:nvSpPr>
        <p:spPr>
          <a:xfrm>
            <a:off x="6308101" y="5384207"/>
            <a:ext cx="4893297"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start {</a:t>
            </a:r>
            <a:r>
              <a:rPr lang="en-IN" b="1" dirty="0" err="1"/>
              <a:t>docker_name</a:t>
            </a:r>
            <a:r>
              <a:rPr lang="en-IN" b="1" dirty="0"/>
              <a:t>}</a:t>
            </a:r>
          </a:p>
          <a:p>
            <a:pPr marL="285750" indent="-285750">
              <a:buFont typeface="Arial" panose="020B0604020202020204" pitchFamily="34" charset="0"/>
              <a:buChar char="•"/>
            </a:pPr>
            <a:r>
              <a:rPr lang="en-IN" dirty="0"/>
              <a:t>Starts an existing container which is already stopped</a:t>
            </a:r>
          </a:p>
        </p:txBody>
      </p:sp>
    </p:spTree>
    <p:extLst>
      <p:ext uri="{BB962C8B-B14F-4D97-AF65-F5344CB8AC3E}">
        <p14:creationId xmlns:p14="http://schemas.microsoft.com/office/powerpoint/2010/main" val="150809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5AF-9652-4509-B4B8-A979F0A4C415}"/>
              </a:ext>
            </a:extLst>
          </p:cNvPr>
          <p:cNvSpPr>
            <a:spLocks noGrp="1"/>
          </p:cNvSpPr>
          <p:nvPr>
            <p:ph type="title"/>
          </p:nvPr>
        </p:nvSpPr>
        <p:spPr/>
        <p:txBody>
          <a:bodyPr/>
          <a:lstStyle/>
          <a:p>
            <a:r>
              <a:rPr lang="en-IN" dirty="0"/>
              <a:t>Some more Commands</a:t>
            </a:r>
          </a:p>
        </p:txBody>
      </p:sp>
      <p:sp>
        <p:nvSpPr>
          <p:cNvPr id="4" name="TextBox 3">
            <a:extLst>
              <a:ext uri="{FF2B5EF4-FFF2-40B4-BE49-F238E27FC236}">
                <a16:creationId xmlns:a16="http://schemas.microsoft.com/office/drawing/2014/main" id="{ED88380A-B9E2-4619-9C2D-57357C92642F}"/>
              </a:ext>
            </a:extLst>
          </p:cNvPr>
          <p:cNvSpPr txBox="1"/>
          <p:nvPr/>
        </p:nvSpPr>
        <p:spPr>
          <a:xfrm>
            <a:off x="838200" y="3358904"/>
            <a:ext cx="4893297" cy="175432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rm {name or id}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Use docker </a:t>
            </a:r>
            <a:r>
              <a:rPr lang="en-IN" dirty="0" err="1"/>
              <a:t>ps</a:t>
            </a:r>
            <a:r>
              <a:rPr lang="en-IN" dirty="0"/>
              <a:t> –a command to find the name or id of the container to be removed and then use the docker rm command to remove the container</a:t>
            </a:r>
          </a:p>
        </p:txBody>
      </p:sp>
      <p:sp>
        <p:nvSpPr>
          <p:cNvPr id="6" name="Content Placeholder 2">
            <a:extLst>
              <a:ext uri="{FF2B5EF4-FFF2-40B4-BE49-F238E27FC236}">
                <a16:creationId xmlns:a16="http://schemas.microsoft.com/office/drawing/2014/main" id="{7DF82E99-10FB-4C8F-A2E2-F41809E5E8CE}"/>
              </a:ext>
            </a:extLst>
          </p:cNvPr>
          <p:cNvSpPr txBox="1">
            <a:spLocks/>
          </p:cNvSpPr>
          <p:nvPr/>
        </p:nvSpPr>
        <p:spPr>
          <a:xfrm>
            <a:off x="990600" y="1978025"/>
            <a:ext cx="4740897" cy="670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Remove container:</a:t>
            </a:r>
          </a:p>
        </p:txBody>
      </p:sp>
      <p:sp>
        <p:nvSpPr>
          <p:cNvPr id="7" name="TextBox 6">
            <a:extLst>
              <a:ext uri="{FF2B5EF4-FFF2-40B4-BE49-F238E27FC236}">
                <a16:creationId xmlns:a16="http://schemas.microsoft.com/office/drawing/2014/main" id="{5E24EC61-B6DF-4335-ABF6-619C34A74F84}"/>
              </a:ext>
            </a:extLst>
          </p:cNvPr>
          <p:cNvSpPr txBox="1"/>
          <p:nvPr/>
        </p:nvSpPr>
        <p:spPr>
          <a:xfrm>
            <a:off x="6135278" y="3358904"/>
            <a:ext cx="4893297"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images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Lists the images</a:t>
            </a:r>
          </a:p>
        </p:txBody>
      </p:sp>
      <p:sp>
        <p:nvSpPr>
          <p:cNvPr id="8" name="Content Placeholder 2">
            <a:extLst>
              <a:ext uri="{FF2B5EF4-FFF2-40B4-BE49-F238E27FC236}">
                <a16:creationId xmlns:a16="http://schemas.microsoft.com/office/drawing/2014/main" id="{813437FE-53F2-4BB1-9FE2-85360F1CBB69}"/>
              </a:ext>
            </a:extLst>
          </p:cNvPr>
          <p:cNvSpPr txBox="1">
            <a:spLocks/>
          </p:cNvSpPr>
          <p:nvPr/>
        </p:nvSpPr>
        <p:spPr>
          <a:xfrm>
            <a:off x="6287678" y="1978025"/>
            <a:ext cx="4740897" cy="670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List and remove images:</a:t>
            </a:r>
          </a:p>
        </p:txBody>
      </p:sp>
      <p:sp>
        <p:nvSpPr>
          <p:cNvPr id="9" name="TextBox 8">
            <a:extLst>
              <a:ext uri="{FF2B5EF4-FFF2-40B4-BE49-F238E27FC236}">
                <a16:creationId xmlns:a16="http://schemas.microsoft.com/office/drawing/2014/main" id="{5FE70B30-C7D8-4508-8F8F-CF803217DDD7}"/>
              </a:ext>
            </a:extLst>
          </p:cNvPr>
          <p:cNvSpPr txBox="1"/>
          <p:nvPr/>
        </p:nvSpPr>
        <p:spPr>
          <a:xfrm>
            <a:off x="6135277" y="4736788"/>
            <a:ext cx="4893297"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a:t>
            </a:r>
            <a:r>
              <a:rPr lang="en-IN" b="1" dirty="0" err="1"/>
              <a:t>rmi</a:t>
            </a:r>
            <a:r>
              <a:rPr lang="en-IN" b="1" dirty="0"/>
              <a:t> {image name or id}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Remove the image</a:t>
            </a:r>
          </a:p>
        </p:txBody>
      </p:sp>
    </p:spTree>
    <p:extLst>
      <p:ext uri="{BB962C8B-B14F-4D97-AF65-F5344CB8AC3E}">
        <p14:creationId xmlns:p14="http://schemas.microsoft.com/office/powerpoint/2010/main" val="3700965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6A19-1E04-4255-B704-B6A006BC8526}"/>
              </a:ext>
            </a:extLst>
          </p:cNvPr>
          <p:cNvSpPr>
            <a:spLocks noGrp="1"/>
          </p:cNvSpPr>
          <p:nvPr>
            <p:ph type="title"/>
          </p:nvPr>
        </p:nvSpPr>
        <p:spPr/>
        <p:txBody>
          <a:bodyPr/>
          <a:lstStyle/>
          <a:p>
            <a:r>
              <a:rPr lang="en-IN" dirty="0"/>
              <a:t>Port Mapping</a:t>
            </a:r>
          </a:p>
        </p:txBody>
      </p:sp>
      <p:sp>
        <p:nvSpPr>
          <p:cNvPr id="4" name="TextBox 3">
            <a:extLst>
              <a:ext uri="{FF2B5EF4-FFF2-40B4-BE49-F238E27FC236}">
                <a16:creationId xmlns:a16="http://schemas.microsoft.com/office/drawing/2014/main" id="{CDAF2221-1DB6-44AC-98DE-274B75CC421A}"/>
              </a:ext>
            </a:extLst>
          </p:cNvPr>
          <p:cNvSpPr txBox="1"/>
          <p:nvPr/>
        </p:nvSpPr>
        <p:spPr>
          <a:xfrm>
            <a:off x="838200" y="2699024"/>
            <a:ext cx="4893297" cy="1200329"/>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inspect {</a:t>
            </a:r>
            <a:r>
              <a:rPr lang="en-IN" b="1" dirty="0" err="1"/>
              <a:t>image_id</a:t>
            </a:r>
            <a:r>
              <a:rPr lang="en-IN" b="1" dirty="0"/>
              <a:t>/name}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see the IP of the container – networks segment</a:t>
            </a:r>
          </a:p>
        </p:txBody>
      </p:sp>
      <p:sp>
        <p:nvSpPr>
          <p:cNvPr id="5" name="TextBox 4">
            <a:extLst>
              <a:ext uri="{FF2B5EF4-FFF2-40B4-BE49-F238E27FC236}">
                <a16:creationId xmlns:a16="http://schemas.microsoft.com/office/drawing/2014/main" id="{C20533AB-5F00-4779-A27D-477CD8ACA90B}"/>
              </a:ext>
            </a:extLst>
          </p:cNvPr>
          <p:cNvSpPr txBox="1"/>
          <p:nvPr/>
        </p:nvSpPr>
        <p:spPr>
          <a:xfrm>
            <a:off x="838200" y="4048628"/>
            <a:ext cx="4893297" cy="2031325"/>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run –d –p 80:80 </a:t>
            </a:r>
            <a:r>
              <a:rPr lang="en-IN" b="1" dirty="0" err="1"/>
              <a:t>nginx</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 runs in detached mode</a:t>
            </a:r>
          </a:p>
          <a:p>
            <a:pPr marL="285750" indent="-285750">
              <a:buFont typeface="Arial" panose="020B0604020202020204" pitchFamily="34" charset="0"/>
              <a:buChar char="•"/>
            </a:pPr>
            <a:r>
              <a:rPr lang="en-IN" dirty="0"/>
              <a:t>-p </a:t>
            </a:r>
            <a:r>
              <a:rPr lang="en-IN" dirty="0">
                <a:sym typeface="Wingdings" panose="05000000000000000000" pitchFamily="2" charset="2"/>
              </a:rPr>
              <a:t> port mapping left side port is  host port</a:t>
            </a:r>
          </a:p>
          <a:p>
            <a:pPr marL="285750" indent="-285750">
              <a:buFont typeface="Arial" panose="020B0604020202020204" pitchFamily="34" charset="0"/>
              <a:buChar char="•"/>
            </a:pPr>
            <a:r>
              <a:rPr lang="en-IN" dirty="0">
                <a:sym typeface="Wingdings" panose="05000000000000000000" pitchFamily="2" charset="2"/>
              </a:rPr>
              <a:t>Right side port is container port</a:t>
            </a:r>
          </a:p>
          <a:p>
            <a:pPr marL="285750" indent="-285750">
              <a:buFont typeface="Arial" panose="020B0604020202020204" pitchFamily="34" charset="0"/>
              <a:buChar char="•"/>
            </a:pPr>
            <a:r>
              <a:rPr lang="en-IN" dirty="0">
                <a:sym typeface="Wingdings" panose="05000000000000000000" pitchFamily="2" charset="2"/>
              </a:rPr>
              <a:t>Go to </a:t>
            </a:r>
            <a:r>
              <a:rPr lang="en-IN" dirty="0">
                <a:sym typeface="Wingdings" panose="05000000000000000000" pitchFamily="2" charset="2"/>
                <a:hlinkClick r:id="rId2"/>
              </a:rPr>
              <a:t>http://localhost:80</a:t>
            </a:r>
            <a:r>
              <a:rPr lang="en-IN" dirty="0">
                <a:sym typeface="Wingdings" panose="05000000000000000000" pitchFamily="2" charset="2"/>
              </a:rPr>
              <a:t> to see the sample page</a:t>
            </a:r>
            <a:endParaRPr lang="en-IN" dirty="0"/>
          </a:p>
        </p:txBody>
      </p:sp>
      <p:sp>
        <p:nvSpPr>
          <p:cNvPr id="6" name="Content Placeholder 2">
            <a:extLst>
              <a:ext uri="{FF2B5EF4-FFF2-40B4-BE49-F238E27FC236}">
                <a16:creationId xmlns:a16="http://schemas.microsoft.com/office/drawing/2014/main" id="{4ADD2576-6C5C-47D1-9683-60183B81AAD6}"/>
              </a:ext>
            </a:extLst>
          </p:cNvPr>
          <p:cNvSpPr txBox="1">
            <a:spLocks/>
          </p:cNvSpPr>
          <p:nvPr/>
        </p:nvSpPr>
        <p:spPr>
          <a:xfrm>
            <a:off x="990600" y="1978025"/>
            <a:ext cx="4893297" cy="802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Port mapping: host:container</a:t>
            </a:r>
          </a:p>
        </p:txBody>
      </p:sp>
      <p:pic>
        <p:nvPicPr>
          <p:cNvPr id="12" name="Picture 11">
            <a:extLst>
              <a:ext uri="{FF2B5EF4-FFF2-40B4-BE49-F238E27FC236}">
                <a16:creationId xmlns:a16="http://schemas.microsoft.com/office/drawing/2014/main" id="{93FFD724-A8F1-4973-94B2-1F11B4DE320F}"/>
              </a:ext>
            </a:extLst>
          </p:cNvPr>
          <p:cNvPicPr>
            <a:picLocks noChangeAspect="1"/>
          </p:cNvPicPr>
          <p:nvPr/>
        </p:nvPicPr>
        <p:blipFill>
          <a:blip r:embed="rId3"/>
          <a:stretch>
            <a:fillRect/>
          </a:stretch>
        </p:blipFill>
        <p:spPr>
          <a:xfrm>
            <a:off x="7170657" y="744717"/>
            <a:ext cx="4735398" cy="5883627"/>
          </a:xfrm>
          <a:prstGeom prst="rect">
            <a:avLst/>
          </a:prstGeom>
        </p:spPr>
      </p:pic>
    </p:spTree>
    <p:extLst>
      <p:ext uri="{BB962C8B-B14F-4D97-AF65-F5344CB8AC3E}">
        <p14:creationId xmlns:p14="http://schemas.microsoft.com/office/powerpoint/2010/main" val="348017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95AF-9652-4509-B4B8-A979F0A4C415}"/>
              </a:ext>
            </a:extLst>
          </p:cNvPr>
          <p:cNvSpPr>
            <a:spLocks noGrp="1"/>
          </p:cNvSpPr>
          <p:nvPr>
            <p:ph type="title"/>
          </p:nvPr>
        </p:nvSpPr>
        <p:spPr/>
        <p:txBody>
          <a:bodyPr/>
          <a:lstStyle/>
          <a:p>
            <a:r>
              <a:rPr lang="en-IN" dirty="0"/>
              <a:t>Run </a:t>
            </a:r>
            <a:r>
              <a:rPr lang="en-IN" dirty="0" err="1"/>
              <a:t>MySql</a:t>
            </a:r>
            <a:r>
              <a:rPr lang="en-IN" dirty="0"/>
              <a:t> Container and connect</a:t>
            </a:r>
          </a:p>
        </p:txBody>
      </p:sp>
      <p:sp>
        <p:nvSpPr>
          <p:cNvPr id="4" name="TextBox 3">
            <a:extLst>
              <a:ext uri="{FF2B5EF4-FFF2-40B4-BE49-F238E27FC236}">
                <a16:creationId xmlns:a16="http://schemas.microsoft.com/office/drawing/2014/main" id="{1C53B308-73A5-4A8C-9F21-6F284F4069AB}"/>
              </a:ext>
            </a:extLst>
          </p:cNvPr>
          <p:cNvSpPr txBox="1"/>
          <p:nvPr/>
        </p:nvSpPr>
        <p:spPr>
          <a:xfrm>
            <a:off x="838201" y="3358904"/>
            <a:ext cx="4723614" cy="954107"/>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sz="2000" b="1" dirty="0"/>
              <a:t>Connect to </a:t>
            </a:r>
            <a:r>
              <a:rPr lang="en-IN" sz="2000" b="1" dirty="0" err="1"/>
              <a:t>MySql</a:t>
            </a:r>
            <a:r>
              <a:rPr lang="en-IN" sz="2000" b="1" dirty="0"/>
              <a:t> container: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docker exec -it test-</a:t>
            </a:r>
            <a:r>
              <a:rPr lang="en-US" dirty="0" err="1"/>
              <a:t>mysql</a:t>
            </a:r>
            <a:r>
              <a:rPr lang="en-US" dirty="0"/>
              <a:t> </a:t>
            </a:r>
            <a:r>
              <a:rPr lang="en-US" dirty="0" err="1"/>
              <a:t>mysql</a:t>
            </a:r>
            <a:r>
              <a:rPr lang="en-US" dirty="0"/>
              <a:t> -u root -p</a:t>
            </a:r>
            <a:endParaRPr lang="en-IN" dirty="0"/>
          </a:p>
        </p:txBody>
      </p:sp>
      <p:sp>
        <p:nvSpPr>
          <p:cNvPr id="5" name="Content Placeholder 2">
            <a:extLst>
              <a:ext uri="{FF2B5EF4-FFF2-40B4-BE49-F238E27FC236}">
                <a16:creationId xmlns:a16="http://schemas.microsoft.com/office/drawing/2014/main" id="{7AEAFB7F-134B-4F4C-B890-31E622A81DF1}"/>
              </a:ext>
            </a:extLst>
          </p:cNvPr>
          <p:cNvSpPr txBox="1">
            <a:spLocks/>
          </p:cNvSpPr>
          <p:nvPr/>
        </p:nvSpPr>
        <p:spPr>
          <a:xfrm>
            <a:off x="990600" y="1978025"/>
            <a:ext cx="10774052" cy="6709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docker run --name test-</a:t>
            </a:r>
            <a:r>
              <a:rPr lang="en-US" dirty="0" err="1"/>
              <a:t>mysql</a:t>
            </a:r>
            <a:r>
              <a:rPr lang="en-US" dirty="0"/>
              <a:t> -p 3306 -e MYSQL_ROOT_PASSWORD=</a:t>
            </a:r>
            <a:r>
              <a:rPr lang="en-US" dirty="0" err="1"/>
              <a:t>Seetarampass</a:t>
            </a:r>
            <a:r>
              <a:rPr lang="en-US" dirty="0"/>
              <a:t> -d </a:t>
            </a:r>
            <a:r>
              <a:rPr lang="en-US" dirty="0" err="1"/>
              <a:t>mysql</a:t>
            </a:r>
            <a:endParaRPr lang="en-IN" dirty="0"/>
          </a:p>
        </p:txBody>
      </p:sp>
      <p:sp>
        <p:nvSpPr>
          <p:cNvPr id="6" name="TextBox 5">
            <a:extLst>
              <a:ext uri="{FF2B5EF4-FFF2-40B4-BE49-F238E27FC236}">
                <a16:creationId xmlns:a16="http://schemas.microsoft.com/office/drawing/2014/main" id="{C09FAFFC-EB57-4459-8045-6C2F926EDD27}"/>
              </a:ext>
            </a:extLst>
          </p:cNvPr>
          <p:cNvSpPr txBox="1"/>
          <p:nvPr/>
        </p:nvSpPr>
        <p:spPr>
          <a:xfrm>
            <a:off x="838200" y="4788816"/>
            <a:ext cx="4723614" cy="923330"/>
          </a:xfrm>
          <a:prstGeom prst="rect">
            <a:avLst/>
          </a:prstGeom>
          <a:noFill/>
        </p:spPr>
        <p:txBody>
          <a:bodyPr wrap="square" rtlCol="0">
            <a:spAutoFit/>
          </a:bodyPr>
          <a:lstStyle/>
          <a:p>
            <a:r>
              <a:rPr lang="en-IN" b="1" dirty="0"/>
              <a:t>Create some data in this database:</a:t>
            </a:r>
          </a:p>
          <a:p>
            <a:pPr marL="342900" indent="-342900">
              <a:buFont typeface="+mj-lt"/>
              <a:buAutoNum type="arabicPeriod"/>
            </a:pPr>
            <a:r>
              <a:rPr lang="en-IN" dirty="0"/>
              <a:t>Create a database</a:t>
            </a:r>
          </a:p>
          <a:p>
            <a:pPr marL="342900" indent="-342900">
              <a:buFont typeface="+mj-lt"/>
              <a:buAutoNum type="arabicPeriod"/>
            </a:pPr>
            <a:r>
              <a:rPr lang="en-IN" dirty="0"/>
              <a:t>Create some tables</a:t>
            </a:r>
          </a:p>
        </p:txBody>
      </p:sp>
      <p:sp>
        <p:nvSpPr>
          <p:cNvPr id="7" name="TextBox 6">
            <a:extLst>
              <a:ext uri="{FF2B5EF4-FFF2-40B4-BE49-F238E27FC236}">
                <a16:creationId xmlns:a16="http://schemas.microsoft.com/office/drawing/2014/main" id="{548A30B8-DA00-4069-97F2-447B26E2D3E7}"/>
              </a:ext>
            </a:extLst>
          </p:cNvPr>
          <p:cNvSpPr txBox="1"/>
          <p:nvPr/>
        </p:nvSpPr>
        <p:spPr>
          <a:xfrm>
            <a:off x="6096000" y="3354439"/>
            <a:ext cx="4723614" cy="163121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sz="2000" b="1" dirty="0"/>
              <a:t>After creation of the data in the </a:t>
            </a:r>
            <a:r>
              <a:rPr lang="en-IN" sz="2000" b="1" dirty="0" err="1"/>
              <a:t>mysql</a:t>
            </a:r>
            <a:r>
              <a:rPr lang="en-IN" sz="2000" b="1" dirty="0"/>
              <a:t> </a:t>
            </a:r>
            <a:r>
              <a:rPr lang="en-IN" sz="2000" b="1" dirty="0">
                <a:sym typeface="Wingdings" panose="05000000000000000000" pitchFamily="2" charset="2"/>
              </a:rPr>
              <a:t> stop the container</a:t>
            </a:r>
          </a:p>
          <a:p>
            <a:pPr marL="285750" indent="-285750">
              <a:buFont typeface="Arial" panose="020B0604020202020204" pitchFamily="34" charset="0"/>
              <a:buChar char="•"/>
            </a:pPr>
            <a:r>
              <a:rPr lang="en-IN" sz="2000" b="1" dirty="0">
                <a:sym typeface="Wingdings" panose="05000000000000000000" pitchFamily="2" charset="2"/>
              </a:rPr>
              <a:t>Start the container again</a:t>
            </a:r>
          </a:p>
          <a:p>
            <a:pPr marL="285750" indent="-285750">
              <a:buFont typeface="Arial" panose="020B0604020202020204" pitchFamily="34" charset="0"/>
              <a:buChar char="•"/>
            </a:pPr>
            <a:r>
              <a:rPr lang="en-IN" sz="2000" b="1" dirty="0">
                <a:sym typeface="Wingdings" panose="05000000000000000000" pitchFamily="2" charset="2"/>
              </a:rPr>
              <a:t>Connect to the container and check the data, whether it exists?</a:t>
            </a:r>
            <a:endParaRPr lang="en-IN" dirty="0"/>
          </a:p>
        </p:txBody>
      </p:sp>
      <p:sp>
        <p:nvSpPr>
          <p:cNvPr id="8" name="TextBox 7">
            <a:extLst>
              <a:ext uri="{FF2B5EF4-FFF2-40B4-BE49-F238E27FC236}">
                <a16:creationId xmlns:a16="http://schemas.microsoft.com/office/drawing/2014/main" id="{BA05F3C3-D890-4254-9CA8-46B05994B2A7}"/>
              </a:ext>
            </a:extLst>
          </p:cNvPr>
          <p:cNvSpPr txBox="1"/>
          <p:nvPr/>
        </p:nvSpPr>
        <p:spPr>
          <a:xfrm>
            <a:off x="6096000" y="5014382"/>
            <a:ext cx="4723614" cy="40011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sz="2000" b="1" dirty="0"/>
              <a:t>Data???</a:t>
            </a:r>
            <a:endParaRPr lang="en-IN" dirty="0"/>
          </a:p>
        </p:txBody>
      </p:sp>
    </p:spTree>
    <p:extLst>
      <p:ext uri="{BB962C8B-B14F-4D97-AF65-F5344CB8AC3E}">
        <p14:creationId xmlns:p14="http://schemas.microsoft.com/office/powerpoint/2010/main" val="420293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6A19-1E04-4255-B704-B6A006BC8526}"/>
              </a:ext>
            </a:extLst>
          </p:cNvPr>
          <p:cNvSpPr>
            <a:spLocks noGrp="1"/>
          </p:cNvSpPr>
          <p:nvPr>
            <p:ph type="title"/>
          </p:nvPr>
        </p:nvSpPr>
        <p:spPr/>
        <p:txBody>
          <a:bodyPr/>
          <a:lstStyle/>
          <a:p>
            <a:r>
              <a:rPr lang="en-IN" dirty="0"/>
              <a:t>Volume Mapping</a:t>
            </a:r>
          </a:p>
        </p:txBody>
      </p:sp>
      <p:sp>
        <p:nvSpPr>
          <p:cNvPr id="4" name="TextBox 3">
            <a:extLst>
              <a:ext uri="{FF2B5EF4-FFF2-40B4-BE49-F238E27FC236}">
                <a16:creationId xmlns:a16="http://schemas.microsoft.com/office/drawing/2014/main" id="{CDAF2221-1DB6-44AC-98DE-274B75CC421A}"/>
              </a:ext>
            </a:extLst>
          </p:cNvPr>
          <p:cNvSpPr txBox="1"/>
          <p:nvPr/>
        </p:nvSpPr>
        <p:spPr>
          <a:xfrm>
            <a:off x="838199" y="1812905"/>
            <a:ext cx="4893297" cy="175432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docker run --name test-</a:t>
            </a:r>
            <a:r>
              <a:rPr lang="en-IN" b="1" dirty="0" err="1"/>
              <a:t>mysql</a:t>
            </a:r>
            <a:r>
              <a:rPr lang="en-IN" b="1" dirty="0"/>
              <a:t> -p 3306 -e MYSQL_ROOT_PASSWORD=</a:t>
            </a:r>
            <a:r>
              <a:rPr lang="en-IN" b="1" dirty="0" err="1"/>
              <a:t>Seetarampass</a:t>
            </a:r>
            <a:r>
              <a:rPr lang="en-IN" b="1" dirty="0"/>
              <a:t> -d -it -v /opt/</a:t>
            </a:r>
            <a:r>
              <a:rPr lang="en-IN" b="1" dirty="0" err="1"/>
              <a:t>datadir</a:t>
            </a:r>
            <a:r>
              <a:rPr lang="en-IN" b="1" dirty="0"/>
              <a:t>:/var/lib/</a:t>
            </a:r>
            <a:r>
              <a:rPr lang="en-IN" b="1" dirty="0" err="1"/>
              <a:t>mysql</a:t>
            </a:r>
            <a:r>
              <a:rPr lang="en-IN" b="1" dirty="0"/>
              <a:t> </a:t>
            </a:r>
            <a:r>
              <a:rPr lang="en-IN" b="1" dirty="0" err="1"/>
              <a:t>mysql</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Check this volume mapping using docker inspect command </a:t>
            </a:r>
            <a:r>
              <a:rPr lang="en-IN" dirty="0">
                <a:sym typeface="Wingdings" panose="05000000000000000000" pitchFamily="2" charset="2"/>
              </a:rPr>
              <a:t> </a:t>
            </a:r>
            <a:r>
              <a:rPr lang="en-IN" b="1" dirty="0">
                <a:sym typeface="Wingdings" panose="05000000000000000000" pitchFamily="2" charset="2"/>
              </a:rPr>
              <a:t>mounts section</a:t>
            </a:r>
            <a:endParaRPr lang="en-IN" b="1" dirty="0"/>
          </a:p>
        </p:txBody>
      </p:sp>
      <p:sp>
        <p:nvSpPr>
          <p:cNvPr id="5" name="TextBox 4">
            <a:extLst>
              <a:ext uri="{FF2B5EF4-FFF2-40B4-BE49-F238E27FC236}">
                <a16:creationId xmlns:a16="http://schemas.microsoft.com/office/drawing/2014/main" id="{C20533AB-5F00-4779-A27D-477CD8ACA90B}"/>
              </a:ext>
            </a:extLst>
          </p:cNvPr>
          <p:cNvSpPr txBox="1"/>
          <p:nvPr/>
        </p:nvSpPr>
        <p:spPr>
          <a:xfrm>
            <a:off x="838200" y="4048628"/>
            <a:ext cx="4893297"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b="1" dirty="0"/>
              <a:t>Verify the volume mapping by adding some data </a:t>
            </a:r>
            <a:r>
              <a:rPr lang="en-IN" b="1" dirty="0">
                <a:sym typeface="Wingdings" panose="05000000000000000000" pitchFamily="2" charset="2"/>
              </a:rPr>
              <a:t> stop and restart the container  data created should be available</a:t>
            </a:r>
            <a:endParaRPr lang="en-IN" dirty="0"/>
          </a:p>
        </p:txBody>
      </p:sp>
      <p:pic>
        <p:nvPicPr>
          <p:cNvPr id="7" name="Picture 6">
            <a:extLst>
              <a:ext uri="{FF2B5EF4-FFF2-40B4-BE49-F238E27FC236}">
                <a16:creationId xmlns:a16="http://schemas.microsoft.com/office/drawing/2014/main" id="{50DF6F82-6041-4601-AEAE-E613946C2318}"/>
              </a:ext>
            </a:extLst>
          </p:cNvPr>
          <p:cNvPicPr>
            <a:picLocks noChangeAspect="1"/>
          </p:cNvPicPr>
          <p:nvPr/>
        </p:nvPicPr>
        <p:blipFill>
          <a:blip r:embed="rId2"/>
          <a:stretch>
            <a:fillRect/>
          </a:stretch>
        </p:blipFill>
        <p:spPr>
          <a:xfrm>
            <a:off x="6308105" y="1524503"/>
            <a:ext cx="5695950" cy="5048250"/>
          </a:xfrm>
          <a:prstGeom prst="rect">
            <a:avLst/>
          </a:prstGeom>
        </p:spPr>
      </p:pic>
    </p:spTree>
    <p:extLst>
      <p:ext uri="{BB962C8B-B14F-4D97-AF65-F5344CB8AC3E}">
        <p14:creationId xmlns:p14="http://schemas.microsoft.com/office/powerpoint/2010/main" val="359211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D10B-F916-4D2E-8DFE-6A2CEB80CB63}"/>
              </a:ext>
            </a:extLst>
          </p:cNvPr>
          <p:cNvSpPr>
            <a:spLocks noGrp="1"/>
          </p:cNvSpPr>
          <p:nvPr>
            <p:ph type="title"/>
          </p:nvPr>
        </p:nvSpPr>
        <p:spPr/>
        <p:txBody>
          <a:bodyPr/>
          <a:lstStyle/>
          <a:p>
            <a:r>
              <a:rPr lang="en-IN" dirty="0"/>
              <a:t>Build Docker Image</a:t>
            </a:r>
          </a:p>
        </p:txBody>
      </p:sp>
      <p:sp>
        <p:nvSpPr>
          <p:cNvPr id="3" name="Content Placeholder 2">
            <a:extLst>
              <a:ext uri="{FF2B5EF4-FFF2-40B4-BE49-F238E27FC236}">
                <a16:creationId xmlns:a16="http://schemas.microsoft.com/office/drawing/2014/main" id="{FDE71EAD-BB19-4600-9692-C05BB6FEECC0}"/>
              </a:ext>
            </a:extLst>
          </p:cNvPr>
          <p:cNvSpPr>
            <a:spLocks noGrp="1"/>
          </p:cNvSpPr>
          <p:nvPr>
            <p:ph idx="1"/>
          </p:nvPr>
        </p:nvSpPr>
        <p:spPr>
          <a:xfrm>
            <a:off x="838200" y="1825625"/>
            <a:ext cx="10515600" cy="3557080"/>
          </a:xfrm>
        </p:spPr>
        <p:txBody>
          <a:bodyPr/>
          <a:lstStyle/>
          <a:p>
            <a:r>
              <a:rPr lang="en-IN" dirty="0"/>
              <a:t>Sample application using python Flask framework</a:t>
            </a:r>
          </a:p>
          <a:p>
            <a:r>
              <a:rPr lang="en-IN" dirty="0"/>
              <a:t>Steps to deploy:</a:t>
            </a:r>
          </a:p>
          <a:p>
            <a:pPr lvl="1"/>
            <a:r>
              <a:rPr lang="en-IN" dirty="0"/>
              <a:t>OS like Ubuntu</a:t>
            </a:r>
          </a:p>
          <a:p>
            <a:pPr lvl="1"/>
            <a:r>
              <a:rPr lang="en-IN" dirty="0"/>
              <a:t>Update apt repo</a:t>
            </a:r>
          </a:p>
          <a:p>
            <a:pPr lvl="1"/>
            <a:r>
              <a:rPr lang="en-IN" dirty="0"/>
              <a:t>Install dependencies using apt</a:t>
            </a:r>
          </a:p>
          <a:p>
            <a:pPr lvl="1"/>
            <a:r>
              <a:rPr lang="en-IN" dirty="0"/>
              <a:t>Install python dependencies using pip</a:t>
            </a:r>
          </a:p>
          <a:p>
            <a:pPr lvl="1"/>
            <a:r>
              <a:rPr lang="en-IN" dirty="0"/>
              <a:t>Copy source code to location </a:t>
            </a:r>
            <a:r>
              <a:rPr lang="en-IN" dirty="0">
                <a:sym typeface="Wingdings" panose="05000000000000000000" pitchFamily="2" charset="2"/>
              </a:rPr>
              <a:t> /opt</a:t>
            </a:r>
          </a:p>
          <a:p>
            <a:pPr lvl="1"/>
            <a:r>
              <a:rPr lang="en-IN" dirty="0">
                <a:sym typeface="Wingdings" panose="05000000000000000000" pitchFamily="2" charset="2"/>
              </a:rPr>
              <a:t>Run the web server using FLASK command</a:t>
            </a:r>
            <a:endParaRPr lang="en-IN" dirty="0"/>
          </a:p>
        </p:txBody>
      </p:sp>
    </p:spTree>
    <p:extLst>
      <p:ext uri="{BB962C8B-B14F-4D97-AF65-F5344CB8AC3E}">
        <p14:creationId xmlns:p14="http://schemas.microsoft.com/office/powerpoint/2010/main" val="34455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0646-D2CE-4DFE-8EBF-ADA47716A557}"/>
              </a:ext>
            </a:extLst>
          </p:cNvPr>
          <p:cNvSpPr>
            <a:spLocks noGrp="1"/>
          </p:cNvSpPr>
          <p:nvPr>
            <p:ph type="title"/>
          </p:nvPr>
        </p:nvSpPr>
        <p:spPr/>
        <p:txBody>
          <a:bodyPr/>
          <a:lstStyle/>
          <a:p>
            <a:r>
              <a:rPr lang="en-IN" dirty="0"/>
              <a:t>Create Docker File</a:t>
            </a:r>
          </a:p>
        </p:txBody>
      </p:sp>
      <p:sp>
        <p:nvSpPr>
          <p:cNvPr id="3" name="Content Placeholder 2">
            <a:extLst>
              <a:ext uri="{FF2B5EF4-FFF2-40B4-BE49-F238E27FC236}">
                <a16:creationId xmlns:a16="http://schemas.microsoft.com/office/drawing/2014/main" id="{F9C025D0-79EB-4EA6-9CDB-32B77F7F3E0A}"/>
              </a:ext>
            </a:extLst>
          </p:cNvPr>
          <p:cNvSpPr>
            <a:spLocks noGrp="1"/>
          </p:cNvSpPr>
          <p:nvPr>
            <p:ph idx="1"/>
          </p:nvPr>
        </p:nvSpPr>
        <p:spPr/>
        <p:txBody>
          <a:bodyPr/>
          <a:lstStyle/>
          <a:p>
            <a:r>
              <a:rPr lang="en-IN" dirty="0"/>
              <a:t>Create a file </a:t>
            </a:r>
            <a:r>
              <a:rPr lang="en-IN" dirty="0">
                <a:sym typeface="Wingdings" panose="05000000000000000000" pitchFamily="2" charset="2"/>
              </a:rPr>
              <a:t> name it as  Dockerfile</a:t>
            </a:r>
          </a:p>
          <a:p>
            <a:r>
              <a:rPr lang="en-IN" dirty="0">
                <a:sym typeface="Wingdings" panose="05000000000000000000" pitchFamily="2" charset="2"/>
              </a:rPr>
              <a:t>Insert commands</a:t>
            </a:r>
          </a:p>
          <a:p>
            <a:r>
              <a:rPr lang="en-IN" dirty="0">
                <a:sym typeface="Wingdings" panose="05000000000000000000" pitchFamily="2" charset="2"/>
              </a:rPr>
              <a:t>Dockerfile  Instruction Argument format</a:t>
            </a:r>
          </a:p>
          <a:p>
            <a:r>
              <a:rPr lang="en-IN" dirty="0">
                <a:sym typeface="Wingdings" panose="05000000000000000000" pitchFamily="2" charset="2"/>
              </a:rPr>
              <a:t>All instructions will be in CAPITAL letters</a:t>
            </a:r>
          </a:p>
          <a:p>
            <a:r>
              <a:rPr lang="en-IN" dirty="0">
                <a:sym typeface="Wingdings" panose="05000000000000000000" pitchFamily="2" charset="2"/>
              </a:rPr>
              <a:t>Examples:</a:t>
            </a:r>
          </a:p>
          <a:p>
            <a:pPr lvl="1"/>
            <a:r>
              <a:rPr lang="en-IN" dirty="0">
                <a:sym typeface="Wingdings" panose="05000000000000000000" pitchFamily="2" charset="2"/>
              </a:rPr>
              <a:t>FROM</a:t>
            </a:r>
          </a:p>
          <a:p>
            <a:pPr lvl="1"/>
            <a:r>
              <a:rPr lang="en-IN" dirty="0">
                <a:sym typeface="Wingdings" panose="05000000000000000000" pitchFamily="2" charset="2"/>
              </a:rPr>
              <a:t>RUN</a:t>
            </a:r>
          </a:p>
          <a:p>
            <a:pPr lvl="1"/>
            <a:r>
              <a:rPr lang="en-IN" dirty="0">
                <a:sym typeface="Wingdings" panose="05000000000000000000" pitchFamily="2" charset="2"/>
              </a:rPr>
              <a:t>COPY</a:t>
            </a:r>
          </a:p>
          <a:p>
            <a:pPr lvl="1"/>
            <a:r>
              <a:rPr lang="en-IN" dirty="0">
                <a:sym typeface="Wingdings" panose="05000000000000000000" pitchFamily="2" charset="2"/>
              </a:rPr>
              <a:t>ENTRYPOINT</a:t>
            </a:r>
            <a:endParaRPr lang="en-IN" dirty="0"/>
          </a:p>
        </p:txBody>
      </p:sp>
      <p:sp>
        <p:nvSpPr>
          <p:cNvPr id="4" name="Rectangle 3">
            <a:extLst>
              <a:ext uri="{FF2B5EF4-FFF2-40B4-BE49-F238E27FC236}">
                <a16:creationId xmlns:a16="http://schemas.microsoft.com/office/drawing/2014/main" id="{13AFE620-78E8-439D-BC8E-AA8B32437757}"/>
              </a:ext>
            </a:extLst>
          </p:cNvPr>
          <p:cNvSpPr/>
          <p:nvPr/>
        </p:nvSpPr>
        <p:spPr>
          <a:xfrm>
            <a:off x="3073138" y="2912883"/>
            <a:ext cx="1611984" cy="3393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33A39A6-8E31-4375-AA99-864C1A993F53}"/>
              </a:ext>
            </a:extLst>
          </p:cNvPr>
          <p:cNvSpPr/>
          <p:nvPr/>
        </p:nvSpPr>
        <p:spPr>
          <a:xfrm>
            <a:off x="4741684" y="2912883"/>
            <a:ext cx="1527141" cy="3393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628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DB3E-BDF8-4FDB-B339-52D110C05706}"/>
              </a:ext>
            </a:extLst>
          </p:cNvPr>
          <p:cNvSpPr>
            <a:spLocks noGrp="1"/>
          </p:cNvSpPr>
          <p:nvPr>
            <p:ph type="title"/>
          </p:nvPr>
        </p:nvSpPr>
        <p:spPr/>
        <p:txBody>
          <a:bodyPr/>
          <a:lstStyle/>
          <a:p>
            <a:r>
              <a:rPr lang="en-IN" dirty="0"/>
              <a:t>Copy source file</a:t>
            </a:r>
          </a:p>
        </p:txBody>
      </p:sp>
      <p:sp>
        <p:nvSpPr>
          <p:cNvPr id="3" name="Content Placeholder 2">
            <a:extLst>
              <a:ext uri="{FF2B5EF4-FFF2-40B4-BE49-F238E27FC236}">
                <a16:creationId xmlns:a16="http://schemas.microsoft.com/office/drawing/2014/main" id="{71E0A231-CC84-4617-A74A-1DBFF313DB2E}"/>
              </a:ext>
            </a:extLst>
          </p:cNvPr>
          <p:cNvSpPr>
            <a:spLocks noGrp="1"/>
          </p:cNvSpPr>
          <p:nvPr>
            <p:ph idx="1"/>
          </p:nvPr>
        </p:nvSpPr>
        <p:spPr/>
        <p:txBody>
          <a:bodyPr/>
          <a:lstStyle/>
          <a:p>
            <a:r>
              <a:rPr lang="en-IN" dirty="0"/>
              <a:t>Go to </a:t>
            </a:r>
            <a:r>
              <a:rPr lang="en-IN" dirty="0">
                <a:hlinkClick r:id="rId2"/>
              </a:rPr>
              <a:t>https://github.com/mmumshad/simple-webapp-flask</a:t>
            </a:r>
            <a:endParaRPr lang="en-IN" dirty="0"/>
          </a:p>
          <a:p>
            <a:r>
              <a:rPr lang="en-IN" dirty="0"/>
              <a:t>Copy app.py to local folder</a:t>
            </a:r>
          </a:p>
          <a:p>
            <a:endParaRPr lang="en-IN" dirty="0"/>
          </a:p>
          <a:p>
            <a:r>
              <a:rPr lang="en-IN" dirty="0"/>
              <a:t>Write Docker file:</a:t>
            </a:r>
          </a:p>
        </p:txBody>
      </p:sp>
      <p:pic>
        <p:nvPicPr>
          <p:cNvPr id="5" name="Picture 4">
            <a:extLst>
              <a:ext uri="{FF2B5EF4-FFF2-40B4-BE49-F238E27FC236}">
                <a16:creationId xmlns:a16="http://schemas.microsoft.com/office/drawing/2014/main" id="{1F5A6887-5116-4AB6-92C6-C0DF5B146170}"/>
              </a:ext>
            </a:extLst>
          </p:cNvPr>
          <p:cNvPicPr>
            <a:picLocks noChangeAspect="1"/>
          </p:cNvPicPr>
          <p:nvPr/>
        </p:nvPicPr>
        <p:blipFill>
          <a:blip r:embed="rId3"/>
          <a:stretch>
            <a:fillRect/>
          </a:stretch>
        </p:blipFill>
        <p:spPr>
          <a:xfrm>
            <a:off x="4317912" y="3096253"/>
            <a:ext cx="5686425" cy="2152650"/>
          </a:xfrm>
          <a:prstGeom prst="rect">
            <a:avLst/>
          </a:prstGeom>
          <a:ln>
            <a:solidFill>
              <a:schemeClr val="accent5">
                <a:lumMod val="50000"/>
              </a:schemeClr>
            </a:solidFill>
          </a:ln>
        </p:spPr>
      </p:pic>
    </p:spTree>
    <p:extLst>
      <p:ext uri="{BB962C8B-B14F-4D97-AF65-F5344CB8AC3E}">
        <p14:creationId xmlns:p14="http://schemas.microsoft.com/office/powerpoint/2010/main" val="392332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D4C7-68FC-49AF-B987-C3944B6348E8}"/>
              </a:ext>
            </a:extLst>
          </p:cNvPr>
          <p:cNvSpPr>
            <a:spLocks noGrp="1"/>
          </p:cNvSpPr>
          <p:nvPr>
            <p:ph type="title"/>
          </p:nvPr>
        </p:nvSpPr>
        <p:spPr/>
        <p:txBody>
          <a:bodyPr/>
          <a:lstStyle/>
          <a:p>
            <a:r>
              <a:rPr lang="en-IN" dirty="0"/>
              <a:t>Build Image and Run</a:t>
            </a:r>
          </a:p>
        </p:txBody>
      </p:sp>
      <p:sp>
        <p:nvSpPr>
          <p:cNvPr id="3" name="Content Placeholder 2">
            <a:extLst>
              <a:ext uri="{FF2B5EF4-FFF2-40B4-BE49-F238E27FC236}">
                <a16:creationId xmlns:a16="http://schemas.microsoft.com/office/drawing/2014/main" id="{2D7B03C7-1F1C-43C4-B744-88F4347CF078}"/>
              </a:ext>
            </a:extLst>
          </p:cNvPr>
          <p:cNvSpPr>
            <a:spLocks noGrp="1"/>
          </p:cNvSpPr>
          <p:nvPr>
            <p:ph idx="1"/>
          </p:nvPr>
        </p:nvSpPr>
        <p:spPr/>
        <p:txBody>
          <a:bodyPr/>
          <a:lstStyle/>
          <a:p>
            <a:r>
              <a:rPr lang="en-IN" dirty="0"/>
              <a:t>docker build . -t sample-webapp</a:t>
            </a:r>
          </a:p>
          <a:p>
            <a:endParaRPr lang="en-IN" dirty="0"/>
          </a:p>
          <a:p>
            <a:r>
              <a:rPr lang="en-IN" dirty="0"/>
              <a:t>Once the image is built, run the below command:</a:t>
            </a:r>
          </a:p>
          <a:p>
            <a:r>
              <a:rPr lang="en-US" dirty="0"/>
              <a:t>docker run -p 9090:5000 sample-webapp</a:t>
            </a:r>
            <a:endParaRPr lang="en-IN" dirty="0"/>
          </a:p>
          <a:p>
            <a:endParaRPr lang="en-IN" dirty="0"/>
          </a:p>
          <a:p>
            <a:r>
              <a:rPr lang="en-IN" dirty="0"/>
              <a:t>Go to browser: http://localhost:9090</a:t>
            </a:r>
          </a:p>
        </p:txBody>
      </p:sp>
    </p:spTree>
    <p:extLst>
      <p:ext uri="{BB962C8B-B14F-4D97-AF65-F5344CB8AC3E}">
        <p14:creationId xmlns:p14="http://schemas.microsoft.com/office/powerpoint/2010/main" val="312154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CDC3-8166-41DD-B5CC-E5F759BBC930}"/>
              </a:ext>
            </a:extLst>
          </p:cNvPr>
          <p:cNvSpPr>
            <a:spLocks noGrp="1"/>
          </p:cNvSpPr>
          <p:nvPr>
            <p:ph type="title"/>
          </p:nvPr>
        </p:nvSpPr>
        <p:spPr/>
        <p:txBody>
          <a:bodyPr/>
          <a:lstStyle/>
          <a:p>
            <a:r>
              <a:rPr lang="en-IN" dirty="0"/>
              <a:t>Why Docker?</a:t>
            </a:r>
          </a:p>
        </p:txBody>
      </p:sp>
      <p:sp>
        <p:nvSpPr>
          <p:cNvPr id="3" name="Content Placeholder 2">
            <a:extLst>
              <a:ext uri="{FF2B5EF4-FFF2-40B4-BE49-F238E27FC236}">
                <a16:creationId xmlns:a16="http://schemas.microsoft.com/office/drawing/2014/main" id="{D14A5BC0-574D-4084-B5C5-49187DEE4832}"/>
              </a:ext>
            </a:extLst>
          </p:cNvPr>
          <p:cNvSpPr>
            <a:spLocks noGrp="1"/>
          </p:cNvSpPr>
          <p:nvPr>
            <p:ph idx="1"/>
          </p:nvPr>
        </p:nvSpPr>
        <p:spPr>
          <a:xfrm>
            <a:off x="838200" y="1825625"/>
            <a:ext cx="6165915" cy="475449"/>
          </a:xfrm>
        </p:spPr>
        <p:txBody>
          <a:bodyPr>
            <a:normAutofit lnSpcReduction="10000"/>
          </a:bodyPr>
          <a:lstStyle/>
          <a:p>
            <a:r>
              <a:rPr lang="en-IN" dirty="0"/>
              <a:t>House shifting example</a:t>
            </a:r>
          </a:p>
        </p:txBody>
      </p:sp>
      <p:pic>
        <p:nvPicPr>
          <p:cNvPr id="2050" name="Picture 2" descr="House Shifting – Bluetrans Express">
            <a:extLst>
              <a:ext uri="{FF2B5EF4-FFF2-40B4-BE49-F238E27FC236}">
                <a16:creationId xmlns:a16="http://schemas.microsoft.com/office/drawing/2014/main" id="{FE8EC279-A6FD-468A-AE63-C3878BF27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273" y="2436011"/>
            <a:ext cx="7060087" cy="37592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astic Household Items, Rs 300 /piece Seksui Plastic Manufacturing Company  | ID: 20699474055">
            <a:extLst>
              <a:ext uri="{FF2B5EF4-FFF2-40B4-BE49-F238E27FC236}">
                <a16:creationId xmlns:a16="http://schemas.microsoft.com/office/drawing/2014/main" id="{F63B0B90-BA5E-49CF-B791-8F6F75BF7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394" y="2674856"/>
            <a:ext cx="1544650" cy="9929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usehold items that can help with detailing - DetailingWiki, the free wiki  for detailers">
            <a:extLst>
              <a:ext uri="{FF2B5EF4-FFF2-40B4-BE49-F238E27FC236}">
                <a16:creationId xmlns:a16="http://schemas.microsoft.com/office/drawing/2014/main" id="{41CB489C-4DB0-4F23-891C-BDEA79CD41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324" y="3916860"/>
            <a:ext cx="1677971" cy="9438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usehold items and furniture wanted">
            <a:extLst>
              <a:ext uri="{FF2B5EF4-FFF2-40B4-BE49-F238E27FC236}">
                <a16:creationId xmlns:a16="http://schemas.microsoft.com/office/drawing/2014/main" id="{AC045DE3-E66B-4438-9475-33E5C10574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297" y="5406321"/>
            <a:ext cx="2171975" cy="86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39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9A9C-B894-404D-A54C-FBECDE838BB0}"/>
              </a:ext>
            </a:extLst>
          </p:cNvPr>
          <p:cNvSpPr>
            <a:spLocks noGrp="1"/>
          </p:cNvSpPr>
          <p:nvPr>
            <p:ph type="title"/>
          </p:nvPr>
        </p:nvSpPr>
        <p:spPr/>
        <p:txBody>
          <a:bodyPr/>
          <a:lstStyle/>
          <a:p>
            <a:r>
              <a:rPr lang="en-IN" dirty="0"/>
              <a:t>Continued..</a:t>
            </a:r>
          </a:p>
        </p:txBody>
      </p:sp>
      <p:pic>
        <p:nvPicPr>
          <p:cNvPr id="3074" name="Picture 2" descr="How many environments should we have in the software development lifecycle?  | by Walmyr Filho | Medium">
            <a:extLst>
              <a:ext uri="{FF2B5EF4-FFF2-40B4-BE49-F238E27FC236}">
                <a16:creationId xmlns:a16="http://schemas.microsoft.com/office/drawing/2014/main" id="{14FF9EEA-9D8A-44EA-BCAF-1AB2F9DD0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90" y="1963897"/>
            <a:ext cx="8317315" cy="39593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cker on macOS: Getting Started | raywenderlich.com">
            <a:extLst>
              <a:ext uri="{FF2B5EF4-FFF2-40B4-BE49-F238E27FC236}">
                <a16:creationId xmlns:a16="http://schemas.microsoft.com/office/drawing/2014/main" id="{81D30F03-F961-4CBF-96B0-20AECF9389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4946" y="4194208"/>
            <a:ext cx="4432464" cy="25931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224E2B6-D5F6-42DF-8CA2-5895E3AF3535}"/>
              </a:ext>
            </a:extLst>
          </p:cNvPr>
          <p:cNvSpPr>
            <a:spLocks noGrp="1"/>
          </p:cNvSpPr>
          <p:nvPr>
            <p:ph idx="1"/>
          </p:nvPr>
        </p:nvSpPr>
        <p:spPr>
          <a:xfrm>
            <a:off x="838200" y="1467404"/>
            <a:ext cx="10351416" cy="496494"/>
          </a:xfrm>
        </p:spPr>
        <p:txBody>
          <a:bodyPr/>
          <a:lstStyle/>
          <a:p>
            <a:pPr marL="0" indent="0">
              <a:buNone/>
            </a:pPr>
            <a:r>
              <a:rPr lang="en-IN" dirty="0"/>
              <a:t>How can I move my application from Environment to another?</a:t>
            </a:r>
          </a:p>
        </p:txBody>
      </p:sp>
    </p:spTree>
    <p:extLst>
      <p:ext uri="{BB962C8B-B14F-4D97-AF65-F5344CB8AC3E}">
        <p14:creationId xmlns:p14="http://schemas.microsoft.com/office/powerpoint/2010/main" val="130756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5D0E-1B7D-4752-A05A-3466058DBAE6}"/>
              </a:ext>
            </a:extLst>
          </p:cNvPr>
          <p:cNvSpPr>
            <a:spLocks noGrp="1"/>
          </p:cNvSpPr>
          <p:nvPr>
            <p:ph type="title"/>
          </p:nvPr>
        </p:nvSpPr>
        <p:spPr/>
        <p:txBody>
          <a:bodyPr/>
          <a:lstStyle/>
          <a:p>
            <a:r>
              <a:rPr lang="en-IN" dirty="0"/>
              <a:t>Why do we need docker?</a:t>
            </a:r>
          </a:p>
        </p:txBody>
      </p:sp>
      <p:pic>
        <p:nvPicPr>
          <p:cNvPr id="7" name="Picture 6">
            <a:extLst>
              <a:ext uri="{FF2B5EF4-FFF2-40B4-BE49-F238E27FC236}">
                <a16:creationId xmlns:a16="http://schemas.microsoft.com/office/drawing/2014/main" id="{804DE527-925E-4503-83EE-06D3C2D6C0FD}"/>
              </a:ext>
            </a:extLst>
          </p:cNvPr>
          <p:cNvPicPr>
            <a:picLocks noChangeAspect="1"/>
          </p:cNvPicPr>
          <p:nvPr/>
        </p:nvPicPr>
        <p:blipFill>
          <a:blip r:embed="rId3"/>
          <a:stretch>
            <a:fillRect/>
          </a:stretch>
        </p:blipFill>
        <p:spPr>
          <a:xfrm>
            <a:off x="656073" y="1690688"/>
            <a:ext cx="8982216" cy="3856002"/>
          </a:xfrm>
          <a:prstGeom prst="rect">
            <a:avLst/>
          </a:prstGeom>
        </p:spPr>
      </p:pic>
    </p:spTree>
    <p:extLst>
      <p:ext uri="{BB962C8B-B14F-4D97-AF65-F5344CB8AC3E}">
        <p14:creationId xmlns:p14="http://schemas.microsoft.com/office/powerpoint/2010/main" val="126376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E569-CE89-40BB-A484-7302F6BB08F8}"/>
              </a:ext>
            </a:extLst>
          </p:cNvPr>
          <p:cNvSpPr>
            <a:spLocks noGrp="1"/>
          </p:cNvSpPr>
          <p:nvPr>
            <p:ph type="title"/>
          </p:nvPr>
        </p:nvSpPr>
        <p:spPr/>
        <p:txBody>
          <a:bodyPr/>
          <a:lstStyle/>
          <a:p>
            <a:r>
              <a:rPr lang="en-IN" dirty="0"/>
              <a:t>Voting App Example</a:t>
            </a:r>
          </a:p>
        </p:txBody>
      </p:sp>
      <p:pic>
        <p:nvPicPr>
          <p:cNvPr id="7170" name="Picture 2" descr="Docker Compose. In this section, we will learn about… | by Sumeet  Gyanchandani | Towards Data Science">
            <a:extLst>
              <a:ext uri="{FF2B5EF4-FFF2-40B4-BE49-F238E27FC236}">
                <a16:creationId xmlns:a16="http://schemas.microsoft.com/office/drawing/2014/main" id="{F7FEAA37-622B-48F2-BA5A-0BDD8D6C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356" y="1690688"/>
            <a:ext cx="4823907" cy="453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22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B6B1-33B6-44E0-8B86-29AA114E2DE8}"/>
              </a:ext>
            </a:extLst>
          </p:cNvPr>
          <p:cNvSpPr>
            <a:spLocks noGrp="1"/>
          </p:cNvSpPr>
          <p:nvPr>
            <p:ph type="title"/>
          </p:nvPr>
        </p:nvSpPr>
        <p:spPr/>
        <p:txBody>
          <a:bodyPr/>
          <a:lstStyle/>
          <a:p>
            <a:r>
              <a:rPr lang="en-IN" dirty="0"/>
              <a:t>Benefits for – Dev &amp; Admins</a:t>
            </a:r>
          </a:p>
        </p:txBody>
      </p:sp>
      <p:graphicFrame>
        <p:nvGraphicFramePr>
          <p:cNvPr id="4" name="Table 4">
            <a:extLst>
              <a:ext uri="{FF2B5EF4-FFF2-40B4-BE49-F238E27FC236}">
                <a16:creationId xmlns:a16="http://schemas.microsoft.com/office/drawing/2014/main" id="{897CB104-F333-4F01-A6CC-3CDD4F156DCD}"/>
              </a:ext>
            </a:extLst>
          </p:cNvPr>
          <p:cNvGraphicFramePr>
            <a:graphicFrameLocks noGrp="1"/>
          </p:cNvGraphicFramePr>
          <p:nvPr>
            <p:extLst>
              <p:ext uri="{D42A27DB-BD31-4B8C-83A1-F6EECF244321}">
                <p14:modId xmlns:p14="http://schemas.microsoft.com/office/powerpoint/2010/main" val="2654737611"/>
              </p:ext>
            </p:extLst>
          </p:nvPr>
        </p:nvGraphicFramePr>
        <p:xfrm>
          <a:off x="838200" y="1774742"/>
          <a:ext cx="10657114" cy="4505480"/>
        </p:xfrm>
        <a:graphic>
          <a:graphicData uri="http://schemas.openxmlformats.org/drawingml/2006/table">
            <a:tbl>
              <a:tblPr firstRow="1" bandRow="1">
                <a:tableStyleId>{5C22544A-7EE6-4342-B048-85BDC9FD1C3A}</a:tableStyleId>
              </a:tblPr>
              <a:tblGrid>
                <a:gridCol w="5328557">
                  <a:extLst>
                    <a:ext uri="{9D8B030D-6E8A-4147-A177-3AD203B41FA5}">
                      <a16:colId xmlns:a16="http://schemas.microsoft.com/office/drawing/2014/main" val="2515900866"/>
                    </a:ext>
                  </a:extLst>
                </a:gridCol>
                <a:gridCol w="5328557">
                  <a:extLst>
                    <a:ext uri="{9D8B030D-6E8A-4147-A177-3AD203B41FA5}">
                      <a16:colId xmlns:a16="http://schemas.microsoft.com/office/drawing/2014/main" val="3627037155"/>
                    </a:ext>
                  </a:extLst>
                </a:gridCol>
              </a:tblGrid>
              <a:tr h="643640">
                <a:tc>
                  <a:txBody>
                    <a:bodyPr/>
                    <a:lstStyle/>
                    <a:p>
                      <a:r>
                        <a:rPr lang="en-IN" dirty="0"/>
                        <a:t>Developers</a:t>
                      </a:r>
                    </a:p>
                  </a:txBody>
                  <a:tcPr/>
                </a:tc>
                <a:tc>
                  <a:txBody>
                    <a:bodyPr/>
                    <a:lstStyle/>
                    <a:p>
                      <a:r>
                        <a:rPr lang="en-IN" dirty="0"/>
                        <a:t>Administrators / DevOps</a:t>
                      </a:r>
                    </a:p>
                  </a:txBody>
                  <a:tcPr/>
                </a:tc>
                <a:extLst>
                  <a:ext uri="{0D108BD9-81ED-4DB2-BD59-A6C34878D82A}">
                    <a16:rowId xmlns:a16="http://schemas.microsoft.com/office/drawing/2014/main" val="2216592293"/>
                  </a:ext>
                </a:extLst>
              </a:tr>
              <a:tr h="643640">
                <a:tc>
                  <a:txBody>
                    <a:bodyPr/>
                    <a:lstStyle/>
                    <a:p>
                      <a:r>
                        <a:rPr lang="en-IN" dirty="0"/>
                        <a:t>Build once &amp; Run Anywhere</a:t>
                      </a:r>
                    </a:p>
                  </a:txBody>
                  <a:tcPr/>
                </a:tc>
                <a:tc>
                  <a:txBody>
                    <a:bodyPr/>
                    <a:lstStyle/>
                    <a:p>
                      <a:r>
                        <a:rPr lang="en-IN" dirty="0"/>
                        <a:t>Configure once and run anything</a:t>
                      </a:r>
                    </a:p>
                  </a:txBody>
                  <a:tcPr/>
                </a:tc>
                <a:extLst>
                  <a:ext uri="{0D108BD9-81ED-4DB2-BD59-A6C34878D82A}">
                    <a16:rowId xmlns:a16="http://schemas.microsoft.com/office/drawing/2014/main" val="3433114563"/>
                  </a:ext>
                </a:extLst>
              </a:tr>
              <a:tr h="643640">
                <a:tc>
                  <a:txBody>
                    <a:bodyPr/>
                    <a:lstStyle/>
                    <a:p>
                      <a:r>
                        <a:rPr lang="en-IN" dirty="0"/>
                        <a:t>Clean, safe, portable runtime environment for the application</a:t>
                      </a:r>
                    </a:p>
                  </a:txBody>
                  <a:tcPr/>
                </a:tc>
                <a:tc>
                  <a:txBody>
                    <a:bodyPr/>
                    <a:lstStyle/>
                    <a:p>
                      <a:r>
                        <a:rPr lang="en-IN" dirty="0"/>
                        <a:t>Makes entire lifecycle more efficient, consistent, and repeatable</a:t>
                      </a:r>
                    </a:p>
                  </a:txBody>
                  <a:tcPr/>
                </a:tc>
                <a:extLst>
                  <a:ext uri="{0D108BD9-81ED-4DB2-BD59-A6C34878D82A}">
                    <a16:rowId xmlns:a16="http://schemas.microsoft.com/office/drawing/2014/main" val="3885349439"/>
                  </a:ext>
                </a:extLst>
              </a:tr>
              <a:tr h="643640">
                <a:tc>
                  <a:txBody>
                    <a:bodyPr/>
                    <a:lstStyle/>
                    <a:p>
                      <a:r>
                        <a:rPr lang="en-IN" dirty="0"/>
                        <a:t>Run each app in its isolated container</a:t>
                      </a:r>
                    </a:p>
                  </a:txBody>
                  <a:tcPr/>
                </a:tc>
                <a:tc>
                  <a:txBody>
                    <a:bodyPr/>
                    <a:lstStyle/>
                    <a:p>
                      <a:r>
                        <a:rPr lang="en-IN" dirty="0"/>
                        <a:t>Eliminate inconsistencies between Dev, Test, Prod environments</a:t>
                      </a:r>
                    </a:p>
                  </a:txBody>
                  <a:tcPr/>
                </a:tc>
                <a:extLst>
                  <a:ext uri="{0D108BD9-81ED-4DB2-BD59-A6C34878D82A}">
                    <a16:rowId xmlns:a16="http://schemas.microsoft.com/office/drawing/2014/main" val="606757332"/>
                  </a:ext>
                </a:extLst>
              </a:tr>
              <a:tr h="643640">
                <a:tc>
                  <a:txBody>
                    <a:bodyPr/>
                    <a:lstStyle/>
                    <a:p>
                      <a:r>
                        <a:rPr lang="en-IN" dirty="0"/>
                        <a:t>Automate testing, integration, packaging, and anything that can be scripted</a:t>
                      </a:r>
                    </a:p>
                  </a:txBody>
                  <a:tcPr/>
                </a:tc>
                <a:tc>
                  <a:txBody>
                    <a:bodyPr/>
                    <a:lstStyle/>
                    <a:p>
                      <a:r>
                        <a:rPr lang="en-IN" dirty="0"/>
                        <a:t>Significantly improves Continuous integration and continuous deployment process</a:t>
                      </a:r>
                    </a:p>
                  </a:txBody>
                  <a:tcPr/>
                </a:tc>
                <a:extLst>
                  <a:ext uri="{0D108BD9-81ED-4DB2-BD59-A6C34878D82A}">
                    <a16:rowId xmlns:a16="http://schemas.microsoft.com/office/drawing/2014/main" val="847743574"/>
                  </a:ext>
                </a:extLst>
              </a:tr>
              <a:tr h="643640">
                <a:tc>
                  <a:txBody>
                    <a:bodyPr/>
                    <a:lstStyle/>
                    <a:p>
                      <a:r>
                        <a:rPr lang="en-IN" dirty="0"/>
                        <a:t>Reduce/eliminate compatibility issues on different platforms</a:t>
                      </a:r>
                    </a:p>
                  </a:txBody>
                  <a:tcPr/>
                </a:tc>
                <a:tc>
                  <a:txBody>
                    <a:bodyPr/>
                    <a:lstStyle/>
                    <a:p>
                      <a:r>
                        <a:rPr lang="en-IN" dirty="0"/>
                        <a:t>Containers being lightweight addresses cost, performance, deployment and portability issues</a:t>
                      </a:r>
                    </a:p>
                  </a:txBody>
                  <a:tcPr/>
                </a:tc>
                <a:extLst>
                  <a:ext uri="{0D108BD9-81ED-4DB2-BD59-A6C34878D82A}">
                    <a16:rowId xmlns:a16="http://schemas.microsoft.com/office/drawing/2014/main" val="2219019732"/>
                  </a:ext>
                </a:extLst>
              </a:tr>
              <a:tr h="6436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69327601"/>
                  </a:ext>
                </a:extLst>
              </a:tr>
            </a:tbl>
          </a:graphicData>
        </a:graphic>
      </p:graphicFrame>
    </p:spTree>
    <p:extLst>
      <p:ext uri="{BB962C8B-B14F-4D97-AF65-F5344CB8AC3E}">
        <p14:creationId xmlns:p14="http://schemas.microsoft.com/office/powerpoint/2010/main" val="426092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1F72-6B9F-46F2-B39A-F543C8B0ABAF}"/>
              </a:ext>
            </a:extLst>
          </p:cNvPr>
          <p:cNvSpPr>
            <a:spLocks noGrp="1"/>
          </p:cNvSpPr>
          <p:nvPr>
            <p:ph type="title"/>
          </p:nvPr>
        </p:nvSpPr>
        <p:spPr/>
        <p:txBody>
          <a:bodyPr/>
          <a:lstStyle/>
          <a:p>
            <a:r>
              <a:rPr lang="en-US" dirty="0"/>
              <a:t>What is Docker?</a:t>
            </a:r>
            <a:endParaRPr lang="en-IN" dirty="0"/>
          </a:p>
        </p:txBody>
      </p:sp>
      <p:sp>
        <p:nvSpPr>
          <p:cNvPr id="3" name="Content Placeholder 2">
            <a:extLst>
              <a:ext uri="{FF2B5EF4-FFF2-40B4-BE49-F238E27FC236}">
                <a16:creationId xmlns:a16="http://schemas.microsoft.com/office/drawing/2014/main" id="{8E160A81-2B41-4EC2-A69D-5E1FC226E5E9}"/>
              </a:ext>
            </a:extLst>
          </p:cNvPr>
          <p:cNvSpPr>
            <a:spLocks noGrp="1"/>
          </p:cNvSpPr>
          <p:nvPr>
            <p:ph idx="1"/>
          </p:nvPr>
        </p:nvSpPr>
        <p:spPr>
          <a:xfrm>
            <a:off x="838200" y="1825625"/>
            <a:ext cx="6118781" cy="4337050"/>
          </a:xfrm>
        </p:spPr>
        <p:txBody>
          <a:bodyPr/>
          <a:lstStyle/>
          <a:p>
            <a:r>
              <a:rPr lang="en-US" dirty="0"/>
              <a:t>Software platform for building applications based on containers</a:t>
            </a:r>
          </a:p>
          <a:p>
            <a:r>
              <a:rPr lang="en-US" dirty="0"/>
              <a:t>Software framework for building, running, and managing containers on servers and the cloud.</a:t>
            </a:r>
            <a:endParaRPr lang="en-IN" dirty="0"/>
          </a:p>
        </p:txBody>
      </p:sp>
      <p:pic>
        <p:nvPicPr>
          <p:cNvPr id="4098" name="Picture 2" descr="Empowering App Development for Developers | Docker">
            <a:extLst>
              <a:ext uri="{FF2B5EF4-FFF2-40B4-BE49-F238E27FC236}">
                <a16:creationId xmlns:a16="http://schemas.microsoft.com/office/drawing/2014/main" id="{3C7863F0-D1C2-49E2-A963-DB4D4F629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953" y="1531144"/>
            <a:ext cx="4443760" cy="379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57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4F45-614D-4C2D-B098-D998E2BD9C84}"/>
              </a:ext>
            </a:extLst>
          </p:cNvPr>
          <p:cNvSpPr>
            <a:spLocks noGrp="1"/>
          </p:cNvSpPr>
          <p:nvPr>
            <p:ph type="title"/>
          </p:nvPr>
        </p:nvSpPr>
        <p:spPr/>
        <p:txBody>
          <a:bodyPr/>
          <a:lstStyle/>
          <a:p>
            <a:r>
              <a:rPr lang="en-IN" dirty="0"/>
              <a:t>What is Container?</a:t>
            </a:r>
          </a:p>
        </p:txBody>
      </p:sp>
      <p:sp>
        <p:nvSpPr>
          <p:cNvPr id="4" name="Content Placeholder 3">
            <a:extLst>
              <a:ext uri="{FF2B5EF4-FFF2-40B4-BE49-F238E27FC236}">
                <a16:creationId xmlns:a16="http://schemas.microsoft.com/office/drawing/2014/main" id="{4E508033-280B-4CBB-9025-64F3E27ABF55}"/>
              </a:ext>
            </a:extLst>
          </p:cNvPr>
          <p:cNvSpPr>
            <a:spLocks noGrp="1"/>
          </p:cNvSpPr>
          <p:nvPr>
            <p:ph idx="1"/>
          </p:nvPr>
        </p:nvSpPr>
        <p:spPr>
          <a:xfrm>
            <a:off x="838200" y="1825625"/>
            <a:ext cx="4648200" cy="2934911"/>
          </a:xfrm>
        </p:spPr>
        <p:txBody>
          <a:bodyPr/>
          <a:lstStyle/>
          <a:p>
            <a:r>
              <a:rPr lang="en-US" dirty="0"/>
              <a:t>Small and lightweight execution environments</a:t>
            </a:r>
          </a:p>
          <a:p>
            <a:r>
              <a:rPr lang="en-US" dirty="0"/>
              <a:t>Make shared use of the operating system kernel</a:t>
            </a:r>
          </a:p>
          <a:p>
            <a:r>
              <a:rPr lang="en-US" dirty="0"/>
              <a:t>Run in isolation from one another</a:t>
            </a:r>
            <a:endParaRPr lang="en-IN" dirty="0"/>
          </a:p>
        </p:txBody>
      </p:sp>
      <p:pic>
        <p:nvPicPr>
          <p:cNvPr id="5128" name="Picture 8" descr="Alternatives to Docker Container - Mobilise Cloud">
            <a:extLst>
              <a:ext uri="{FF2B5EF4-FFF2-40B4-BE49-F238E27FC236}">
                <a16:creationId xmlns:a16="http://schemas.microsoft.com/office/drawing/2014/main" id="{B72BD475-1DDD-454E-962B-63FABE2B9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690688"/>
            <a:ext cx="5634304" cy="293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66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4317</TotalTime>
  <Words>1239</Words>
  <Application>Microsoft Office PowerPoint</Application>
  <PresentationFormat>Widescreen</PresentationFormat>
  <Paragraphs>202</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Calibri</vt:lpstr>
      <vt:lpstr>Calibri Light</vt:lpstr>
      <vt:lpstr>inherit</vt:lpstr>
      <vt:lpstr>Office Theme</vt:lpstr>
      <vt:lpstr>Introduction to Docker</vt:lpstr>
      <vt:lpstr>Agenda</vt:lpstr>
      <vt:lpstr>Why Docker?</vt:lpstr>
      <vt:lpstr>Continued..</vt:lpstr>
      <vt:lpstr>Why do we need docker?</vt:lpstr>
      <vt:lpstr>Voting App Example</vt:lpstr>
      <vt:lpstr>Benefits for – Dev &amp; Admins</vt:lpstr>
      <vt:lpstr>What is Docker?</vt:lpstr>
      <vt:lpstr>What is Container?</vt:lpstr>
      <vt:lpstr>Continued..</vt:lpstr>
      <vt:lpstr>Run Sample Application (without docker)</vt:lpstr>
      <vt:lpstr>Continued..</vt:lpstr>
      <vt:lpstr>Docker Example</vt:lpstr>
      <vt:lpstr>Container vs VM</vt:lpstr>
      <vt:lpstr>Continued..</vt:lpstr>
      <vt:lpstr>Image vs Container</vt:lpstr>
      <vt:lpstr>Continued..</vt:lpstr>
      <vt:lpstr>Docker Installation</vt:lpstr>
      <vt:lpstr>Docker commands</vt:lpstr>
      <vt:lpstr>Continued..</vt:lpstr>
      <vt:lpstr>Some more Commands</vt:lpstr>
      <vt:lpstr>Port Mapping</vt:lpstr>
      <vt:lpstr>Run MySql Container and connect</vt:lpstr>
      <vt:lpstr>Volume Mapping</vt:lpstr>
      <vt:lpstr>Build Docker Image</vt:lpstr>
      <vt:lpstr>Create Docker File</vt:lpstr>
      <vt:lpstr>Copy source file</vt:lpstr>
      <vt:lpstr>Build Image and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Overview</dc:title>
  <dc:creator>Seetaram Hegde (DevOn)</dc:creator>
  <cp:lastModifiedBy>Seetaram Hegde (DevOn)</cp:lastModifiedBy>
  <cp:revision>218</cp:revision>
  <dcterms:created xsi:type="dcterms:W3CDTF">2021-06-20T06:06:33Z</dcterms:created>
  <dcterms:modified xsi:type="dcterms:W3CDTF">2021-06-28T07:16:40Z</dcterms:modified>
</cp:coreProperties>
</file>