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4" r:id="rId5"/>
    <p:sldId id="265" r:id="rId6"/>
    <p:sldId id="263" r:id="rId7"/>
    <p:sldId id="266" r:id="rId8"/>
    <p:sldId id="273" r:id="rId9"/>
    <p:sldId id="268" r:id="rId10"/>
    <p:sldId id="275" r:id="rId11"/>
    <p:sldId id="276" r:id="rId12"/>
    <p:sldId id="269" r:id="rId13"/>
    <p:sldId id="277" r:id="rId14"/>
    <p:sldId id="278" r:id="rId15"/>
    <p:sldId id="279" r:id="rId16"/>
    <p:sldId id="272" r:id="rId17"/>
    <p:sldId id="271" r:id="rId18"/>
    <p:sldId id="260" r:id="rId19"/>
    <p:sldId id="274" r:id="rId20"/>
    <p:sldId id="2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2348D-7BF9-4BB7-9880-33C5BAC58E65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E7CB3B-E405-419E-9753-D9B8DE54D05D}">
      <dgm:prSet/>
      <dgm:spPr/>
      <dgm:t>
        <a:bodyPr/>
        <a:lstStyle/>
        <a:p>
          <a:r>
            <a:rPr lang="en-US"/>
            <a:t>In data cleaning we removed corrupted images.</a:t>
          </a:r>
        </a:p>
      </dgm:t>
    </dgm:pt>
    <dgm:pt modelId="{109F20DE-6AA7-4D01-AB5C-F4A1E8C28C1E}" type="parTrans" cxnId="{489D915E-6546-4C39-8D22-49E01802614B}">
      <dgm:prSet/>
      <dgm:spPr/>
      <dgm:t>
        <a:bodyPr/>
        <a:lstStyle/>
        <a:p>
          <a:endParaRPr lang="en-US"/>
        </a:p>
      </dgm:t>
    </dgm:pt>
    <dgm:pt modelId="{B8292847-054F-4908-B26C-80C289071086}" type="sibTrans" cxnId="{489D915E-6546-4C39-8D22-49E01802614B}">
      <dgm:prSet/>
      <dgm:spPr/>
      <dgm:t>
        <a:bodyPr/>
        <a:lstStyle/>
        <a:p>
          <a:endParaRPr lang="en-US"/>
        </a:p>
      </dgm:t>
    </dgm:pt>
    <dgm:pt modelId="{E6083A72-2B98-4C9F-8D52-AF5AA88E018B}">
      <dgm:prSet/>
      <dgm:spPr/>
      <dgm:t>
        <a:bodyPr/>
        <a:lstStyle/>
        <a:p>
          <a:r>
            <a:rPr lang="en-US" dirty="0"/>
            <a:t>Check the image format and convert into </a:t>
          </a:r>
          <a:r>
            <a:rPr lang="en-US" dirty="0" err="1"/>
            <a:t>png</a:t>
          </a:r>
          <a:r>
            <a:rPr lang="en-US" dirty="0"/>
            <a:t> format.</a:t>
          </a:r>
        </a:p>
      </dgm:t>
    </dgm:pt>
    <dgm:pt modelId="{61E69022-87C2-4AAB-9820-317FD5BA57B0}" type="parTrans" cxnId="{492632DB-8856-4AFE-BB2B-711A4ABECB9E}">
      <dgm:prSet/>
      <dgm:spPr/>
      <dgm:t>
        <a:bodyPr/>
        <a:lstStyle/>
        <a:p>
          <a:endParaRPr lang="en-US"/>
        </a:p>
      </dgm:t>
    </dgm:pt>
    <dgm:pt modelId="{C3E00C3C-88AD-432A-95FD-5B5333ADEFEE}" type="sibTrans" cxnId="{492632DB-8856-4AFE-BB2B-711A4ABECB9E}">
      <dgm:prSet/>
      <dgm:spPr/>
      <dgm:t>
        <a:bodyPr/>
        <a:lstStyle/>
        <a:p>
          <a:endParaRPr lang="en-US"/>
        </a:p>
      </dgm:t>
    </dgm:pt>
    <dgm:pt modelId="{284C65D7-B66C-48BC-BC06-5AEC53071515}" type="pres">
      <dgm:prSet presAssocID="{04C2348D-7BF9-4BB7-9880-33C5BAC58E6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2BBC7E-F08B-4788-AC81-6A6FA43734F7}" type="pres">
      <dgm:prSet presAssocID="{15E7CB3B-E405-419E-9753-D9B8DE54D05D}" presName="hierRoot1" presStyleCnt="0"/>
      <dgm:spPr/>
    </dgm:pt>
    <dgm:pt modelId="{0D0E06E9-CBDF-48F9-B0B3-23BFD153F12E}" type="pres">
      <dgm:prSet presAssocID="{15E7CB3B-E405-419E-9753-D9B8DE54D05D}" presName="composite" presStyleCnt="0"/>
      <dgm:spPr/>
    </dgm:pt>
    <dgm:pt modelId="{6A8DCBC2-D065-4A2F-8F5E-D75EE9CEA8F2}" type="pres">
      <dgm:prSet presAssocID="{15E7CB3B-E405-419E-9753-D9B8DE54D05D}" presName="background" presStyleLbl="node0" presStyleIdx="0" presStyleCnt="2"/>
      <dgm:spPr/>
    </dgm:pt>
    <dgm:pt modelId="{B69F810B-DFAF-4115-8CEB-EBE9B3BF0553}" type="pres">
      <dgm:prSet presAssocID="{15E7CB3B-E405-419E-9753-D9B8DE54D05D}" presName="text" presStyleLbl="fgAcc0" presStyleIdx="0" presStyleCnt="2">
        <dgm:presLayoutVars>
          <dgm:chPref val="3"/>
        </dgm:presLayoutVars>
      </dgm:prSet>
      <dgm:spPr/>
    </dgm:pt>
    <dgm:pt modelId="{D3C364FA-7834-42A9-A5EB-4A9BDD74CA84}" type="pres">
      <dgm:prSet presAssocID="{15E7CB3B-E405-419E-9753-D9B8DE54D05D}" presName="hierChild2" presStyleCnt="0"/>
      <dgm:spPr/>
    </dgm:pt>
    <dgm:pt modelId="{EE60D2B9-8F00-42B6-B96E-F34C1512E748}" type="pres">
      <dgm:prSet presAssocID="{E6083A72-2B98-4C9F-8D52-AF5AA88E018B}" presName="hierRoot1" presStyleCnt="0"/>
      <dgm:spPr/>
    </dgm:pt>
    <dgm:pt modelId="{3ED0736F-86F8-4E93-AFCE-A476D6C7D147}" type="pres">
      <dgm:prSet presAssocID="{E6083A72-2B98-4C9F-8D52-AF5AA88E018B}" presName="composite" presStyleCnt="0"/>
      <dgm:spPr/>
    </dgm:pt>
    <dgm:pt modelId="{3AAD3707-8373-4468-A48E-0A51B5D95B52}" type="pres">
      <dgm:prSet presAssocID="{E6083A72-2B98-4C9F-8D52-AF5AA88E018B}" presName="background" presStyleLbl="node0" presStyleIdx="1" presStyleCnt="2"/>
      <dgm:spPr/>
    </dgm:pt>
    <dgm:pt modelId="{9A89E51D-2C9C-4962-8FFE-0DC1E912546A}" type="pres">
      <dgm:prSet presAssocID="{E6083A72-2B98-4C9F-8D52-AF5AA88E018B}" presName="text" presStyleLbl="fgAcc0" presStyleIdx="1" presStyleCnt="2">
        <dgm:presLayoutVars>
          <dgm:chPref val="3"/>
        </dgm:presLayoutVars>
      </dgm:prSet>
      <dgm:spPr/>
    </dgm:pt>
    <dgm:pt modelId="{E051CC59-A05D-46D9-B507-C53592B144C3}" type="pres">
      <dgm:prSet presAssocID="{E6083A72-2B98-4C9F-8D52-AF5AA88E018B}" presName="hierChild2" presStyleCnt="0"/>
      <dgm:spPr/>
    </dgm:pt>
  </dgm:ptLst>
  <dgm:cxnLst>
    <dgm:cxn modelId="{18C0ED12-ABE7-473D-BA25-793CADE7B6BA}" type="presOf" srcId="{E6083A72-2B98-4C9F-8D52-AF5AA88E018B}" destId="{9A89E51D-2C9C-4962-8FFE-0DC1E912546A}" srcOrd="0" destOrd="0" presId="urn:microsoft.com/office/officeart/2005/8/layout/hierarchy1"/>
    <dgm:cxn modelId="{4D872430-4CB0-4229-A47B-43851AE221A5}" type="presOf" srcId="{15E7CB3B-E405-419E-9753-D9B8DE54D05D}" destId="{B69F810B-DFAF-4115-8CEB-EBE9B3BF0553}" srcOrd="0" destOrd="0" presId="urn:microsoft.com/office/officeart/2005/8/layout/hierarchy1"/>
    <dgm:cxn modelId="{489D915E-6546-4C39-8D22-49E01802614B}" srcId="{04C2348D-7BF9-4BB7-9880-33C5BAC58E65}" destId="{15E7CB3B-E405-419E-9753-D9B8DE54D05D}" srcOrd="0" destOrd="0" parTransId="{109F20DE-6AA7-4D01-AB5C-F4A1E8C28C1E}" sibTransId="{B8292847-054F-4908-B26C-80C289071086}"/>
    <dgm:cxn modelId="{D0AEF484-F146-4CA5-8A71-A4DC0DAF2B67}" type="presOf" srcId="{04C2348D-7BF9-4BB7-9880-33C5BAC58E65}" destId="{284C65D7-B66C-48BC-BC06-5AEC53071515}" srcOrd="0" destOrd="0" presId="urn:microsoft.com/office/officeart/2005/8/layout/hierarchy1"/>
    <dgm:cxn modelId="{492632DB-8856-4AFE-BB2B-711A4ABECB9E}" srcId="{04C2348D-7BF9-4BB7-9880-33C5BAC58E65}" destId="{E6083A72-2B98-4C9F-8D52-AF5AA88E018B}" srcOrd="1" destOrd="0" parTransId="{61E69022-87C2-4AAB-9820-317FD5BA57B0}" sibTransId="{C3E00C3C-88AD-432A-95FD-5B5333ADEFEE}"/>
    <dgm:cxn modelId="{0788CFC6-1D73-4EFC-A097-106551EDA41A}" type="presParOf" srcId="{284C65D7-B66C-48BC-BC06-5AEC53071515}" destId="{CA2BBC7E-F08B-4788-AC81-6A6FA43734F7}" srcOrd="0" destOrd="0" presId="urn:microsoft.com/office/officeart/2005/8/layout/hierarchy1"/>
    <dgm:cxn modelId="{2B210D89-4FAD-4E53-82F1-38955F893B24}" type="presParOf" srcId="{CA2BBC7E-F08B-4788-AC81-6A6FA43734F7}" destId="{0D0E06E9-CBDF-48F9-B0B3-23BFD153F12E}" srcOrd="0" destOrd="0" presId="urn:microsoft.com/office/officeart/2005/8/layout/hierarchy1"/>
    <dgm:cxn modelId="{CF4C827F-3861-4956-9A0C-9A95BD17DEF8}" type="presParOf" srcId="{0D0E06E9-CBDF-48F9-B0B3-23BFD153F12E}" destId="{6A8DCBC2-D065-4A2F-8F5E-D75EE9CEA8F2}" srcOrd="0" destOrd="0" presId="urn:microsoft.com/office/officeart/2005/8/layout/hierarchy1"/>
    <dgm:cxn modelId="{A56F3275-CDC0-4CA4-96E7-F2158490478C}" type="presParOf" srcId="{0D0E06E9-CBDF-48F9-B0B3-23BFD153F12E}" destId="{B69F810B-DFAF-4115-8CEB-EBE9B3BF0553}" srcOrd="1" destOrd="0" presId="urn:microsoft.com/office/officeart/2005/8/layout/hierarchy1"/>
    <dgm:cxn modelId="{3E3B48B1-0E76-4FC5-8ED6-67BACDA6BB71}" type="presParOf" srcId="{CA2BBC7E-F08B-4788-AC81-6A6FA43734F7}" destId="{D3C364FA-7834-42A9-A5EB-4A9BDD74CA84}" srcOrd="1" destOrd="0" presId="urn:microsoft.com/office/officeart/2005/8/layout/hierarchy1"/>
    <dgm:cxn modelId="{663C007A-CEFC-4B9D-AD28-FF22BA8B896C}" type="presParOf" srcId="{284C65D7-B66C-48BC-BC06-5AEC53071515}" destId="{EE60D2B9-8F00-42B6-B96E-F34C1512E748}" srcOrd="1" destOrd="0" presId="urn:microsoft.com/office/officeart/2005/8/layout/hierarchy1"/>
    <dgm:cxn modelId="{55867A54-00B1-4E9D-B8D6-108C69C1C240}" type="presParOf" srcId="{EE60D2B9-8F00-42B6-B96E-F34C1512E748}" destId="{3ED0736F-86F8-4E93-AFCE-A476D6C7D147}" srcOrd="0" destOrd="0" presId="urn:microsoft.com/office/officeart/2005/8/layout/hierarchy1"/>
    <dgm:cxn modelId="{1B141278-ECC6-4E48-B2E0-98A284E6D092}" type="presParOf" srcId="{3ED0736F-86F8-4E93-AFCE-A476D6C7D147}" destId="{3AAD3707-8373-4468-A48E-0A51B5D95B52}" srcOrd="0" destOrd="0" presId="urn:microsoft.com/office/officeart/2005/8/layout/hierarchy1"/>
    <dgm:cxn modelId="{D0E622CD-36EB-41FA-B7E7-2C727C116F67}" type="presParOf" srcId="{3ED0736F-86F8-4E93-AFCE-A476D6C7D147}" destId="{9A89E51D-2C9C-4962-8FFE-0DC1E912546A}" srcOrd="1" destOrd="0" presId="urn:microsoft.com/office/officeart/2005/8/layout/hierarchy1"/>
    <dgm:cxn modelId="{B1D2AD23-0555-4A6A-94DD-BD6476ACE3EA}" type="presParOf" srcId="{EE60D2B9-8F00-42B6-B96E-F34C1512E748}" destId="{E051CC59-A05D-46D9-B507-C53592B144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027887-A30C-4D12-A02D-AA06BD6ED061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484681-B231-42A0-B5AA-A01CCF1A3F57}">
      <dgm:prSet/>
      <dgm:spPr/>
      <dgm:t>
        <a:bodyPr/>
        <a:lstStyle/>
        <a:p>
          <a:r>
            <a:rPr lang="en-US"/>
            <a:t>The main challenge is processing the large volume of images.</a:t>
          </a:r>
        </a:p>
      </dgm:t>
    </dgm:pt>
    <dgm:pt modelId="{576BD3F7-EB1C-4CE5-8EAA-12A7A4BD916A}" type="parTrans" cxnId="{A5C61A41-B9A2-4C15-8AD9-5269B10E1B69}">
      <dgm:prSet/>
      <dgm:spPr/>
      <dgm:t>
        <a:bodyPr/>
        <a:lstStyle/>
        <a:p>
          <a:endParaRPr lang="en-US"/>
        </a:p>
      </dgm:t>
    </dgm:pt>
    <dgm:pt modelId="{3371CB7C-78AD-4D0B-9A6F-0043D7E506E8}" type="sibTrans" cxnId="{A5C61A41-B9A2-4C15-8AD9-5269B10E1B69}">
      <dgm:prSet/>
      <dgm:spPr/>
      <dgm:t>
        <a:bodyPr/>
        <a:lstStyle/>
        <a:p>
          <a:endParaRPr lang="en-US"/>
        </a:p>
      </dgm:t>
    </dgm:pt>
    <dgm:pt modelId="{F568A369-4AB0-4816-9EC4-B32E37DBBEF9}">
      <dgm:prSet/>
      <dgm:spPr/>
      <dgm:t>
        <a:bodyPr/>
        <a:lstStyle/>
        <a:p>
          <a:r>
            <a:rPr lang="en-US"/>
            <a:t>It is difficult to store the real time images, as the volume of images increases rapidly.</a:t>
          </a:r>
        </a:p>
      </dgm:t>
    </dgm:pt>
    <dgm:pt modelId="{E6DA0033-C054-4D4B-A1E1-A21F17C7AEF4}" type="parTrans" cxnId="{4AE8179A-8CD8-49B4-B0B8-7884001242ED}">
      <dgm:prSet/>
      <dgm:spPr/>
      <dgm:t>
        <a:bodyPr/>
        <a:lstStyle/>
        <a:p>
          <a:endParaRPr lang="en-US"/>
        </a:p>
      </dgm:t>
    </dgm:pt>
    <dgm:pt modelId="{00EA5782-F991-4B7D-BBEB-A5A6F6CBD78D}" type="sibTrans" cxnId="{4AE8179A-8CD8-49B4-B0B8-7884001242ED}">
      <dgm:prSet/>
      <dgm:spPr/>
      <dgm:t>
        <a:bodyPr/>
        <a:lstStyle/>
        <a:p>
          <a:endParaRPr lang="en-US"/>
        </a:p>
      </dgm:t>
    </dgm:pt>
    <dgm:pt modelId="{E989F726-5D92-4B9F-A113-3744D083A8CE}">
      <dgm:prSet/>
      <dgm:spPr/>
      <dgm:t>
        <a:bodyPr/>
        <a:lstStyle/>
        <a:p>
          <a:r>
            <a:rPr lang="en-US"/>
            <a:t>We researched on many articles and also finding more images is difficult task.</a:t>
          </a:r>
        </a:p>
      </dgm:t>
    </dgm:pt>
    <dgm:pt modelId="{488BA1D2-3428-4EE4-9FC8-A169EAB6EA3E}" type="parTrans" cxnId="{FCD02AF4-66E2-4CC0-BC36-A8E9148841BA}">
      <dgm:prSet/>
      <dgm:spPr/>
      <dgm:t>
        <a:bodyPr/>
        <a:lstStyle/>
        <a:p>
          <a:endParaRPr lang="en-US"/>
        </a:p>
      </dgm:t>
    </dgm:pt>
    <dgm:pt modelId="{E2B25C76-D6A3-40EA-BDFD-0D3927BA7ADD}" type="sibTrans" cxnId="{FCD02AF4-66E2-4CC0-BC36-A8E9148841BA}">
      <dgm:prSet/>
      <dgm:spPr/>
      <dgm:t>
        <a:bodyPr/>
        <a:lstStyle/>
        <a:p>
          <a:endParaRPr lang="en-US"/>
        </a:p>
      </dgm:t>
    </dgm:pt>
    <dgm:pt modelId="{B0939F53-D7E5-43C4-9FD0-B800DF2D8566}">
      <dgm:prSet/>
      <dgm:spPr/>
      <dgm:t>
        <a:bodyPr/>
        <a:lstStyle/>
        <a:p>
          <a:r>
            <a:rPr lang="en-US"/>
            <a:t>In real time we need radiologist to label the ct-scan images.</a:t>
          </a:r>
        </a:p>
      </dgm:t>
    </dgm:pt>
    <dgm:pt modelId="{4BEE4CD5-9227-44A7-9C51-1035956D8275}" type="parTrans" cxnId="{FAD11091-28FE-4082-836D-BBC9B4824BFD}">
      <dgm:prSet/>
      <dgm:spPr/>
      <dgm:t>
        <a:bodyPr/>
        <a:lstStyle/>
        <a:p>
          <a:endParaRPr lang="en-US"/>
        </a:p>
      </dgm:t>
    </dgm:pt>
    <dgm:pt modelId="{4DB28F5A-917F-4E84-9214-4C3EC48D3AB0}" type="sibTrans" cxnId="{FAD11091-28FE-4082-836D-BBC9B4824BFD}">
      <dgm:prSet/>
      <dgm:spPr/>
      <dgm:t>
        <a:bodyPr/>
        <a:lstStyle/>
        <a:p>
          <a:endParaRPr lang="en-US"/>
        </a:p>
      </dgm:t>
    </dgm:pt>
    <dgm:pt modelId="{5D10F705-44D4-40AD-9F78-6B318F89E468}">
      <dgm:prSet/>
      <dgm:spPr/>
      <dgm:t>
        <a:bodyPr/>
        <a:lstStyle/>
        <a:p>
          <a:r>
            <a:rPr lang="en-US"/>
            <a:t>It is difficult  to obtain high accuracy with limited amount of data.</a:t>
          </a:r>
        </a:p>
      </dgm:t>
    </dgm:pt>
    <dgm:pt modelId="{81A2C42F-C6A6-4307-BD52-681B166A669E}" type="parTrans" cxnId="{2B861E5C-E479-4333-8220-20B81E33798E}">
      <dgm:prSet/>
      <dgm:spPr/>
      <dgm:t>
        <a:bodyPr/>
        <a:lstStyle/>
        <a:p>
          <a:endParaRPr lang="en-US"/>
        </a:p>
      </dgm:t>
    </dgm:pt>
    <dgm:pt modelId="{F8B655D1-50B8-46D0-934C-6EADCD3AE504}" type="sibTrans" cxnId="{2B861E5C-E479-4333-8220-20B81E33798E}">
      <dgm:prSet/>
      <dgm:spPr/>
      <dgm:t>
        <a:bodyPr/>
        <a:lstStyle/>
        <a:p>
          <a:endParaRPr lang="en-US"/>
        </a:p>
      </dgm:t>
    </dgm:pt>
    <dgm:pt modelId="{0E88D781-9F13-4E40-B3FD-2552AF738D1F}" type="pres">
      <dgm:prSet presAssocID="{17027887-A30C-4D12-A02D-AA06BD6ED061}" presName="diagram" presStyleCnt="0">
        <dgm:presLayoutVars>
          <dgm:dir/>
          <dgm:resizeHandles val="exact"/>
        </dgm:presLayoutVars>
      </dgm:prSet>
      <dgm:spPr/>
    </dgm:pt>
    <dgm:pt modelId="{D8F8FD64-9E95-47D0-B209-4A81371E5EBA}" type="pres">
      <dgm:prSet presAssocID="{FE484681-B231-42A0-B5AA-A01CCF1A3F57}" presName="node" presStyleLbl="node1" presStyleIdx="0" presStyleCnt="5">
        <dgm:presLayoutVars>
          <dgm:bulletEnabled val="1"/>
        </dgm:presLayoutVars>
      </dgm:prSet>
      <dgm:spPr/>
    </dgm:pt>
    <dgm:pt modelId="{EBD27E4A-293D-4F6E-BF6E-45A5284CD34A}" type="pres">
      <dgm:prSet presAssocID="{3371CB7C-78AD-4D0B-9A6F-0043D7E506E8}" presName="sibTrans" presStyleCnt="0"/>
      <dgm:spPr/>
    </dgm:pt>
    <dgm:pt modelId="{DD0970F9-EFF3-42FC-BFE6-ECB01D3AEB83}" type="pres">
      <dgm:prSet presAssocID="{F568A369-4AB0-4816-9EC4-B32E37DBBEF9}" presName="node" presStyleLbl="node1" presStyleIdx="1" presStyleCnt="5">
        <dgm:presLayoutVars>
          <dgm:bulletEnabled val="1"/>
        </dgm:presLayoutVars>
      </dgm:prSet>
      <dgm:spPr/>
    </dgm:pt>
    <dgm:pt modelId="{5263353D-C695-4050-B541-04863AA773B3}" type="pres">
      <dgm:prSet presAssocID="{00EA5782-F991-4B7D-BBEB-A5A6F6CBD78D}" presName="sibTrans" presStyleCnt="0"/>
      <dgm:spPr/>
    </dgm:pt>
    <dgm:pt modelId="{0DABA7CD-E7C3-4A40-B1FD-A3775D7D3697}" type="pres">
      <dgm:prSet presAssocID="{E989F726-5D92-4B9F-A113-3744D083A8CE}" presName="node" presStyleLbl="node1" presStyleIdx="2" presStyleCnt="5">
        <dgm:presLayoutVars>
          <dgm:bulletEnabled val="1"/>
        </dgm:presLayoutVars>
      </dgm:prSet>
      <dgm:spPr/>
    </dgm:pt>
    <dgm:pt modelId="{BDE374B1-1248-458A-8E1C-3A8C330B92BC}" type="pres">
      <dgm:prSet presAssocID="{E2B25C76-D6A3-40EA-BDFD-0D3927BA7ADD}" presName="sibTrans" presStyleCnt="0"/>
      <dgm:spPr/>
    </dgm:pt>
    <dgm:pt modelId="{7A13174F-3C22-4DFE-BE71-3227E9794E15}" type="pres">
      <dgm:prSet presAssocID="{B0939F53-D7E5-43C4-9FD0-B800DF2D8566}" presName="node" presStyleLbl="node1" presStyleIdx="3" presStyleCnt="5">
        <dgm:presLayoutVars>
          <dgm:bulletEnabled val="1"/>
        </dgm:presLayoutVars>
      </dgm:prSet>
      <dgm:spPr/>
    </dgm:pt>
    <dgm:pt modelId="{1D758F39-DDB9-4EDD-A17A-A0402D5E57E3}" type="pres">
      <dgm:prSet presAssocID="{4DB28F5A-917F-4E84-9214-4C3EC48D3AB0}" presName="sibTrans" presStyleCnt="0"/>
      <dgm:spPr/>
    </dgm:pt>
    <dgm:pt modelId="{277B46DE-01CE-4AC4-B73C-A4AA44D503AF}" type="pres">
      <dgm:prSet presAssocID="{5D10F705-44D4-40AD-9F78-6B318F89E468}" presName="node" presStyleLbl="node1" presStyleIdx="4" presStyleCnt="5">
        <dgm:presLayoutVars>
          <dgm:bulletEnabled val="1"/>
        </dgm:presLayoutVars>
      </dgm:prSet>
      <dgm:spPr/>
    </dgm:pt>
  </dgm:ptLst>
  <dgm:cxnLst>
    <dgm:cxn modelId="{A566C803-0F34-4EC2-B6FC-9B6E665A69C2}" type="presOf" srcId="{E989F726-5D92-4B9F-A113-3744D083A8CE}" destId="{0DABA7CD-E7C3-4A40-B1FD-A3775D7D3697}" srcOrd="0" destOrd="0" presId="urn:microsoft.com/office/officeart/2005/8/layout/default"/>
    <dgm:cxn modelId="{E7CC7B31-FEFB-41EB-9150-DFEE47C0A57E}" type="presOf" srcId="{17027887-A30C-4D12-A02D-AA06BD6ED061}" destId="{0E88D781-9F13-4E40-B3FD-2552AF738D1F}" srcOrd="0" destOrd="0" presId="urn:microsoft.com/office/officeart/2005/8/layout/default"/>
    <dgm:cxn modelId="{2B861E5C-E479-4333-8220-20B81E33798E}" srcId="{17027887-A30C-4D12-A02D-AA06BD6ED061}" destId="{5D10F705-44D4-40AD-9F78-6B318F89E468}" srcOrd="4" destOrd="0" parTransId="{81A2C42F-C6A6-4307-BD52-681B166A669E}" sibTransId="{F8B655D1-50B8-46D0-934C-6EADCD3AE504}"/>
    <dgm:cxn modelId="{A5C61A41-B9A2-4C15-8AD9-5269B10E1B69}" srcId="{17027887-A30C-4D12-A02D-AA06BD6ED061}" destId="{FE484681-B231-42A0-B5AA-A01CCF1A3F57}" srcOrd="0" destOrd="0" parTransId="{576BD3F7-EB1C-4CE5-8EAA-12A7A4BD916A}" sibTransId="{3371CB7C-78AD-4D0B-9A6F-0043D7E506E8}"/>
    <dgm:cxn modelId="{B771F968-C9A9-4472-BB4D-9C30711CD5B1}" type="presOf" srcId="{5D10F705-44D4-40AD-9F78-6B318F89E468}" destId="{277B46DE-01CE-4AC4-B73C-A4AA44D503AF}" srcOrd="0" destOrd="0" presId="urn:microsoft.com/office/officeart/2005/8/layout/default"/>
    <dgm:cxn modelId="{89FECD4B-BA69-4DB4-A8CE-07A13D83F4D4}" type="presOf" srcId="{B0939F53-D7E5-43C4-9FD0-B800DF2D8566}" destId="{7A13174F-3C22-4DFE-BE71-3227E9794E15}" srcOrd="0" destOrd="0" presId="urn:microsoft.com/office/officeart/2005/8/layout/default"/>
    <dgm:cxn modelId="{FAD11091-28FE-4082-836D-BBC9B4824BFD}" srcId="{17027887-A30C-4D12-A02D-AA06BD6ED061}" destId="{B0939F53-D7E5-43C4-9FD0-B800DF2D8566}" srcOrd="3" destOrd="0" parTransId="{4BEE4CD5-9227-44A7-9C51-1035956D8275}" sibTransId="{4DB28F5A-917F-4E84-9214-4C3EC48D3AB0}"/>
    <dgm:cxn modelId="{4AE8179A-8CD8-49B4-B0B8-7884001242ED}" srcId="{17027887-A30C-4D12-A02D-AA06BD6ED061}" destId="{F568A369-4AB0-4816-9EC4-B32E37DBBEF9}" srcOrd="1" destOrd="0" parTransId="{E6DA0033-C054-4D4B-A1E1-A21F17C7AEF4}" sibTransId="{00EA5782-F991-4B7D-BBEB-A5A6F6CBD78D}"/>
    <dgm:cxn modelId="{AE2AC8C2-DF2F-489A-AA0D-A6E2FB7B3EDA}" type="presOf" srcId="{F568A369-4AB0-4816-9EC4-B32E37DBBEF9}" destId="{DD0970F9-EFF3-42FC-BFE6-ECB01D3AEB83}" srcOrd="0" destOrd="0" presId="urn:microsoft.com/office/officeart/2005/8/layout/default"/>
    <dgm:cxn modelId="{87A167F0-A893-469E-85BA-F93A6D7F7EBB}" type="presOf" srcId="{FE484681-B231-42A0-B5AA-A01CCF1A3F57}" destId="{D8F8FD64-9E95-47D0-B209-4A81371E5EBA}" srcOrd="0" destOrd="0" presId="urn:microsoft.com/office/officeart/2005/8/layout/default"/>
    <dgm:cxn modelId="{FCD02AF4-66E2-4CC0-BC36-A8E9148841BA}" srcId="{17027887-A30C-4D12-A02D-AA06BD6ED061}" destId="{E989F726-5D92-4B9F-A113-3744D083A8CE}" srcOrd="2" destOrd="0" parTransId="{488BA1D2-3428-4EE4-9FC8-A169EAB6EA3E}" sibTransId="{E2B25C76-D6A3-40EA-BDFD-0D3927BA7ADD}"/>
    <dgm:cxn modelId="{284DB280-5013-4725-918A-AD106E6E60B0}" type="presParOf" srcId="{0E88D781-9F13-4E40-B3FD-2552AF738D1F}" destId="{D8F8FD64-9E95-47D0-B209-4A81371E5EBA}" srcOrd="0" destOrd="0" presId="urn:microsoft.com/office/officeart/2005/8/layout/default"/>
    <dgm:cxn modelId="{1946F9F0-B54A-40B4-8716-3D6E5C2A31EF}" type="presParOf" srcId="{0E88D781-9F13-4E40-B3FD-2552AF738D1F}" destId="{EBD27E4A-293D-4F6E-BF6E-45A5284CD34A}" srcOrd="1" destOrd="0" presId="urn:microsoft.com/office/officeart/2005/8/layout/default"/>
    <dgm:cxn modelId="{6E6EBCC3-A699-479D-941F-0473AA061C18}" type="presParOf" srcId="{0E88D781-9F13-4E40-B3FD-2552AF738D1F}" destId="{DD0970F9-EFF3-42FC-BFE6-ECB01D3AEB83}" srcOrd="2" destOrd="0" presId="urn:microsoft.com/office/officeart/2005/8/layout/default"/>
    <dgm:cxn modelId="{1E3071D0-2726-420C-9187-58AC46288132}" type="presParOf" srcId="{0E88D781-9F13-4E40-B3FD-2552AF738D1F}" destId="{5263353D-C695-4050-B541-04863AA773B3}" srcOrd="3" destOrd="0" presId="urn:microsoft.com/office/officeart/2005/8/layout/default"/>
    <dgm:cxn modelId="{9B0FC3BD-7E00-4436-BAC5-4B836071D609}" type="presParOf" srcId="{0E88D781-9F13-4E40-B3FD-2552AF738D1F}" destId="{0DABA7CD-E7C3-4A40-B1FD-A3775D7D3697}" srcOrd="4" destOrd="0" presId="urn:microsoft.com/office/officeart/2005/8/layout/default"/>
    <dgm:cxn modelId="{04114BDF-5DB1-4224-942B-5D96EA5DAB35}" type="presParOf" srcId="{0E88D781-9F13-4E40-B3FD-2552AF738D1F}" destId="{BDE374B1-1248-458A-8E1C-3A8C330B92BC}" srcOrd="5" destOrd="0" presId="urn:microsoft.com/office/officeart/2005/8/layout/default"/>
    <dgm:cxn modelId="{A2459B1C-3DD7-451F-AEC1-C2809D9EDE72}" type="presParOf" srcId="{0E88D781-9F13-4E40-B3FD-2552AF738D1F}" destId="{7A13174F-3C22-4DFE-BE71-3227E9794E15}" srcOrd="6" destOrd="0" presId="urn:microsoft.com/office/officeart/2005/8/layout/default"/>
    <dgm:cxn modelId="{D891E2F5-736C-4B8B-AFB6-13CF83B097BB}" type="presParOf" srcId="{0E88D781-9F13-4E40-B3FD-2552AF738D1F}" destId="{1D758F39-DDB9-4EDD-A17A-A0402D5E57E3}" srcOrd="7" destOrd="0" presId="urn:microsoft.com/office/officeart/2005/8/layout/default"/>
    <dgm:cxn modelId="{19E89C3B-E467-4E54-8FA8-029F872AC904}" type="presParOf" srcId="{0E88D781-9F13-4E40-B3FD-2552AF738D1F}" destId="{277B46DE-01CE-4AC4-B73C-A4AA44D503A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DCBC2-D065-4A2F-8F5E-D75EE9CEA8F2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9F810B-DFAF-4115-8CEB-EBE9B3BF0553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In data cleaning we removed corrupted images.</a:t>
          </a:r>
        </a:p>
      </dsp:txBody>
      <dsp:txXfrm>
        <a:off x="560236" y="832323"/>
        <a:ext cx="4149382" cy="2576345"/>
      </dsp:txXfrm>
    </dsp:sp>
    <dsp:sp modelId="{3AAD3707-8373-4468-A48E-0A51B5D95B52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89E51D-2C9C-4962-8FFE-0DC1E912546A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Check the image format and convert into </a:t>
          </a:r>
          <a:r>
            <a:rPr lang="en-US" sz="4000" kern="1200" dirty="0" err="1"/>
            <a:t>png</a:t>
          </a:r>
          <a:r>
            <a:rPr lang="en-US" sz="4000" kern="1200" dirty="0"/>
            <a:t> format.</a:t>
          </a:r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8FD64-9E95-47D0-B209-4A81371E5EBA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main challenge is processing the large volume of images.</a:t>
          </a:r>
        </a:p>
      </dsp:txBody>
      <dsp:txXfrm>
        <a:off x="377190" y="3160"/>
        <a:ext cx="2907506" cy="1744503"/>
      </dsp:txXfrm>
    </dsp:sp>
    <dsp:sp modelId="{DD0970F9-EFF3-42FC-BFE6-ECB01D3AEB83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difficult to store the real time images, as the volume of images increases rapidly.</a:t>
          </a:r>
        </a:p>
      </dsp:txBody>
      <dsp:txXfrm>
        <a:off x="3575446" y="3160"/>
        <a:ext cx="2907506" cy="1744503"/>
      </dsp:txXfrm>
    </dsp:sp>
    <dsp:sp modelId="{0DABA7CD-E7C3-4A40-B1FD-A3775D7D3697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4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researched on many articles and also finding more images is difficult task.</a:t>
          </a:r>
        </a:p>
      </dsp:txBody>
      <dsp:txXfrm>
        <a:off x="6773703" y="3160"/>
        <a:ext cx="2907506" cy="1744503"/>
      </dsp:txXfrm>
    </dsp:sp>
    <dsp:sp modelId="{7A13174F-3C22-4DFE-BE71-3227E9794E15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real time we need radiologist to label the ct-scan images.</a:t>
          </a:r>
        </a:p>
      </dsp:txBody>
      <dsp:txXfrm>
        <a:off x="1976318" y="2038415"/>
        <a:ext cx="2907506" cy="1744503"/>
      </dsp:txXfrm>
    </dsp:sp>
    <dsp:sp modelId="{277B46DE-01CE-4AC4-B73C-A4AA44D503AF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6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6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difficult  to obtain high accuracy with limited amount of data.</a:t>
          </a:r>
        </a:p>
      </dsp:txBody>
      <dsp:txXfrm>
        <a:off x="5174575" y="2038415"/>
        <a:ext cx="2907506" cy="1744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8287-1AE4-4F4C-832D-B63DCCC5950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E29-CC21-4F5A-935E-539736543E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89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8287-1AE4-4F4C-832D-B63DCCC5950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E29-CC21-4F5A-935E-53973654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8287-1AE4-4F4C-832D-B63DCCC5950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E29-CC21-4F5A-935E-53973654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8287-1AE4-4F4C-832D-B63DCCC5950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E29-CC21-4F5A-935E-53973654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9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8287-1AE4-4F4C-832D-B63DCCC5950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E29-CC21-4F5A-935E-539736543E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8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8287-1AE4-4F4C-832D-B63DCCC5950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E29-CC21-4F5A-935E-53973654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9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8287-1AE4-4F4C-832D-B63DCCC5950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E29-CC21-4F5A-935E-53973654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8287-1AE4-4F4C-832D-B63DCCC5950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E29-CC21-4F5A-935E-53973654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9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8287-1AE4-4F4C-832D-B63DCCC5950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E29-CC21-4F5A-935E-53973654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2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258287-1AE4-4F4C-832D-B63DCCC5950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D76E29-CC21-4F5A-935E-53973654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58287-1AE4-4F4C-832D-B63DCCC5950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6E29-CC21-4F5A-935E-539736543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258287-1AE4-4F4C-832D-B63DCCC5950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D76E29-CC21-4F5A-935E-539736543E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24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007/s00330-021-07937-3" TargetMode="External"/><Relationship Id="rId5" Type="http://schemas.openxmlformats.org/officeDocument/2006/relationships/hyperlink" Target="https://www.sciencedirect.com/science/article/pii/S1746809421005176" TargetMode="External"/><Relationship Id="rId4" Type="http://schemas.openxmlformats.org/officeDocument/2006/relationships/hyperlink" Target="https://www.nature.com/articles/s41598-021-93832-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937E-08E8-4FB7-B054-9AA2B60AE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15990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DAB 304</a:t>
            </a:r>
            <a:br>
              <a:rPr lang="en-US" dirty="0"/>
            </a:br>
            <a:r>
              <a:rPr lang="en-US" sz="4400" dirty="0"/>
              <a:t>Healthcare Analytics</a:t>
            </a:r>
            <a:br>
              <a:rPr lang="en-US" dirty="0"/>
            </a:br>
            <a:r>
              <a:rPr lang="en-US" sz="5300" dirty="0"/>
              <a:t>Covid-19 Detection Using CT-Scan 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0A3ED-4E2E-4533-ACB0-340941E8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0131" y="4455620"/>
            <a:ext cx="4748319" cy="114300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sz="4000" dirty="0"/>
              <a:t>Section2:Group 13</a:t>
            </a:r>
            <a:br>
              <a:rPr lang="en-US" sz="4000" dirty="0"/>
            </a:br>
            <a:r>
              <a:rPr lang="en-US" sz="2300" dirty="0"/>
              <a:t>Karthick Raja Radhakrishnan:0769173</a:t>
            </a:r>
            <a:br>
              <a:rPr lang="en-US" sz="2300" dirty="0"/>
            </a:br>
            <a:r>
              <a:rPr lang="en-US" sz="2300" dirty="0"/>
              <a:t>Saheli Konde:0769625</a:t>
            </a:r>
            <a:br>
              <a:rPr lang="en-US" sz="2300" dirty="0"/>
            </a:br>
            <a:r>
              <a:rPr lang="en-US" sz="2300" dirty="0"/>
              <a:t>  Nikhita Garlapati:</a:t>
            </a:r>
            <a:r>
              <a:rPr lang="en-US" sz="2400" dirty="0"/>
              <a:t> 0775990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5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7748-4511-49A3-9E88-F7A5361A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Binary model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E0282-BE45-4199-B32D-43D683EB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55" y="2004061"/>
            <a:ext cx="2998469" cy="4237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4D808B-38F0-448D-8C8A-D52C3BE3E1FC}"/>
              </a:ext>
            </a:extLst>
          </p:cNvPr>
          <p:cNvSpPr txBox="1"/>
          <p:nvPr/>
        </p:nvSpPr>
        <p:spPr>
          <a:xfrm>
            <a:off x="5600700" y="3241966"/>
            <a:ext cx="475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Accuracy - 82% </a:t>
            </a:r>
          </a:p>
        </p:txBody>
      </p:sp>
    </p:spTree>
    <p:extLst>
      <p:ext uri="{BB962C8B-B14F-4D97-AF65-F5344CB8AC3E}">
        <p14:creationId xmlns:p14="http://schemas.microsoft.com/office/powerpoint/2010/main" val="342144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7748-4511-49A3-9E88-F7A5361A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Binary Class model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EAC5F-BF97-468B-8605-9FD031A0E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25" y="1845734"/>
            <a:ext cx="3285788" cy="4432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0DD162-0485-457B-A7D3-64D7E60D7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13" y="2115514"/>
            <a:ext cx="4560599" cy="34795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10650B-D8B1-46EC-9596-7BFFFA7D582B}"/>
              </a:ext>
            </a:extLst>
          </p:cNvPr>
          <p:cNvSpPr txBox="1"/>
          <p:nvPr/>
        </p:nvSpPr>
        <p:spPr>
          <a:xfrm>
            <a:off x="3007393" y="5595049"/>
            <a:ext cx="4752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Accuracy - 96% </a:t>
            </a:r>
          </a:p>
        </p:txBody>
      </p:sp>
    </p:spTree>
    <p:extLst>
      <p:ext uri="{BB962C8B-B14F-4D97-AF65-F5344CB8AC3E}">
        <p14:creationId xmlns:p14="http://schemas.microsoft.com/office/powerpoint/2010/main" val="387275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4904-AFA2-47C6-953F-160461A5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class model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8F3FC-5516-416D-A35A-6B8D5FB95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834" y="2421131"/>
            <a:ext cx="8504657" cy="2872989"/>
          </a:xfrm>
        </p:spPr>
      </p:pic>
    </p:spTree>
    <p:extLst>
      <p:ext uri="{BB962C8B-B14F-4D97-AF65-F5344CB8AC3E}">
        <p14:creationId xmlns:p14="http://schemas.microsoft.com/office/powerpoint/2010/main" val="1592274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7748-4511-49A3-9E88-F7A5361A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Multi-class model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4D808B-38F0-448D-8C8A-D52C3BE3E1FC}"/>
              </a:ext>
            </a:extLst>
          </p:cNvPr>
          <p:cNvSpPr txBox="1"/>
          <p:nvPr/>
        </p:nvSpPr>
        <p:spPr>
          <a:xfrm>
            <a:off x="7171997" y="2933700"/>
            <a:ext cx="172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 - 47%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5CE6F-7FBE-4EC6-83F8-A7F58C96D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47" y="1931431"/>
            <a:ext cx="2965446" cy="404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5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7748-4511-49A3-9E88-F7A5361A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Multi Class model</a:t>
            </a:r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ECA263-D5DD-4BD9-881E-4D59DFC8C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08" y="1880632"/>
            <a:ext cx="6999157" cy="395819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4D808B-38F0-448D-8C8A-D52C3BE3E1FC}"/>
              </a:ext>
            </a:extLst>
          </p:cNvPr>
          <p:cNvSpPr txBox="1"/>
          <p:nvPr/>
        </p:nvSpPr>
        <p:spPr>
          <a:xfrm>
            <a:off x="819150" y="4195425"/>
            <a:ext cx="218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Accuracy -96%</a:t>
            </a:r>
          </a:p>
        </p:txBody>
      </p:sp>
    </p:spTree>
    <p:extLst>
      <p:ext uri="{BB962C8B-B14F-4D97-AF65-F5344CB8AC3E}">
        <p14:creationId xmlns:p14="http://schemas.microsoft.com/office/powerpoint/2010/main" val="97879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BE8D-07BC-4ED6-ACC9-8F21B448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– DenseNet121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F7E34-BD37-4B57-9269-7FB928BFA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116" y="2112963"/>
            <a:ext cx="6383889" cy="40227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1D08F-D556-403D-978D-03144705F447}"/>
              </a:ext>
            </a:extLst>
          </p:cNvPr>
          <p:cNvSpPr txBox="1"/>
          <p:nvPr/>
        </p:nvSpPr>
        <p:spPr>
          <a:xfrm>
            <a:off x="819150" y="4195425"/>
            <a:ext cx="218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Accuracy -90%</a:t>
            </a:r>
          </a:p>
        </p:txBody>
      </p:sp>
    </p:spTree>
    <p:extLst>
      <p:ext uri="{BB962C8B-B14F-4D97-AF65-F5344CB8AC3E}">
        <p14:creationId xmlns:p14="http://schemas.microsoft.com/office/powerpoint/2010/main" val="1921838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843A-0563-4D8B-939A-57A7D7A9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&amp; Conclusion</a:t>
            </a:r>
            <a:endParaRPr lang="en-C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2BF3B6-7F42-40F7-8925-F283D3CFA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474474"/>
              </p:ext>
            </p:extLst>
          </p:nvPr>
        </p:nvGraphicFramePr>
        <p:xfrm>
          <a:off x="1930399" y="2170111"/>
          <a:ext cx="4051301" cy="14507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70201">
                  <a:extLst>
                    <a:ext uri="{9D8B030D-6E8A-4147-A177-3AD203B41FA5}">
                      <a16:colId xmlns:a16="http://schemas.microsoft.com/office/drawing/2014/main" val="276968276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129326541"/>
                    </a:ext>
                  </a:extLst>
                </a:gridCol>
              </a:tblGrid>
              <a:tr h="611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Binary Class 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Accuracy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0269950"/>
                  </a:ext>
                </a:extLst>
              </a:tr>
              <a:tr h="419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Baseline 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82%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9742226"/>
                  </a:ext>
                </a:extLst>
              </a:tr>
              <a:tr h="419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Updated Model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effectLst/>
                        </a:rPr>
                        <a:t>96%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19723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FF5BB5-3CD2-49DC-B16C-BAAD4DD87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49983"/>
              </p:ext>
            </p:extLst>
          </p:nvPr>
        </p:nvGraphicFramePr>
        <p:xfrm>
          <a:off x="6369049" y="2178047"/>
          <a:ext cx="4051301" cy="145075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70201">
                  <a:extLst>
                    <a:ext uri="{9D8B030D-6E8A-4147-A177-3AD203B41FA5}">
                      <a16:colId xmlns:a16="http://schemas.microsoft.com/office/drawing/2014/main" val="276968276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129326541"/>
                    </a:ext>
                  </a:extLst>
                </a:gridCol>
              </a:tblGrid>
              <a:tr h="611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Multi Class 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Accuracy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0269950"/>
                  </a:ext>
                </a:extLst>
              </a:tr>
              <a:tr h="419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Baseline 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47%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9742226"/>
                  </a:ext>
                </a:extLst>
              </a:tr>
              <a:tr h="419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Updated Model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96%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19723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760430-ABE1-4331-ADEF-ABBB98DF6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99989"/>
              </p:ext>
            </p:extLst>
          </p:nvPr>
        </p:nvGraphicFramePr>
        <p:xfrm>
          <a:off x="4692649" y="4208461"/>
          <a:ext cx="4051301" cy="103671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870201">
                  <a:extLst>
                    <a:ext uri="{9D8B030D-6E8A-4147-A177-3AD203B41FA5}">
                      <a16:colId xmlns:a16="http://schemas.microsoft.com/office/drawing/2014/main" val="276968276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4129326541"/>
                    </a:ext>
                  </a:extLst>
                </a:gridCol>
              </a:tblGrid>
              <a:tr h="6117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Transfer Learning Multi Class Model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Accuracy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0269950"/>
                  </a:ext>
                </a:extLst>
              </a:tr>
              <a:tr h="4194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DenseNet121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974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300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AD24-1C6E-4DF8-A111-0286A809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305335-2C3B-4CE2-B99A-AB84765B8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98030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0386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D0E-2C21-48C5-8255-2E6B8A81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pic>
        <p:nvPicPr>
          <p:cNvPr id="16" name="Graphic 15" descr="Detective">
            <a:extLst>
              <a:ext uri="{FF2B5EF4-FFF2-40B4-BE49-F238E27FC236}">
                <a16:creationId xmlns:a16="http://schemas.microsoft.com/office/drawing/2014/main" id="{A199E134-BC14-4443-A76B-DB73A3756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432" y="2104325"/>
            <a:ext cx="3094997" cy="30949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7ECE-918D-4F3E-9AE8-6B29903F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>
            <a:normAutofit/>
          </a:bodyPr>
          <a:lstStyle/>
          <a:p>
            <a:endParaRPr lang="en-US" sz="1700" b="0" i="0"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0" i="0" u="sng">
                <a:effectLst/>
                <a:latin typeface="Segoe UI" panose="020B0502040204020203" pitchFamily="34" charset="0"/>
                <a:hlinkClick r:id="rId4" tooltip="https://www.nature.com/articles/s41598-021-93832-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learning for COVID-19 detection based on CT images | Scientific Reports (nature.com)</a:t>
            </a:r>
            <a:endParaRPr lang="en-US" sz="1700" b="0" i="0" u="sng"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u="sng">
                <a:latin typeface="Segoe UI" panose="020B0502040204020203" pitchFamily="34" charset="0"/>
              </a:rPr>
              <a:t> </a:t>
            </a:r>
            <a:r>
              <a:rPr lang="en-US" sz="1700">
                <a:latin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https://www.sciencedirect.com/science/article/pii/S1746809421005176</a:t>
            </a:r>
            <a:endParaRPr lang="en-US" sz="1700"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https://link.springer.com/article/10.1007/s00330-021-07937-3</a:t>
            </a:r>
            <a:endParaRPr lang="en-US" sz="1700"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0" i="0" err="1">
                <a:effectLst/>
                <a:latin typeface="Segoe UI" panose="020B0502040204020203" pitchFamily="34" charset="0"/>
              </a:rPr>
              <a:t>Maftouni</a:t>
            </a:r>
            <a:r>
              <a:rPr lang="en-US" sz="1700" b="0" i="0">
                <a:effectLst/>
                <a:latin typeface="Segoe UI" panose="020B0502040204020203" pitchFamily="34" charset="0"/>
              </a:rPr>
              <a:t>, M., Law, A.C, Shen, B., Zhou, Y., </a:t>
            </a:r>
            <a:r>
              <a:rPr lang="en-US" sz="1700" b="0" i="0" err="1">
                <a:effectLst/>
                <a:latin typeface="Segoe UI" panose="020B0502040204020203" pitchFamily="34" charset="0"/>
              </a:rPr>
              <a:t>Yazdi</a:t>
            </a:r>
            <a:r>
              <a:rPr lang="en-US" sz="1700" b="0" i="0">
                <a:effectLst/>
                <a:latin typeface="Segoe UI" panose="020B0502040204020203" pitchFamily="34" charset="0"/>
              </a:rPr>
              <a:t>, N., and Kong, Z.J. “A Robust Ensemble-Deep Learning Model for COVID-19 Diagnosis based on an Integrated CT Scan Images Database,” Proceedings of the 2021 Industrial and Systems Engineering Conference, Virtual Conference, May 22-25, 2021.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01176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3B75-8C62-4144-A037-5A99BDFB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CAA9-530E-42FA-A708-7B22CA56E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Model improvement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Real Time image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Images with pre-labelled</a:t>
            </a:r>
          </a:p>
        </p:txBody>
      </p:sp>
    </p:spTree>
    <p:extLst>
      <p:ext uri="{BB962C8B-B14F-4D97-AF65-F5344CB8AC3E}">
        <p14:creationId xmlns:p14="http://schemas.microsoft.com/office/powerpoint/2010/main" val="329428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7D2B0-7BC2-4ADE-B766-42E4DF3B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5"/>
            <a:ext cx="3100136" cy="2103875"/>
          </a:xfrm>
        </p:spPr>
        <p:txBody>
          <a:bodyPr>
            <a:normAutofit/>
          </a:bodyPr>
          <a:lstStyle/>
          <a:p>
            <a:r>
              <a:rPr lang="en-US" sz="3600"/>
              <a:t>Content</a:t>
            </a:r>
            <a:endParaRPr lang="en-CA" sz="360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7744-9B67-46EF-98FC-36F0C68B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36574"/>
            <a:ext cx="3084844" cy="33660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 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  Problem Statement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 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  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   Pre-processing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   Model Creation &amp;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   Transfer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   Results &amp;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   Challenges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140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28C37D3-951B-407A-A683-C5CD3FB64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6" r="9735"/>
          <a:stretch/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08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7748-E045-435E-A867-81D5D7F0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191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6F2966-A393-421A-A3F2-39125699B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B820C-FF49-4B54-9A54-F21EF0D4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CA" dirty="0"/>
          </a:p>
        </p:txBody>
      </p:sp>
      <p:pic>
        <p:nvPicPr>
          <p:cNvPr id="5" name="Picture 4" descr="A picture containing indoor, appliance&#10;&#10;Description automatically generated">
            <a:extLst>
              <a:ext uri="{FF2B5EF4-FFF2-40B4-BE49-F238E27FC236}">
                <a16:creationId xmlns:a16="http://schemas.microsoft.com/office/drawing/2014/main" id="{9C9D6895-3C32-4C10-A1D1-3DDEEC57B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1" r="56339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8E0DD-B7C1-46F2-9EA9-AC79AA60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9342-E9A2-4292-9855-96F69052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en-US"/>
              <a:t>The World Health Organization declared COVID-19 as a global emergency after the outbreak in December 2019. Diagnosis and prognosis of this disease are important as well as necessary to help patients and the health care system. Currently, RT-PCR tests are being used to detect the COVID-19 but there are a lot of false-negative test results despite its advantages. There is another diagnostic method to detect the COVID-19 which is using CT images. Lung CT images can be used to detect characteristic abnormalities associated with COVID-19.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396FD-C9DA-4054-B21D-73AA40BF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2C1F8A-6A35-4CE3-9C36-48FB7CB30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3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28341-A106-4DA5-965F-57FF5D7F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1726757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Problem statement</a:t>
            </a:r>
            <a:endParaRPr lang="en-CA" sz="5400" b="1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8B24-8058-4594-8403-2C789D50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en-US" dirty="0"/>
              <a:t>Currently, RT-PCR tests are being used to detect the COVID-19 but there are a lot of false-negative test results despite its advantages. There is another diagnostic method to detect the COVID-19 which is using CT images. Lung CT images can be used to detect characteristic abnormalities associated with COVID-19.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26E2E-F5DA-4F79-A251-2834318CE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40" t="11748" r="12955" b="8878"/>
          <a:stretch/>
        </p:blipFill>
        <p:spPr>
          <a:xfrm>
            <a:off x="492370" y="2887231"/>
            <a:ext cx="2982308" cy="362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5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EAF4-43A8-4490-89BF-681532CD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CA" dirty="0"/>
          </a:p>
        </p:txBody>
      </p:sp>
      <p:pic>
        <p:nvPicPr>
          <p:cNvPr id="4" name="Picture 2" descr="figure6">
            <a:extLst>
              <a:ext uri="{FF2B5EF4-FFF2-40B4-BE49-F238E27FC236}">
                <a16:creationId xmlns:a16="http://schemas.microsoft.com/office/drawing/2014/main" id="{7F3F2225-5E47-4969-BA0E-E3293B17F0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7777" y="2421617"/>
            <a:ext cx="5084331" cy="37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475A21-FCFE-4260-8E82-19FF624B4C5C}"/>
              </a:ext>
            </a:extLst>
          </p:cNvPr>
          <p:cNvSpPr txBox="1"/>
          <p:nvPr/>
        </p:nvSpPr>
        <p:spPr>
          <a:xfrm>
            <a:off x="1294544" y="2034283"/>
            <a:ext cx="9411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consists of 17104 images in which we had three categories of CT scan images with covid-19, non covid-19 and pneumonia.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3B7445-ECBF-4CFF-8D6A-7C5C02550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64098"/>
              </p:ext>
            </p:extLst>
          </p:nvPr>
        </p:nvGraphicFramePr>
        <p:xfrm>
          <a:off x="1294544" y="2957613"/>
          <a:ext cx="223648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472">
                  <a:extLst>
                    <a:ext uri="{9D8B030D-6E8A-4147-A177-3AD203B41FA5}">
                      <a16:colId xmlns:a16="http://schemas.microsoft.com/office/drawing/2014/main" val="3579802918"/>
                    </a:ext>
                  </a:extLst>
                </a:gridCol>
                <a:gridCol w="750014">
                  <a:extLst>
                    <a:ext uri="{9D8B030D-6E8A-4147-A177-3AD203B41FA5}">
                      <a16:colId xmlns:a16="http://schemas.microsoft.com/office/drawing/2014/main" val="1177504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33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Covid-19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7593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1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Non-covid-19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6893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16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pneumonia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759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16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3AFF-BC5A-4F0E-9D2A-9C3B92DC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C6D8FA-8E1C-49DE-A400-6783CC7A2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20977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521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7C90-359C-46F1-92D0-6DB659F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pre-processing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7CD-5CE8-4143-8AC1-7C1EDBF1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Image Rescaling : 256*256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Anti-Aliasing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2050" name="Picture 2" descr="What is Anti-aliasing?">
            <a:extLst>
              <a:ext uri="{FF2B5EF4-FFF2-40B4-BE49-F238E27FC236}">
                <a16:creationId xmlns:a16="http://schemas.microsoft.com/office/drawing/2014/main" id="{EFEEB280-B958-40EA-AA33-3D7BE23B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2914649"/>
            <a:ext cx="26574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01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2F49556-933D-473A-B970-7E43DDE06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" t="-1998" r="76744" b="50899"/>
          <a:stretch/>
        </p:blipFill>
        <p:spPr>
          <a:xfrm>
            <a:off x="3263220" y="2065108"/>
            <a:ext cx="2232513" cy="1732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FCDF91-977C-40C3-A8C1-F493906800D7}"/>
              </a:ext>
            </a:extLst>
          </p:cNvPr>
          <p:cNvSpPr txBox="1"/>
          <p:nvPr/>
        </p:nvSpPr>
        <p:spPr>
          <a:xfrm>
            <a:off x="1042532" y="4663784"/>
            <a:ext cx="9917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Covid-19 detection using CNN</a:t>
            </a:r>
            <a:endParaRPr lang="en-CA" sz="32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353955B-2F67-45A6-84C7-052FE5FBEF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3" t="1" b="49035"/>
          <a:stretch/>
        </p:blipFill>
        <p:spPr>
          <a:xfrm>
            <a:off x="5299002" y="2135942"/>
            <a:ext cx="4486487" cy="166161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437CED7-41D4-4A5E-A970-3E382A08A2D6}"/>
              </a:ext>
            </a:extLst>
          </p:cNvPr>
          <p:cNvSpPr/>
          <p:nvPr/>
        </p:nvSpPr>
        <p:spPr>
          <a:xfrm>
            <a:off x="4855798" y="2931333"/>
            <a:ext cx="886408" cy="34371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FDC31D-4AFC-407F-8789-9DE140EFA9C6}"/>
              </a:ext>
            </a:extLst>
          </p:cNvPr>
          <p:cNvSpPr txBox="1">
            <a:spLocks/>
          </p:cNvSpPr>
          <p:nvPr/>
        </p:nvSpPr>
        <p:spPr>
          <a:xfrm>
            <a:off x="901505" y="563704"/>
            <a:ext cx="10058400" cy="912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Methodology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608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7748-4511-49A3-9E88-F7A5361AA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26B2-80C5-471C-B3B0-DDC8C9C6D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6365B-9DD4-4E67-B9A6-88A4005F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05" y="2103061"/>
            <a:ext cx="6330756" cy="310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551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431</TotalTime>
  <Words>548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Segoe UI</vt:lpstr>
      <vt:lpstr>Wingdings</vt:lpstr>
      <vt:lpstr>Retrospect</vt:lpstr>
      <vt:lpstr>DAB 304 Healthcare Analytics Covid-19 Detection Using CT-Scan  </vt:lpstr>
      <vt:lpstr>Content</vt:lpstr>
      <vt:lpstr>Introduction</vt:lpstr>
      <vt:lpstr>Problem statement</vt:lpstr>
      <vt:lpstr>Dataset</vt:lpstr>
      <vt:lpstr>Data cleaning</vt:lpstr>
      <vt:lpstr>Image pre-processing</vt:lpstr>
      <vt:lpstr>PowerPoint Presentation</vt:lpstr>
      <vt:lpstr>Binary class model</vt:lpstr>
      <vt:lpstr>Baseline Binary model</vt:lpstr>
      <vt:lpstr>Final Binary Class model</vt:lpstr>
      <vt:lpstr>Multi class model</vt:lpstr>
      <vt:lpstr>Baseline Multi-class model</vt:lpstr>
      <vt:lpstr>Final Multi Class model</vt:lpstr>
      <vt:lpstr>Transfer Learning – DenseNet121</vt:lpstr>
      <vt:lpstr>Result &amp; Conclusion</vt:lpstr>
      <vt:lpstr>Challenges</vt:lpstr>
      <vt:lpstr>Reference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Analytics</dc:title>
  <dc:creator>Saheli Vijay Konde</dc:creator>
  <cp:lastModifiedBy>Konde, Saheli</cp:lastModifiedBy>
  <cp:revision>19</cp:revision>
  <dcterms:created xsi:type="dcterms:W3CDTF">2021-10-01T13:59:02Z</dcterms:created>
  <dcterms:modified xsi:type="dcterms:W3CDTF">2021-12-06T17:04:01Z</dcterms:modified>
</cp:coreProperties>
</file>