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GB"/>
    </a:defPPr>
    <a:lvl1pPr marL="0" lvl="0" indent="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1pPr>
    <a:lvl2pPr marL="742950" lvl="1" indent="-28575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2pPr>
    <a:lvl3pPr marL="1143000" lvl="2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3pPr>
    <a:lvl4pPr marL="1600200" lvl="3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4pPr>
    <a:lvl5pPr marL="2057400" lvl="4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5pPr>
    <a:lvl6pPr marL="2286000" lvl="5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6pPr>
    <a:lvl7pPr marL="2743200" lvl="6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7pPr>
    <a:lvl8pPr marL="3200400" lvl="7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8pPr>
    <a:lvl9pPr marL="3657600" lvl="8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914" y="186"/>
      </p:cViewPr>
      <p:guideLst>
        <p:guide orient="horz" pos="2205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3" cy="4556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9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3" cy="4556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b" anchorCtr="0" compatLnSpc="1"/>
          <a:lstStyle/>
          <a:p>
            <a:pPr lvl="0" algn="r" defTabSz="44958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  <a:cs typeface="Arial" panose="020B0604020202020204" pitchFamily="34" charset="0"/>
              </a:rPr>
              <a:pPr lvl="0" algn="r" defTabSz="449580" eaLnBrk="1" hangingPunct="1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altLang="x-none" sz="1200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46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22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2292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33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3316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43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4340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638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6388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843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8436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  <a:pPr lvl="0" algn="r" defTabSz="449580" eaLnBrk="1" hangingPunct="1"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5A1E05A-E2B4-400E-86FA-B3B65E7D7441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8C0B6A7-9E78-45CB-8A51-D42200DE439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9D4BFF6-C2F9-4FBB-B490-A9A171B380E9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8184A0A-8A78-4A14-A02F-68425D117F5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F865296-5E10-4EAA-A1C1-A60582D2757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2244F40-BF30-46E2-9571-322937576F2A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2D18848-B993-496D-B80C-60911F98267A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A7F4882-A0FA-4F7D-B7FC-3074E1C704F5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A5E930F-F380-4E27-A142-50F6B9847CB8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732A21C-587C-4208-A1E2-10084DFE7EF0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2AC9D83-10A0-4F30-80AB-14ED7DE376A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077424F-12EC-4762-A406-F14A1051525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1/31/2025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lvl="0" eaLnBrk="1" hangingPunct="1">
              <a:buClrTx/>
              <a:buNone/>
            </a:pPr>
            <a:fld id="{9A0DB2DC-4C9A-4742-B13C-FB6460FD3503}" type="slidenum">
              <a:rPr lang="en-US" altLang="x-none" smtClean="0">
                <a:latin typeface="Calibri" panose="020F0502020204030204" pitchFamily="34" charset="0"/>
                <a:cs typeface="Arial" panose="020B0604020202020204" pitchFamily="34" charset="0"/>
              </a:rPr>
              <a:pPr lvl="0" eaLnBrk="1" hangingPunct="1">
                <a:buClrTx/>
                <a:buNone/>
              </a:pPr>
              <a:t>‹#›</a:t>
            </a:fld>
            <a:endParaRPr lang="en-US" altLang="x-none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/>
          <p:nvPr/>
        </p:nvSpPr>
        <p:spPr>
          <a:xfrm>
            <a:off x="0" y="4725144"/>
            <a:ext cx="9144000" cy="1772176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Presented by</a:t>
            </a:r>
          </a:p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Karthick </a:t>
            </a:r>
            <a:r>
              <a:rPr lang="en-US" altLang="x-none" sz="2000" b="1" dirty="0" err="1">
                <a:solidFill>
                  <a:srgbClr val="681417"/>
                </a:solidFill>
                <a:latin typeface="Book Antiqua" panose="02040602050305030304" pitchFamily="16" charset="0"/>
              </a:rPr>
              <a:t>balaji</a:t>
            </a: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 R</a:t>
            </a:r>
          </a:p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Suresh Raja </a:t>
            </a:r>
          </a:p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Abubakar </a:t>
            </a:r>
            <a:r>
              <a:rPr lang="en-US" altLang="x-none" sz="2000" b="1" dirty="0" err="1">
                <a:solidFill>
                  <a:srgbClr val="681417"/>
                </a:solidFill>
                <a:latin typeface="Book Antiqua" panose="02040602050305030304" pitchFamily="16" charset="0"/>
              </a:rPr>
              <a:t>shithik</a:t>
            </a: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 S</a:t>
            </a:r>
          </a:p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b="1" dirty="0">
                <a:solidFill>
                  <a:srgbClr val="681417"/>
                </a:solidFill>
                <a:latin typeface="Book Antiqua" panose="02040602050305030304" pitchFamily="16" charset="0"/>
              </a:rPr>
              <a:t>Balaji</a:t>
            </a:r>
          </a:p>
          <a:p>
            <a:pPr algn="r" defTabSz="449580">
              <a:spcBef>
                <a:spcPts val="500"/>
              </a:spcBef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b="1" dirty="0">
              <a:solidFill>
                <a:srgbClr val="681417"/>
              </a:solidFill>
              <a:latin typeface="Book Antiqua" panose="02040602050305030304" pitchFamily="16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3867150"/>
            <a:ext cx="9144000" cy="400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>
            <a:solidFill>
              <a:schemeClr val="accent1"/>
            </a:solidFill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681417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KARPAGAM INSTITUTE OF TECHNOLOGY</a:t>
            </a:r>
            <a:endParaRPr kumimoji="0" lang="en-US" sz="2000" b="1" kern="1200" cap="none" spc="0" normalizeH="0" baseline="0" noProof="0" dirty="0">
              <a:solidFill>
                <a:srgbClr val="681417"/>
              </a:solidFill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09600" y="1917065"/>
            <a:ext cx="8001000" cy="1752600"/>
          </a:xfrm>
          <a:prstGeom prst="roundRect">
            <a:avLst>
              <a:gd name="adj" fmla="val 16667"/>
            </a:avLst>
          </a:prstGeom>
          <a:solidFill>
            <a:srgbClr val="FF8B8B"/>
          </a:solidFill>
          <a:ln w="9525" cap="flat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4" name="Text Box 5"/>
          <p:cNvSpPr txBox="1"/>
          <p:nvPr/>
        </p:nvSpPr>
        <p:spPr>
          <a:xfrm>
            <a:off x="723900" y="1983740"/>
            <a:ext cx="7772400" cy="1470025"/>
          </a:xfrm>
          <a:prstGeom prst="rect">
            <a:avLst/>
          </a:prstGeom>
          <a:solidFill>
            <a:srgbClr val="FF8B8B"/>
          </a:solidFill>
          <a:ln w="9525">
            <a:noFill/>
          </a:ln>
        </p:spPr>
        <p:txBody>
          <a:bodyPr anchor="ctr" anchorCtr="0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REVIEW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800600" y="-27305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45" y="-27305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4267200"/>
            <a:ext cx="9144000" cy="398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000" b="1" kern="1200" cap="none" spc="0" normalizeH="0" baseline="0" noProof="0" dirty="0">
              <a:solidFill>
                <a:srgbClr val="681417"/>
              </a:solidFill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pic>
        <p:nvPicPr>
          <p:cNvPr id="1073742851" name="Picture 2" descr="Description: KIT n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360680"/>
            <a:ext cx="2627630" cy="827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795838" y="0"/>
            <a:ext cx="4343400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6" name="Rectangle 4"/>
          <p:cNvSpPr/>
          <p:nvPr/>
        </p:nvSpPr>
        <p:spPr>
          <a:xfrm>
            <a:off x="4795838" y="0"/>
            <a:ext cx="3357562" cy="184884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abstract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Identification of problem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Analysis of the problem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Existing system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Project domain for implementation 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Reason for domain for implementation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400" dirty="0">
                <a:solidFill>
                  <a:srgbClr val="7F7F7F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Reference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dirty="0">
                <a:solidFill>
                  <a:srgbClr val="7F7F7F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  </a:t>
            </a:r>
            <a:endParaRPr lang="en-US" altLang="x-none" sz="1600" dirty="0">
              <a:solidFill>
                <a:srgbClr val="7F7F7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077" name="Text Box 5"/>
          <p:cNvSpPr txBox="1"/>
          <p:nvPr/>
        </p:nvSpPr>
        <p:spPr>
          <a:xfrm>
            <a:off x="107504" y="291179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Abstraction 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078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1/7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079" name="Text Box 7"/>
          <p:cNvSpPr txBox="1"/>
          <p:nvPr/>
        </p:nvSpPr>
        <p:spPr>
          <a:xfrm>
            <a:off x="107504" y="1966607"/>
            <a:ext cx="8784976" cy="142417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l" rtl="0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unmonitored LPG cylinder may lead to undetected leaks or overuse, posing potential safety risks An unmonitored LPG cylinder may lead to undetected leaks or overuse, posing potential safety risks</a:t>
            </a:r>
            <a:endParaRPr lang="en-US" sz="2000" dirty="0">
              <a:solidFill>
                <a:srgbClr val="222222"/>
              </a:solidFill>
              <a:latin typeface="Arial" panose="020B0604020202020204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C9DCB-69EF-994A-6B92-876B4A2DE663}"/>
              </a:ext>
            </a:extLst>
          </p:cNvPr>
          <p:cNvSpPr txBox="1"/>
          <p:nvPr/>
        </p:nvSpPr>
        <p:spPr>
          <a:xfrm>
            <a:off x="125848" y="1801891"/>
            <a:ext cx="849694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is a critical resource, and its wastage due to leakage and theft poses serious challenge.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monitoring water distribution are inefficient and prone to human error .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scarcity and wastage are critical global issues, often caused by undetected leakages and unauthorized consumption. Traditional monitoring methods are inefficient and prone to inaccuracies. This paper presents a Smart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Leakage and Theft Detection System utilizing IoT-based sensors, microcontrollers, and machine learning algorithms to detect anomalies in water usage.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01" name="Text Box 5"/>
          <p:cNvSpPr txBox="1"/>
          <p:nvPr/>
        </p:nvSpPr>
        <p:spPr>
          <a:xfrm>
            <a:off x="159546" y="223105"/>
            <a:ext cx="4795838" cy="175650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Identification of </a:t>
            </a:r>
          </a:p>
          <a:p>
            <a:pPr>
              <a:defRPr/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problem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102" name="Text Box 6"/>
          <p:cNvSpPr txBox="1"/>
          <p:nvPr/>
        </p:nvSpPr>
        <p:spPr>
          <a:xfrm>
            <a:off x="14288" y="6553200"/>
            <a:ext cx="441325" cy="5810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2/7</a:t>
            </a:r>
          </a:p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103" name="Text Box 7"/>
          <p:cNvSpPr txBox="1"/>
          <p:nvPr/>
        </p:nvSpPr>
        <p:spPr>
          <a:xfrm>
            <a:off x="0" y="1572358"/>
            <a:ext cx="8984454" cy="188583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Water leakage and theft lead to significant resource wastage, financial losses, and environmental concerns. Traditional monitoring methods are inefficient, slow, and prone to errors. Key issues include:</a:t>
            </a:r>
          </a:p>
          <a:p>
            <a:pPr marL="342900" indent="-34290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66F4-5536-A719-1A23-50C34414BCDA}"/>
              </a:ext>
            </a:extLst>
          </p:cNvPr>
          <p:cNvSpPr txBox="1"/>
          <p:nvPr/>
        </p:nvSpPr>
        <p:spPr>
          <a:xfrm>
            <a:off x="0" y="2852936"/>
            <a:ext cx="91297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leakage and theft lead to significant resource wastage, financial losses, and environmental concerns. Traditional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Leakage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Pipelines: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Undetected leaks cause excessive water loss.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Usage (Theft):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Illegal connections and meter tampering go unnoticed.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Monitoring: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 inspections are time-consuming and unreliable.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Costs &amp; Environmental Impact: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Increased expenses and contribution to water scarcity.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01B86-99D4-9288-7710-05AA880A83D5}"/>
              </a:ext>
            </a:extLst>
          </p:cNvPr>
          <p:cNvSpPr txBox="1"/>
          <p:nvPr/>
        </p:nvSpPr>
        <p:spPr>
          <a:xfrm>
            <a:off x="323528" y="1714069"/>
            <a:ext cx="80648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leakage and theft lead to significant resource wastage, financial losses, and environmental concerns. Traditional monitoring methods are inefficient, slow, and prone to errors. Key issues include: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770864" y="-9744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5" name="Text Box 5"/>
          <p:cNvSpPr txBox="1"/>
          <p:nvPr/>
        </p:nvSpPr>
        <p:spPr>
          <a:xfrm>
            <a:off x="234950" y="239993"/>
            <a:ext cx="4795838" cy="120251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Analysis of the problem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3/7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5127" name="Text Box 7"/>
          <p:cNvSpPr txBox="1"/>
          <p:nvPr/>
        </p:nvSpPr>
        <p:spPr>
          <a:xfrm>
            <a:off x="-5736" y="1682496"/>
            <a:ext cx="8914786" cy="419416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challenges in developing a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Water Leakage and Theft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reveals several critical issues:</a:t>
            </a:r>
          </a:p>
          <a:p>
            <a:pPr latinLnBrk="1"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Delayed Detection :</a:t>
            </a:r>
          </a:p>
          <a:p>
            <a:pPr latinLnBrk="1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A08D79-09FE-6321-7942-9C173D5EF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36" y="3202984"/>
            <a:ext cx="846616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often identify leaks and thefts only after significant water loss has occurred, leading to increased costs and resource wastage.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Monitoring 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Reliance on manual inspections is labor-intensive, time-consuming, and prone to human error, resulting in inefficiencies in identifying and addressing issues promptly.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795838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304800" y="613569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Existing System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4/7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6151" name="Text Box 7"/>
          <p:cNvSpPr txBox="1"/>
          <p:nvPr/>
        </p:nvSpPr>
        <p:spPr>
          <a:xfrm>
            <a:off x="38100" y="1981200"/>
            <a:ext cx="8926388" cy="373249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current water leakage and theft detection systems rely on conventional methods that are inefficient, slow, and costly.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Inspection 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2.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 and Flow Monitoring:</a:t>
            </a:r>
          </a:p>
          <a:p>
            <a:pPr algn="just">
              <a:lnSpc>
                <a:spcPct val="150000"/>
              </a:lnSpc>
            </a:pP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AC0AF-FCE2-6D73-EA58-7F600336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52582"/>
            <a:ext cx="652345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Utility workers physically inspect pipelines and 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Time-consuming, labor-intensive, and prone to human error.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BA460-8666-BA41-96EA-580DCF77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4520734"/>
            <a:ext cx="704231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Pressure sensors detect sudden drops in pressure, indicating leaks.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Flow meters measure water usage but require manual analysis.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795838" y="-3392"/>
            <a:ext cx="4348162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-53751" y="364136"/>
            <a:ext cx="4795838" cy="120251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Project domain for implementation 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7174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5/7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7175" name="Text Box 7"/>
          <p:cNvSpPr txBox="1"/>
          <p:nvPr/>
        </p:nvSpPr>
        <p:spPr>
          <a:xfrm>
            <a:off x="3269" y="3068960"/>
            <a:ext cx="8998396" cy="286450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0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342900" indent="-342900" defTabSz="449580">
              <a:buClrTx/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  <a:cs typeface="Times New Roman" panose="02020603050405020304" pitchFamily="16" charset="0"/>
            </a:endParaRPr>
          </a:p>
          <a:p>
            <a:pPr defTabSz="44958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20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D92F3-E1E9-8366-2FF7-FA972860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93032"/>
            <a:ext cx="903649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Wireless Communication: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Wi-Fi, GSM, Zigbee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ESP32, Arduino, Raspberry Pi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Data Analytics 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(for machine learning models), MATLAB, cloud platforms (AWS, Azure)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IoT Sensors: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Flow sensors, Pressure sensors, Ultrasonic sensors, Leak detection sensors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App Development: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user and administrator alerts, real-time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786492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7" name="Text Box 5"/>
          <p:cNvSpPr txBox="1"/>
          <p:nvPr/>
        </p:nvSpPr>
        <p:spPr>
          <a:xfrm>
            <a:off x="-9346" y="19861"/>
            <a:ext cx="4795838" cy="120251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ea typeface="Times New Roman" panose="02020603050405020304" pitchFamily="16" charset="0"/>
                <a:cs typeface="Times New Roman" panose="02020603050405020304" pitchFamily="16" charset="0"/>
              </a:rPr>
              <a:t>Reason for choosing this domain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8198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6/7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284D-93AA-741B-073D-EF88AD97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12" y="1700808"/>
            <a:ext cx="84943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Water Leakage and Theft Detection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  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domain offers several compelling 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and Detection: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IoT-enabled sensors provide continuous surveillance of water distribution networks, enabling immediate identification of leaks or unauthorized usage. This proactive approach allows for swift responses, minimizing water loss and potential damage.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95838" y="0"/>
            <a:ext cx="4343400" cy="1570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560" cap="sq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179512" y="332656"/>
            <a:ext cx="4795838" cy="6429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9D1E23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References</a:t>
            </a:r>
            <a:endParaRPr lang="en-US" altLang="x-none" sz="3600" b="1" dirty="0">
              <a:solidFill>
                <a:srgbClr val="9D1E23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9222" name="Text Box 6"/>
          <p:cNvSpPr txBox="1"/>
          <p:nvPr/>
        </p:nvSpPr>
        <p:spPr>
          <a:xfrm>
            <a:off x="14288" y="6553200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defTabSz="44958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600" b="1" dirty="0">
                <a:solidFill>
                  <a:srgbClr val="FFFFFF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7/7</a:t>
            </a:r>
            <a:endParaRPr lang="en-US" altLang="x-none" sz="1600" b="1" dirty="0">
              <a:solidFill>
                <a:srgbClr val="FFFFFF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9223" name="Text Box 7"/>
          <p:cNvSpPr txBox="1"/>
          <p:nvPr/>
        </p:nvSpPr>
        <p:spPr>
          <a:xfrm>
            <a:off x="38099" y="1766295"/>
            <a:ext cx="9067801" cy="506806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429FF-AC71-D966-2B17-55DF7DAE8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3" y="1878038"/>
            <a:ext cx="906780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Water Leakage and Theft Detection using IoT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paper discusses the design of an IoT-based system aimed at real-time detection of water leakage, assisting authorities in taking prompt 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Water Flow Monitoring and Theft Detection System using IoT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study presents an implementation of a smart water flow monitoring system    that utilizes IoT to detect theft and monitor water usage.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water leakage detection and metering device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introduces a practical, low-cost smart water meter capable of identifying potential leakages within a customer's property.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308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337</TotalTime>
  <Words>714</Words>
  <Application>Microsoft Office PowerPoint</Application>
  <PresentationFormat>On-screen Show (4:3)</PresentationFormat>
  <Paragraphs>101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 Antiqua</vt:lpstr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</dc:creator>
  <cp:lastModifiedBy>Karthickbalaji R</cp:lastModifiedBy>
  <cp:revision>145</cp:revision>
  <dcterms:created xsi:type="dcterms:W3CDTF">2013-05-08T19:42:00Z</dcterms:created>
  <dcterms:modified xsi:type="dcterms:W3CDTF">2025-01-31T10:27:27Z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73363B1A615C41919FA38D7285A60697</vt:lpwstr>
  </property>
  <property fmtid="{D5CDD505-2E9C-101B-9397-08002B2CF9AE}" pid="3" name="KSOProductBuildVer">
    <vt:lpwstr>1033-11.2.0.11516</vt:lpwstr>
  </property>
</Properties>
</file>