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92CE-17A2-4A59-8828-3F4B86DE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2D923-4FAC-485A-9F39-DCF541DB3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054-A8E8-421F-A4E3-C36A582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751-6277-4646-8E78-A83AE4FC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D7EC-8337-4895-83FB-CB77797B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B6D6-C9A1-485D-9933-EBBFC23A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A24F-E925-4911-8826-DF5F1A36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999C-897B-426A-B1ED-EFE94B3D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B95E-8310-4233-930A-51F5198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23C9-CC37-4068-9341-A52225D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E7861-640E-4D21-B273-53891F7E6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3F9F-DE06-4C7A-81F2-1963228F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D7F-76CA-4E1F-BC19-471C7601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4F48-2EFC-4CC5-A451-152F7DA2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8191-63DF-49A7-A66F-DC397EB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5E4-A714-401C-9C8A-4E2DB21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26FA-A3BE-440B-BB10-F4BB0F0F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59EC-36F8-48C7-8004-FEA53535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622C-828F-40AE-8B00-72147246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2476-11C9-4DAA-80FB-6F96D1B9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D3BF-548A-48AE-9D3A-C846F2E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9C7A-95C0-4003-B0C1-63D8AE97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794D-C7D5-4D6B-A18F-F5694CEF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D0E4-9E75-45DE-836E-A4AEB43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CF5E-948C-421A-9D68-77E68D40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0B3D-3B63-48AF-ACBB-78D9582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3875-AA85-4BA5-9AEA-8C1C77F0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E4FE-146C-4444-B377-99CEA225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54D65-DC9D-427E-AB4F-9F77B67A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10C-F796-4A6A-9D1F-20DC84B9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FE8-4D6E-4C83-8274-F8ABE36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43E2-3E76-4893-B47B-1398C60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105CE-2B00-4101-B51A-594A1A47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DD2C8-0FB3-455C-BB83-41BBF6E0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37B98-E887-4A8D-82FD-AD7D9258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9C4D-21B1-4E59-9E4D-06C6E741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21047-08C6-46A1-AA81-7BB75DC3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302D2-D2D4-448D-AB33-4518BB8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A83A4-F580-4AC2-AD28-1DFA56AD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B6DE-F88E-4408-BDFD-5CFFD15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765B3-F96E-4378-887B-6B9D5370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610E-4974-4CDB-9DDB-1A331EC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77D9F-012A-4622-8308-C398DB8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E6241-5B74-4DF2-9E32-83C827F9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3F2B-54C5-463D-83AD-69A5FDB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2E45-A818-4768-A39B-CF83988A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A1D8-CCE7-40B2-99BD-CFFF6195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F368-64BD-40D5-A5AC-CAC582BA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35508-682B-4234-8A4F-3DFDC3A8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6F901-1E34-4C58-A305-EC913AA0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4D35-E420-438A-9B01-4EF92448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BDEA-B889-492C-BDDA-3208014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8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1406-B5E4-422F-9998-6015153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21BC8-14FE-4C00-87F0-9E6B2989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012F-7579-494F-BC8C-7A6B3530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DD20-55C4-4809-8176-508BD323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2D146-90C6-410A-A80A-9FF6C7C9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C299-3C65-4DE6-8F02-66392559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36AF-311F-4017-9BA5-D10DD01F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D930-18E4-4AD5-94DD-180F74B5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895A-DE37-44B7-B88F-0AF8296BE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B890-5854-406C-8838-B20E3F1E48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DFE3-CEC8-4A07-97BA-3E5E2752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EDE6-2934-4DE2-8DFA-3CC90E84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0176-3959-4997-966F-27CDFA725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9295-0D46-4317-AA8D-0BA0973A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Group Details :</a:t>
            </a:r>
          </a:p>
          <a:p>
            <a:pPr algn="l"/>
            <a:r>
              <a:rPr lang="en-US" dirty="0"/>
              <a:t>Karthick Chetti – Group Facilitator</a:t>
            </a:r>
          </a:p>
          <a:p>
            <a:pPr algn="l"/>
            <a:r>
              <a:rPr lang="en-US" dirty="0"/>
              <a:t>Anirudh KVC - Collaborator</a:t>
            </a:r>
          </a:p>
        </p:txBody>
      </p:sp>
    </p:spTree>
    <p:extLst>
      <p:ext uri="{BB962C8B-B14F-4D97-AF65-F5344CB8AC3E}">
        <p14:creationId xmlns:p14="http://schemas.microsoft.com/office/powerpoint/2010/main" val="283420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54F-4BD4-4142-8238-F4953FE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 &amp;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4099-5C7B-41E6-A5BA-4B7BF29ABA0D}"/>
              </a:ext>
            </a:extLst>
          </p:cNvPr>
          <p:cNvSpPr txBox="1"/>
          <p:nvPr/>
        </p:nvSpPr>
        <p:spPr>
          <a:xfrm>
            <a:off x="838200" y="1886773"/>
            <a:ext cx="109243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driving factors behind loan default thereby aiming to reduce credit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inferences to prevent charging off for a potential loan applicant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20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ABB27A-F999-4135-8D76-D3045D53CAEF}"/>
              </a:ext>
            </a:extLst>
          </p:cNvPr>
          <p:cNvGrpSpPr/>
          <p:nvPr/>
        </p:nvGrpSpPr>
        <p:grpSpPr>
          <a:xfrm>
            <a:off x="249113" y="3934691"/>
            <a:ext cx="11693774" cy="1801091"/>
            <a:chOff x="305685" y="4856968"/>
            <a:chExt cx="11693774" cy="827039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9D8B77A-33C5-4361-8539-1057100E46F6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4A7108-B524-414D-B69A-D47E5A11DCF4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25B4CF71-F71E-470B-A82A-7DD173BC4B05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C01195-3547-4193-B3BF-3A324DF08DF1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D1D61B5-F955-493D-B84E-644B78AA5415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2B1292-436A-4964-BC21-96544F068612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0C644071-3D90-45E2-8CF6-A091AFF7AF57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85E3D9-938F-415E-A56E-F863978AA8B5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127FA62E-D804-47C7-9713-A157B1456CF7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1B9753-1C87-4DF8-B700-A38A74F28B92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D4D4464D-7F51-4E42-8427-D86A44587B26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30CA2A-E0AC-4F13-9D08-61F709053C5E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36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8CB3-01CA-475B-A5EE-0E1909C1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99" y="2407516"/>
            <a:ext cx="1156308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meaning of variables with the help of data dictionary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group the variables and understanding their relevance: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variables (details about the person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variables(details about the current loan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credit profile(details about the past credit lines and credibility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delinq_2_years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our objective, the customers with loan status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important for the study, since we want to analyze the driving factors for the completed loans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53DAA9-9AF7-49EB-871D-FCC4438560F2}"/>
              </a:ext>
            </a:extLst>
          </p:cNvPr>
          <p:cNvGrpSpPr/>
          <p:nvPr/>
        </p:nvGrpSpPr>
        <p:grpSpPr>
          <a:xfrm>
            <a:off x="249113" y="279255"/>
            <a:ext cx="11693774" cy="1801091"/>
            <a:chOff x="305685" y="4856968"/>
            <a:chExt cx="11693774" cy="82703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EB7A61C6-6391-49B8-B609-3C372331BF9A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04BF68-47DD-4F2D-BFC5-0DA37004AB0B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DCBBEDA2-8AA0-46CF-9DF6-970E231A6E3A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B84E53-7302-4B9F-814D-F33282411981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07379939-8454-4731-9107-AE7BD9B88829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6493C7F-ADD0-4208-B74F-E1C2A72ED228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BDE581A2-A5DA-4594-A04F-79915F303316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941239-F3DD-49CF-A1C7-19C2F4F7FC5D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85B5F198-1F3A-486A-A304-0A5F989302FD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5848EA-72B1-41DD-B244-87ECD590A7FF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8BF94A32-D934-47B8-8AF4-23C12B6FAEFE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2200E1E-641D-4BE4-9D68-AB4160C46C85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8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4C6E2C-07C0-40E4-BBCE-C60CEB230756}"/>
              </a:ext>
            </a:extLst>
          </p:cNvPr>
          <p:cNvSpPr txBox="1"/>
          <p:nvPr/>
        </p:nvSpPr>
        <p:spPr>
          <a:xfrm>
            <a:off x="371078" y="2134096"/>
            <a:ext cx="6303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Redundant Columns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Columns initially in the loan dataset = 111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more than 50% missing values in them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(Removed 57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Columns with same values which are redundant for analysis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(Removed 8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Columns with either 0s or missing values in them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(Removed 3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- 43 statistically meaningful columns highlighted</a:t>
            </a:r>
            <a:endParaRPr lang="en-US" b="1" i="0" dirty="0">
              <a:effectLst/>
              <a:latin typeface="-apple-system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786AF6-BB97-4FE2-88AE-80BFC3E80A1E}"/>
              </a:ext>
            </a:extLst>
          </p:cNvPr>
          <p:cNvGrpSpPr/>
          <p:nvPr/>
        </p:nvGrpSpPr>
        <p:grpSpPr>
          <a:xfrm>
            <a:off x="249113" y="279255"/>
            <a:ext cx="11693774" cy="1801091"/>
            <a:chOff x="305685" y="4856968"/>
            <a:chExt cx="11693774" cy="827039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8F6E7254-66DE-4F74-AE92-E99F47838A3E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418F15-F254-42DE-BA4C-EA7E1562A50D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5D899661-E4B6-48BB-B884-ECCA27AE3070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48C0E0-6DD3-4630-A058-4238AD347EE3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A412790C-90EC-4A7C-9F71-6A23F1D573D1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B03E65-05FE-4603-B5D3-3D0A5B6B1160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BD8D428E-4F98-424A-86E8-B07361355E7C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6AD8A-57F9-41B5-AB38-AF05697211EE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64B6982E-2EC2-4CC8-89A5-B5C1D278C602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75F7A8-340D-45B2-9675-CBA5F40718D5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B088CF2B-0C9B-4FFC-A986-686603495FCC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3CF82-9160-47F7-B17F-B75F1601061B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EC068B-7707-4E96-BEBD-50DFDD3FDCBF}"/>
              </a:ext>
            </a:extLst>
          </p:cNvPr>
          <p:cNvSpPr/>
          <p:nvPr/>
        </p:nvSpPr>
        <p:spPr>
          <a:xfrm>
            <a:off x="193695" y="2147455"/>
            <a:ext cx="11804610" cy="4627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9FEF9B-BEBB-44E5-8C89-98FEFDEA4279}"/>
              </a:ext>
            </a:extLst>
          </p:cNvPr>
          <p:cNvCxnSpPr>
            <a:cxnSpLocks/>
          </p:cNvCxnSpPr>
          <p:nvPr/>
        </p:nvCxnSpPr>
        <p:spPr>
          <a:xfrm>
            <a:off x="193695" y="4805273"/>
            <a:ext cx="11804610" cy="1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FA2D72-446F-45F6-8520-88D435B167B7}"/>
              </a:ext>
            </a:extLst>
          </p:cNvPr>
          <p:cNvSpPr txBox="1"/>
          <p:nvPr/>
        </p:nvSpPr>
        <p:spPr>
          <a:xfrm>
            <a:off x="387925" y="4815640"/>
            <a:ext cx="630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Identifying most relevant data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business judgement and data understanding, these columns can help us identify the trends for customer charge-off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67B674-28CE-44D1-B5A7-3234283BF6B8}"/>
              </a:ext>
            </a:extLst>
          </p:cNvPr>
          <p:cNvCxnSpPr>
            <a:cxnSpLocks/>
          </p:cNvCxnSpPr>
          <p:nvPr/>
        </p:nvCxnSpPr>
        <p:spPr>
          <a:xfrm flipV="1">
            <a:off x="6674897" y="2144463"/>
            <a:ext cx="16847" cy="463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2261F2-8053-404E-9BB3-BBAC7F2A0A55}"/>
              </a:ext>
            </a:extLst>
          </p:cNvPr>
          <p:cNvSpPr txBox="1"/>
          <p:nvPr/>
        </p:nvSpPr>
        <p:spPr>
          <a:xfrm>
            <a:off x="6841082" y="2144463"/>
            <a:ext cx="47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Checking missing values &amp; imputing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7E9A1-79C6-4E9E-8D89-76812A106CAA}"/>
              </a:ext>
            </a:extLst>
          </p:cNvPr>
          <p:cNvSpPr txBox="1"/>
          <p:nvPr/>
        </p:nvSpPr>
        <p:spPr>
          <a:xfrm>
            <a:off x="6691744" y="2496949"/>
            <a:ext cx="523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within the selected columns for analysis,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has about 2.7% missing values from total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is within 5%, we chose to impute rather than deleting those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it’s a categorical variable, it is imputed by the mode of the column which was 10+ years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Selected dataset has no missing values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E48572-7DBA-4B32-978C-6DD176026283}"/>
              </a:ext>
            </a:extLst>
          </p:cNvPr>
          <p:cNvSpPr txBox="1"/>
          <p:nvPr/>
        </p:nvSpPr>
        <p:spPr>
          <a:xfrm>
            <a:off x="6622815" y="4805273"/>
            <a:ext cx="5375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Checking outliers and removing them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numeric data columns, box plots were plotted to understand the distribution and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 of the columns showed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removed using standard outlier limits but Q1 &amp; Q3 were taken at 10 &amp; 90 percentile respectively to minimize the deletion of data points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A629C6-A334-4815-901E-9154703AFFE4}"/>
              </a:ext>
            </a:extLst>
          </p:cNvPr>
          <p:cNvCxnSpPr>
            <a:cxnSpLocks/>
          </p:cNvCxnSpPr>
          <p:nvPr/>
        </p:nvCxnSpPr>
        <p:spPr>
          <a:xfrm>
            <a:off x="197031" y="5738970"/>
            <a:ext cx="6494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5B125C-B90D-4727-A132-AC50C8F2EAC9}"/>
              </a:ext>
            </a:extLst>
          </p:cNvPr>
          <p:cNvSpPr txBox="1"/>
          <p:nvPr/>
        </p:nvSpPr>
        <p:spPr>
          <a:xfrm>
            <a:off x="457370" y="5657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manipulation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interest rate column has % and is read as string. We used string manipulation to remove % and convert them into float values</a:t>
            </a:r>
          </a:p>
        </p:txBody>
      </p:sp>
    </p:spTree>
    <p:extLst>
      <p:ext uri="{BB962C8B-B14F-4D97-AF65-F5344CB8AC3E}">
        <p14:creationId xmlns:p14="http://schemas.microsoft.com/office/powerpoint/2010/main" val="9353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0D454E-C01B-46D1-A948-3CDBE9F19EEC}"/>
              </a:ext>
            </a:extLst>
          </p:cNvPr>
          <p:cNvGrpSpPr/>
          <p:nvPr/>
        </p:nvGrpSpPr>
        <p:grpSpPr>
          <a:xfrm>
            <a:off x="249113" y="279255"/>
            <a:ext cx="11693774" cy="1801091"/>
            <a:chOff x="305685" y="4856968"/>
            <a:chExt cx="11693774" cy="827039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B481E99A-2450-4A64-B95E-0AEBD86B50B0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78F1C4-2D01-492E-9EFF-5B735DC41EC6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96796639-9EC4-4673-B870-94939C145EEB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7C4B83-2EA4-4A33-8E25-BF7AB4D88BF2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8227928F-70FA-40C0-BF52-B180BF86C1BE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BFED71-67BB-4C3A-A7DC-80A0550CA607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BDF61A14-D7E5-444E-8631-E476EA2D9851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F9986D-97EF-4A20-AFA9-A0F94FE0F998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A72AB61-27DE-4C62-907F-62D193F35A45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D3E869-B2AD-461A-BFCD-90DF3EC277C5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4FC96342-7D10-477E-ACD0-8A2A48A7ECC1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A18FFD-75C1-49EC-B54B-D209AED1CFE2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671409-7A56-407B-AF55-938DDAA43C9E}"/>
              </a:ext>
            </a:extLst>
          </p:cNvPr>
          <p:cNvGrpSpPr/>
          <p:nvPr/>
        </p:nvGrpSpPr>
        <p:grpSpPr>
          <a:xfrm>
            <a:off x="-1" y="2085347"/>
            <a:ext cx="5564620" cy="4718196"/>
            <a:chOff x="-1" y="2085347"/>
            <a:chExt cx="5564620" cy="471819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5C7441-5880-421B-8BFD-F0B1126AD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 r="12167"/>
            <a:stretch/>
          </p:blipFill>
          <p:spPr>
            <a:xfrm rot="5400000">
              <a:off x="222076" y="1863270"/>
              <a:ext cx="4657934" cy="510208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99C755-B00E-4548-9B58-75D401076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51" b="9633"/>
            <a:stretch/>
          </p:blipFill>
          <p:spPr>
            <a:xfrm>
              <a:off x="5088837" y="2655611"/>
              <a:ext cx="475782" cy="414793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7250E47-61CD-49E3-A960-EC47A67E4D8B}"/>
              </a:ext>
            </a:extLst>
          </p:cNvPr>
          <p:cNvSpPr txBox="1"/>
          <p:nvPr/>
        </p:nvSpPr>
        <p:spPr>
          <a:xfrm>
            <a:off x="5619454" y="2655611"/>
            <a:ext cx="6486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variables are encoded with numbers for each category to check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input features are not highly correlated  among themselves (i.e.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0.9) the selected input features can be taken for the EDA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Amongst the variables, loan_amnt, term, int_rate &amp; grade are show some positive correlation amongst them, with grade and int_rate being the most correlated (R=0.75)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AE7A1-CCC8-4AA0-920C-1191D9741FC3}"/>
              </a:ext>
            </a:extLst>
          </p:cNvPr>
          <p:cNvSpPr txBox="1"/>
          <p:nvPr/>
        </p:nvSpPr>
        <p:spPr>
          <a:xfrm>
            <a:off x="6636565" y="2251335"/>
            <a:ext cx="4455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 coefficient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depicted by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238E9-C369-4083-9CF3-E5A1B0A5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348" y="5316626"/>
            <a:ext cx="3743539" cy="14493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AF0F91-BF3E-4371-A0D3-C4513452E429}"/>
              </a:ext>
            </a:extLst>
          </p:cNvPr>
          <p:cNvSpPr txBox="1"/>
          <p:nvPr/>
        </p:nvSpPr>
        <p:spPr>
          <a:xfrm>
            <a:off x="5874422" y="5755696"/>
            <a:ext cx="189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Selected for EDA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325B078-2ED1-481A-9C82-767A54F714D0}"/>
              </a:ext>
            </a:extLst>
          </p:cNvPr>
          <p:cNvSpPr/>
          <p:nvPr/>
        </p:nvSpPr>
        <p:spPr>
          <a:xfrm>
            <a:off x="7648775" y="5936974"/>
            <a:ext cx="475782" cy="20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81AF16-FA50-4460-9949-6B9EA274EA22}"/>
              </a:ext>
            </a:extLst>
          </p:cNvPr>
          <p:cNvGrpSpPr/>
          <p:nvPr/>
        </p:nvGrpSpPr>
        <p:grpSpPr>
          <a:xfrm>
            <a:off x="249113" y="279255"/>
            <a:ext cx="11693774" cy="1801091"/>
            <a:chOff x="305685" y="4856968"/>
            <a:chExt cx="11693774" cy="827039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194D3CEB-D8F2-4F55-B82E-79770E6E23DC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6A3724-B571-453B-8092-002AFC7FCE41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32FC443F-50C1-4C20-9317-B9B0823AD493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54D629-CFC5-4924-A004-61E571AB3ED4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F181347B-411E-4741-905B-649CB02B7E38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129810-E0C5-4127-89C6-5705CD7E7170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B582A077-BC2B-431D-85AE-EBE2C5060C52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2C86FB-D99D-47D6-9FED-C49927214F2E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935C804-DF5E-4FB9-94BD-FAF766FA38F7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5CB3E6-9E3E-4B13-ACE3-E83EA50DFAF5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365ACBD7-D5B9-4240-A9F6-80054E820824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C00DCC-5E9B-4546-92CE-180705E6C73B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EA555F-A47F-4A10-92D7-A1B6BDDE16F6}"/>
              </a:ext>
            </a:extLst>
          </p:cNvPr>
          <p:cNvSpPr txBox="1"/>
          <p:nvPr/>
        </p:nvSpPr>
        <p:spPr>
          <a:xfrm>
            <a:off x="424069" y="2332383"/>
            <a:ext cx="11092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Metrics</a:t>
            </a:r>
          </a:p>
          <a:p>
            <a:pPr lvl="1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Driven Metric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would not be interested in exact number of years of experience of the employee, so employee length is categorized as &lt;1 year(New employees), 1-3, 3-6, 6-9 years( Different experience groups), &gt;10 years(Most experienced employees)</a:t>
            </a:r>
          </a:p>
          <a:p>
            <a:pPr lvl="1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Metric: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numeric variables are binned into certain categories to aid better analysis of numeric variables such as loan_amnt, int_rate, annual income and dti. (Ex. int_rate is binned into categories like 5-10%(low), 10-15%(medium),15-20%(high) etc. to derive insights on the derived groups of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152028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EABEF7-9F1B-4127-B8D9-7AEE92FEE485}"/>
              </a:ext>
            </a:extLst>
          </p:cNvPr>
          <p:cNvGrpSpPr/>
          <p:nvPr/>
        </p:nvGrpSpPr>
        <p:grpSpPr>
          <a:xfrm>
            <a:off x="249113" y="279255"/>
            <a:ext cx="11693774" cy="1801091"/>
            <a:chOff x="305685" y="4856968"/>
            <a:chExt cx="11693774" cy="827039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3619344-AE35-4155-AB13-00BDFC600F98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BB4C4D3-A3DE-4C16-B836-DB0E51EB3ABD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Understanding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CBF183AD-EA4A-4F1C-8972-A64C2FD79819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D30F06-2F6F-40BA-8D86-0F2044D21792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Cleaning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93BDDAD-755D-4560-B578-D885B87BDF88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06CD94-344C-451B-A33A-CCA2E8C3CFD7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Key Features for EDA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FEF3E510-0886-48BF-9AA2-74080AAC7C14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1488F5-F5EA-4B45-A2D8-FD000411549E}"/>
                </a:ext>
              </a:extLst>
            </p:cNvPr>
            <p:cNvSpPr/>
            <p:nvPr/>
          </p:nvSpPr>
          <p:spPr>
            <a:xfrm>
              <a:off x="6239051" y="5219593"/>
              <a:ext cx="1898034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Univariate &amp; Segmented Univariate Analysis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572CF6E-EE96-45F0-B6F7-69A39C8ABB04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ED36FE-E340-40C8-9434-222690142308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Bivariate Analysis</a:t>
              </a: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EDC12C4-B035-44DB-A519-E10B3B15E0A5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664D1D-16F8-486C-84CB-2237B79A2803}"/>
                </a:ext>
              </a:extLst>
            </p:cNvPr>
            <p:cNvSpPr/>
            <p:nvPr/>
          </p:nvSpPr>
          <p:spPr>
            <a:xfrm>
              <a:off x="10154753" y="5219593"/>
              <a:ext cx="1844706" cy="464414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 &amp; Recommendations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F6CCAF-FDA5-4578-B42B-4B90D7DF888E}"/>
              </a:ext>
            </a:extLst>
          </p:cNvPr>
          <p:cNvSpPr txBox="1"/>
          <p:nvPr/>
        </p:nvSpPr>
        <p:spPr>
          <a:xfrm>
            <a:off x="3601731" y="2112549"/>
            <a:ext cx="40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Univariate Analysis – Numeric Variables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9CD02-A9E2-42CB-B9EF-7A6DEE53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68" y="2465657"/>
            <a:ext cx="3888907" cy="15945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C6AEA3-9DC6-41CC-97C9-135B76DCB1F0}"/>
              </a:ext>
            </a:extLst>
          </p:cNvPr>
          <p:cNvSpPr txBox="1"/>
          <p:nvPr/>
        </p:nvSpPr>
        <p:spPr>
          <a:xfrm>
            <a:off x="1785273" y="4070136"/>
            <a:ext cx="4057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prefer loan amount ranging from 4000 to 10000. The median of loan amount is 9200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B5CCA5-3E54-40AD-8BE0-E0794810C15C}"/>
              </a:ext>
            </a:extLst>
          </p:cNvPr>
          <p:cNvCxnSpPr>
            <a:cxnSpLocks/>
          </p:cNvCxnSpPr>
          <p:nvPr/>
        </p:nvCxnSpPr>
        <p:spPr>
          <a:xfrm>
            <a:off x="5970220" y="2465657"/>
            <a:ext cx="0" cy="435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9E786-E8BD-4C8A-B1AA-91BCDFF9A119}"/>
              </a:ext>
            </a:extLst>
          </p:cNvPr>
          <p:cNvCxnSpPr>
            <a:cxnSpLocks/>
          </p:cNvCxnSpPr>
          <p:nvPr/>
        </p:nvCxnSpPr>
        <p:spPr>
          <a:xfrm flipV="1">
            <a:off x="1885872" y="4593356"/>
            <a:ext cx="8358174" cy="4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9F79F5D-C486-4D5D-929D-A08A49A4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72" y="4724084"/>
            <a:ext cx="3886200" cy="14562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D82C8F-C4C1-4C67-BA22-729FF594971E}"/>
              </a:ext>
            </a:extLst>
          </p:cNvPr>
          <p:cNvSpPr txBox="1"/>
          <p:nvPr/>
        </p:nvSpPr>
        <p:spPr>
          <a:xfrm>
            <a:off x="1899269" y="6112492"/>
            <a:ext cx="38889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interest rate is 11.8 %. As the interest rate increases beyond 15%, number of customers taking loans reduces significantly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A92D75-F039-4E4A-80A4-400584BF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342" y="2472768"/>
            <a:ext cx="3886200" cy="15973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86B6F6-CE10-4C92-9BAB-D411D8EDC540}"/>
              </a:ext>
            </a:extLst>
          </p:cNvPr>
          <p:cNvSpPr txBox="1"/>
          <p:nvPr/>
        </p:nvSpPr>
        <p:spPr>
          <a:xfrm>
            <a:off x="6070489" y="4094041"/>
            <a:ext cx="4035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median of annual income is 56100. 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 near normal distribution which is right-skewed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FC7DDEF-4848-4386-9A90-088833394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42" y="4802448"/>
            <a:ext cx="3886200" cy="14431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7DC8505-F691-4D9E-B1AF-02D14B948EA5}"/>
              </a:ext>
            </a:extLst>
          </p:cNvPr>
          <p:cNvSpPr txBox="1"/>
          <p:nvPr/>
        </p:nvSpPr>
        <p:spPr>
          <a:xfrm>
            <a:off x="6064679" y="6180322"/>
            <a:ext cx="4143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dti ratio is 13.38. The dti ratio is almost following normal distribution with peak near to 14 dti</a:t>
            </a:r>
          </a:p>
        </p:txBody>
      </p:sp>
    </p:spTree>
    <p:extLst>
      <p:ext uri="{BB962C8B-B14F-4D97-AF65-F5344CB8AC3E}">
        <p14:creationId xmlns:p14="http://schemas.microsoft.com/office/powerpoint/2010/main" val="221820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826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Lending Club Case Study</vt:lpstr>
      <vt:lpstr>Business Objective &amp;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Karthick</dc:creator>
  <cp:lastModifiedBy>Karthick</cp:lastModifiedBy>
  <cp:revision>2</cp:revision>
  <dcterms:created xsi:type="dcterms:W3CDTF">2022-04-04T18:29:05Z</dcterms:created>
  <dcterms:modified xsi:type="dcterms:W3CDTF">2022-04-05T17:54:36Z</dcterms:modified>
</cp:coreProperties>
</file>