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BE5C-5148-47D9-BE6A-FFB1E201DE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823E5A-67AB-4E1F-B215-B300130388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E425B9-4A16-43AD-A3F4-FD5D8E7E5D56}"/>
              </a:ext>
            </a:extLst>
          </p:cNvPr>
          <p:cNvSpPr>
            <a:spLocks noGrp="1"/>
          </p:cNvSpPr>
          <p:nvPr>
            <p:ph type="dt" sz="half" idx="10"/>
          </p:nvPr>
        </p:nvSpPr>
        <p:spPr/>
        <p:txBody>
          <a:bodyPr/>
          <a:lstStyle/>
          <a:p>
            <a:fld id="{C7B9B890-5854-406C-8838-B20E3F1E48D3}" type="datetimeFigureOut">
              <a:rPr lang="en-US" smtClean="0"/>
              <a:t>4/6/2022</a:t>
            </a:fld>
            <a:endParaRPr lang="en-US"/>
          </a:p>
        </p:txBody>
      </p:sp>
      <p:sp>
        <p:nvSpPr>
          <p:cNvPr id="5" name="Footer Placeholder 4">
            <a:extLst>
              <a:ext uri="{FF2B5EF4-FFF2-40B4-BE49-F238E27FC236}">
                <a16:creationId xmlns:a16="http://schemas.microsoft.com/office/drawing/2014/main" id="{9751CB2D-9748-4139-88BE-18EE501557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0A4C10-9966-48D9-849B-E69CCE6FFC51}"/>
              </a:ext>
            </a:extLst>
          </p:cNvPr>
          <p:cNvSpPr>
            <a:spLocks noGrp="1"/>
          </p:cNvSpPr>
          <p:nvPr>
            <p:ph type="sldNum" sz="quarter" idx="12"/>
          </p:nvPr>
        </p:nvSpPr>
        <p:spPr/>
        <p:txBody>
          <a:bodyPr/>
          <a:lstStyle/>
          <a:p>
            <a:fld id="{9888D66A-22CD-4B77-A706-9D8A487AB593}" type="slidenum">
              <a:rPr lang="en-US" smtClean="0"/>
              <a:t>‹#›</a:t>
            </a:fld>
            <a:endParaRPr lang="en-US"/>
          </a:p>
        </p:txBody>
      </p:sp>
    </p:spTree>
    <p:extLst>
      <p:ext uri="{BB962C8B-B14F-4D97-AF65-F5344CB8AC3E}">
        <p14:creationId xmlns:p14="http://schemas.microsoft.com/office/powerpoint/2010/main" val="3178830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CBD0-08C3-46CB-B05E-3B797A663B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6D7DE1-B350-4E10-A4D9-71B3699123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4BA36E-5F35-47F7-BCF0-F1B6159458BC}"/>
              </a:ext>
            </a:extLst>
          </p:cNvPr>
          <p:cNvSpPr>
            <a:spLocks noGrp="1"/>
          </p:cNvSpPr>
          <p:nvPr>
            <p:ph type="dt" sz="half" idx="10"/>
          </p:nvPr>
        </p:nvSpPr>
        <p:spPr/>
        <p:txBody>
          <a:bodyPr/>
          <a:lstStyle/>
          <a:p>
            <a:fld id="{C7B9B890-5854-406C-8838-B20E3F1E48D3}" type="datetimeFigureOut">
              <a:rPr lang="en-US" smtClean="0"/>
              <a:t>4/6/2022</a:t>
            </a:fld>
            <a:endParaRPr lang="en-US"/>
          </a:p>
        </p:txBody>
      </p:sp>
      <p:sp>
        <p:nvSpPr>
          <p:cNvPr id="5" name="Footer Placeholder 4">
            <a:extLst>
              <a:ext uri="{FF2B5EF4-FFF2-40B4-BE49-F238E27FC236}">
                <a16:creationId xmlns:a16="http://schemas.microsoft.com/office/drawing/2014/main" id="{8EB551E0-8A23-4460-A518-ED30B3EDB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B6803-0B3E-49D7-8028-8EACB2472594}"/>
              </a:ext>
            </a:extLst>
          </p:cNvPr>
          <p:cNvSpPr>
            <a:spLocks noGrp="1"/>
          </p:cNvSpPr>
          <p:nvPr>
            <p:ph type="sldNum" sz="quarter" idx="12"/>
          </p:nvPr>
        </p:nvSpPr>
        <p:spPr/>
        <p:txBody>
          <a:bodyPr/>
          <a:lstStyle/>
          <a:p>
            <a:fld id="{9888D66A-22CD-4B77-A706-9D8A487AB593}" type="slidenum">
              <a:rPr lang="en-US" smtClean="0"/>
              <a:t>‹#›</a:t>
            </a:fld>
            <a:endParaRPr lang="en-US"/>
          </a:p>
        </p:txBody>
      </p:sp>
    </p:spTree>
    <p:extLst>
      <p:ext uri="{BB962C8B-B14F-4D97-AF65-F5344CB8AC3E}">
        <p14:creationId xmlns:p14="http://schemas.microsoft.com/office/powerpoint/2010/main" val="353888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88528D-7EBE-40CE-8D57-07019BE1E1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E5D191-DE0B-4016-BA0B-7729E707DE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8B6355-2C81-4CA9-9015-498352460362}"/>
              </a:ext>
            </a:extLst>
          </p:cNvPr>
          <p:cNvSpPr>
            <a:spLocks noGrp="1"/>
          </p:cNvSpPr>
          <p:nvPr>
            <p:ph type="dt" sz="half" idx="10"/>
          </p:nvPr>
        </p:nvSpPr>
        <p:spPr/>
        <p:txBody>
          <a:bodyPr/>
          <a:lstStyle/>
          <a:p>
            <a:fld id="{C7B9B890-5854-406C-8838-B20E3F1E48D3}" type="datetimeFigureOut">
              <a:rPr lang="en-US" smtClean="0"/>
              <a:t>4/6/2022</a:t>
            </a:fld>
            <a:endParaRPr lang="en-US"/>
          </a:p>
        </p:txBody>
      </p:sp>
      <p:sp>
        <p:nvSpPr>
          <p:cNvPr id="5" name="Footer Placeholder 4">
            <a:extLst>
              <a:ext uri="{FF2B5EF4-FFF2-40B4-BE49-F238E27FC236}">
                <a16:creationId xmlns:a16="http://schemas.microsoft.com/office/drawing/2014/main" id="{5959EA54-6AEF-4282-9293-708177993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DDBB1B-206C-4240-8744-995FAA032F24}"/>
              </a:ext>
            </a:extLst>
          </p:cNvPr>
          <p:cNvSpPr>
            <a:spLocks noGrp="1"/>
          </p:cNvSpPr>
          <p:nvPr>
            <p:ph type="sldNum" sz="quarter" idx="12"/>
          </p:nvPr>
        </p:nvSpPr>
        <p:spPr/>
        <p:txBody>
          <a:bodyPr/>
          <a:lstStyle/>
          <a:p>
            <a:fld id="{9888D66A-22CD-4B77-A706-9D8A487AB593}" type="slidenum">
              <a:rPr lang="en-US" smtClean="0"/>
              <a:t>‹#›</a:t>
            </a:fld>
            <a:endParaRPr lang="en-US"/>
          </a:p>
        </p:txBody>
      </p:sp>
    </p:spTree>
    <p:extLst>
      <p:ext uri="{BB962C8B-B14F-4D97-AF65-F5344CB8AC3E}">
        <p14:creationId xmlns:p14="http://schemas.microsoft.com/office/powerpoint/2010/main" val="2250551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3E73-10F5-4E87-9F08-D9E1FFF881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A59D88-E464-4E4F-BDD6-494A101ECF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05C492-F30C-425F-8E48-436EBADC37A4}"/>
              </a:ext>
            </a:extLst>
          </p:cNvPr>
          <p:cNvSpPr>
            <a:spLocks noGrp="1"/>
          </p:cNvSpPr>
          <p:nvPr>
            <p:ph type="dt" sz="half" idx="10"/>
          </p:nvPr>
        </p:nvSpPr>
        <p:spPr/>
        <p:txBody>
          <a:bodyPr/>
          <a:lstStyle/>
          <a:p>
            <a:fld id="{C7B9B890-5854-406C-8838-B20E3F1E48D3}" type="datetimeFigureOut">
              <a:rPr lang="en-US" smtClean="0"/>
              <a:t>4/6/2022</a:t>
            </a:fld>
            <a:endParaRPr lang="en-US"/>
          </a:p>
        </p:txBody>
      </p:sp>
      <p:sp>
        <p:nvSpPr>
          <p:cNvPr id="5" name="Footer Placeholder 4">
            <a:extLst>
              <a:ext uri="{FF2B5EF4-FFF2-40B4-BE49-F238E27FC236}">
                <a16:creationId xmlns:a16="http://schemas.microsoft.com/office/drawing/2014/main" id="{9F417D94-5167-4007-8614-EEC9E2E55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CAB1A2-8C0C-4AE6-A806-429C6173BCD7}"/>
              </a:ext>
            </a:extLst>
          </p:cNvPr>
          <p:cNvSpPr>
            <a:spLocks noGrp="1"/>
          </p:cNvSpPr>
          <p:nvPr>
            <p:ph type="sldNum" sz="quarter" idx="12"/>
          </p:nvPr>
        </p:nvSpPr>
        <p:spPr/>
        <p:txBody>
          <a:bodyPr/>
          <a:lstStyle/>
          <a:p>
            <a:fld id="{9888D66A-22CD-4B77-A706-9D8A487AB593}" type="slidenum">
              <a:rPr lang="en-US" smtClean="0"/>
              <a:t>‹#›</a:t>
            </a:fld>
            <a:endParaRPr lang="en-US"/>
          </a:p>
        </p:txBody>
      </p:sp>
    </p:spTree>
    <p:extLst>
      <p:ext uri="{BB962C8B-B14F-4D97-AF65-F5344CB8AC3E}">
        <p14:creationId xmlns:p14="http://schemas.microsoft.com/office/powerpoint/2010/main" val="30801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D0FCC-CEE9-40E3-AA1C-2784744C80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CDC30F-01A7-4EA2-ABB1-56CB0439EB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DC5916-5E6B-4DDC-8E22-86AE97DFA7A4}"/>
              </a:ext>
            </a:extLst>
          </p:cNvPr>
          <p:cNvSpPr>
            <a:spLocks noGrp="1"/>
          </p:cNvSpPr>
          <p:nvPr>
            <p:ph type="dt" sz="half" idx="10"/>
          </p:nvPr>
        </p:nvSpPr>
        <p:spPr/>
        <p:txBody>
          <a:bodyPr/>
          <a:lstStyle/>
          <a:p>
            <a:fld id="{C7B9B890-5854-406C-8838-B20E3F1E48D3}" type="datetimeFigureOut">
              <a:rPr lang="en-US" smtClean="0"/>
              <a:t>4/6/2022</a:t>
            </a:fld>
            <a:endParaRPr lang="en-US"/>
          </a:p>
        </p:txBody>
      </p:sp>
      <p:sp>
        <p:nvSpPr>
          <p:cNvPr id="5" name="Footer Placeholder 4">
            <a:extLst>
              <a:ext uri="{FF2B5EF4-FFF2-40B4-BE49-F238E27FC236}">
                <a16:creationId xmlns:a16="http://schemas.microsoft.com/office/drawing/2014/main" id="{7D69054A-70C5-4119-B915-712FFF9FCA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E0927-BE5C-465A-A6C2-25BAF167BC58}"/>
              </a:ext>
            </a:extLst>
          </p:cNvPr>
          <p:cNvSpPr>
            <a:spLocks noGrp="1"/>
          </p:cNvSpPr>
          <p:nvPr>
            <p:ph type="sldNum" sz="quarter" idx="12"/>
          </p:nvPr>
        </p:nvSpPr>
        <p:spPr/>
        <p:txBody>
          <a:bodyPr/>
          <a:lstStyle/>
          <a:p>
            <a:fld id="{9888D66A-22CD-4B77-A706-9D8A487AB593}" type="slidenum">
              <a:rPr lang="en-US" smtClean="0"/>
              <a:t>‹#›</a:t>
            </a:fld>
            <a:endParaRPr lang="en-US"/>
          </a:p>
        </p:txBody>
      </p:sp>
    </p:spTree>
    <p:extLst>
      <p:ext uri="{BB962C8B-B14F-4D97-AF65-F5344CB8AC3E}">
        <p14:creationId xmlns:p14="http://schemas.microsoft.com/office/powerpoint/2010/main" val="254028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7BB06-7786-4B71-B5C5-970FF6D867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66501F-FC38-4065-AF9A-ED17002E64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C6172E-BF3E-4E2A-B33C-4F0DEF6593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5C7737-5C13-4C93-92A4-0A4A118004ED}"/>
              </a:ext>
            </a:extLst>
          </p:cNvPr>
          <p:cNvSpPr>
            <a:spLocks noGrp="1"/>
          </p:cNvSpPr>
          <p:nvPr>
            <p:ph type="dt" sz="half" idx="10"/>
          </p:nvPr>
        </p:nvSpPr>
        <p:spPr/>
        <p:txBody>
          <a:bodyPr/>
          <a:lstStyle/>
          <a:p>
            <a:fld id="{C7B9B890-5854-406C-8838-B20E3F1E48D3}" type="datetimeFigureOut">
              <a:rPr lang="en-US" smtClean="0"/>
              <a:t>4/6/2022</a:t>
            </a:fld>
            <a:endParaRPr lang="en-US"/>
          </a:p>
        </p:txBody>
      </p:sp>
      <p:sp>
        <p:nvSpPr>
          <p:cNvPr id="6" name="Footer Placeholder 5">
            <a:extLst>
              <a:ext uri="{FF2B5EF4-FFF2-40B4-BE49-F238E27FC236}">
                <a16:creationId xmlns:a16="http://schemas.microsoft.com/office/drawing/2014/main" id="{FA087589-896C-40BF-8911-6324F4378A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F715C8-BFDF-4B03-818B-B36BC480EF2C}"/>
              </a:ext>
            </a:extLst>
          </p:cNvPr>
          <p:cNvSpPr>
            <a:spLocks noGrp="1"/>
          </p:cNvSpPr>
          <p:nvPr>
            <p:ph type="sldNum" sz="quarter" idx="12"/>
          </p:nvPr>
        </p:nvSpPr>
        <p:spPr/>
        <p:txBody>
          <a:bodyPr/>
          <a:lstStyle/>
          <a:p>
            <a:fld id="{9888D66A-22CD-4B77-A706-9D8A487AB593}" type="slidenum">
              <a:rPr lang="en-US" smtClean="0"/>
              <a:t>‹#›</a:t>
            </a:fld>
            <a:endParaRPr lang="en-US"/>
          </a:p>
        </p:txBody>
      </p:sp>
    </p:spTree>
    <p:extLst>
      <p:ext uri="{BB962C8B-B14F-4D97-AF65-F5344CB8AC3E}">
        <p14:creationId xmlns:p14="http://schemas.microsoft.com/office/powerpoint/2010/main" val="465924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2F233-1265-4185-8793-96D39441FF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BF4C6A-C703-4EF8-9CA2-37DDB7DC26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B7E4A8-4ECC-497F-A486-C5E3F210C3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7F4AF6-CD85-49B3-8CE6-2D6FF194CD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3685E7-8982-4F4B-8CA5-7561763F1B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F461D7-FFE0-4FA0-B048-792F351947DC}"/>
              </a:ext>
            </a:extLst>
          </p:cNvPr>
          <p:cNvSpPr>
            <a:spLocks noGrp="1"/>
          </p:cNvSpPr>
          <p:nvPr>
            <p:ph type="dt" sz="half" idx="10"/>
          </p:nvPr>
        </p:nvSpPr>
        <p:spPr/>
        <p:txBody>
          <a:bodyPr/>
          <a:lstStyle/>
          <a:p>
            <a:fld id="{C7B9B890-5854-406C-8838-B20E3F1E48D3}" type="datetimeFigureOut">
              <a:rPr lang="en-US" smtClean="0"/>
              <a:t>4/6/2022</a:t>
            </a:fld>
            <a:endParaRPr lang="en-US"/>
          </a:p>
        </p:txBody>
      </p:sp>
      <p:sp>
        <p:nvSpPr>
          <p:cNvPr id="8" name="Footer Placeholder 7">
            <a:extLst>
              <a:ext uri="{FF2B5EF4-FFF2-40B4-BE49-F238E27FC236}">
                <a16:creationId xmlns:a16="http://schemas.microsoft.com/office/drawing/2014/main" id="{9DA964BC-4E8E-44C2-AF02-4B3780C7F6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99F674-5C67-40FA-A3D9-F54EFCE9B903}"/>
              </a:ext>
            </a:extLst>
          </p:cNvPr>
          <p:cNvSpPr>
            <a:spLocks noGrp="1"/>
          </p:cNvSpPr>
          <p:nvPr>
            <p:ph type="sldNum" sz="quarter" idx="12"/>
          </p:nvPr>
        </p:nvSpPr>
        <p:spPr/>
        <p:txBody>
          <a:bodyPr/>
          <a:lstStyle/>
          <a:p>
            <a:fld id="{9888D66A-22CD-4B77-A706-9D8A487AB593}" type="slidenum">
              <a:rPr lang="en-US" smtClean="0"/>
              <a:t>‹#›</a:t>
            </a:fld>
            <a:endParaRPr lang="en-US"/>
          </a:p>
        </p:txBody>
      </p:sp>
    </p:spTree>
    <p:extLst>
      <p:ext uri="{BB962C8B-B14F-4D97-AF65-F5344CB8AC3E}">
        <p14:creationId xmlns:p14="http://schemas.microsoft.com/office/powerpoint/2010/main" val="1873426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81276-DCF3-4291-AFC2-D3B98995B6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853EAD-1D58-4D11-AB36-B0323ADF1F2E}"/>
              </a:ext>
            </a:extLst>
          </p:cNvPr>
          <p:cNvSpPr>
            <a:spLocks noGrp="1"/>
          </p:cNvSpPr>
          <p:nvPr>
            <p:ph type="dt" sz="half" idx="10"/>
          </p:nvPr>
        </p:nvSpPr>
        <p:spPr/>
        <p:txBody>
          <a:bodyPr/>
          <a:lstStyle/>
          <a:p>
            <a:fld id="{C7B9B890-5854-406C-8838-B20E3F1E48D3}" type="datetimeFigureOut">
              <a:rPr lang="en-US" smtClean="0"/>
              <a:t>4/6/2022</a:t>
            </a:fld>
            <a:endParaRPr lang="en-US"/>
          </a:p>
        </p:txBody>
      </p:sp>
      <p:sp>
        <p:nvSpPr>
          <p:cNvPr id="4" name="Footer Placeholder 3">
            <a:extLst>
              <a:ext uri="{FF2B5EF4-FFF2-40B4-BE49-F238E27FC236}">
                <a16:creationId xmlns:a16="http://schemas.microsoft.com/office/drawing/2014/main" id="{05660D17-BC63-4BB5-8905-C0721C58B9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76F2C0-6CDF-4A97-BEFD-00759CF6D1F3}"/>
              </a:ext>
            </a:extLst>
          </p:cNvPr>
          <p:cNvSpPr>
            <a:spLocks noGrp="1"/>
          </p:cNvSpPr>
          <p:nvPr>
            <p:ph type="sldNum" sz="quarter" idx="12"/>
          </p:nvPr>
        </p:nvSpPr>
        <p:spPr/>
        <p:txBody>
          <a:bodyPr/>
          <a:lstStyle/>
          <a:p>
            <a:fld id="{9888D66A-22CD-4B77-A706-9D8A487AB593}" type="slidenum">
              <a:rPr lang="en-US" smtClean="0"/>
              <a:t>‹#›</a:t>
            </a:fld>
            <a:endParaRPr lang="en-US"/>
          </a:p>
        </p:txBody>
      </p:sp>
    </p:spTree>
    <p:extLst>
      <p:ext uri="{BB962C8B-B14F-4D97-AF65-F5344CB8AC3E}">
        <p14:creationId xmlns:p14="http://schemas.microsoft.com/office/powerpoint/2010/main" val="239240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273D66-4281-4014-A6E1-098BDC8F5329}"/>
              </a:ext>
            </a:extLst>
          </p:cNvPr>
          <p:cNvSpPr>
            <a:spLocks noGrp="1"/>
          </p:cNvSpPr>
          <p:nvPr>
            <p:ph type="dt" sz="half" idx="10"/>
          </p:nvPr>
        </p:nvSpPr>
        <p:spPr/>
        <p:txBody>
          <a:bodyPr/>
          <a:lstStyle/>
          <a:p>
            <a:fld id="{C7B9B890-5854-406C-8838-B20E3F1E48D3}" type="datetimeFigureOut">
              <a:rPr lang="en-US" smtClean="0"/>
              <a:t>4/6/2022</a:t>
            </a:fld>
            <a:endParaRPr lang="en-US"/>
          </a:p>
        </p:txBody>
      </p:sp>
      <p:sp>
        <p:nvSpPr>
          <p:cNvPr id="3" name="Footer Placeholder 2">
            <a:extLst>
              <a:ext uri="{FF2B5EF4-FFF2-40B4-BE49-F238E27FC236}">
                <a16:creationId xmlns:a16="http://schemas.microsoft.com/office/drawing/2014/main" id="{DCDE9FB0-3EE8-4120-910A-5E5F737AD4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B4F850-828C-4BC3-8A7C-AC6337984B50}"/>
              </a:ext>
            </a:extLst>
          </p:cNvPr>
          <p:cNvSpPr>
            <a:spLocks noGrp="1"/>
          </p:cNvSpPr>
          <p:nvPr>
            <p:ph type="sldNum" sz="quarter" idx="12"/>
          </p:nvPr>
        </p:nvSpPr>
        <p:spPr/>
        <p:txBody>
          <a:bodyPr/>
          <a:lstStyle/>
          <a:p>
            <a:fld id="{9888D66A-22CD-4B77-A706-9D8A487AB593}" type="slidenum">
              <a:rPr lang="en-US" smtClean="0"/>
              <a:t>‹#›</a:t>
            </a:fld>
            <a:endParaRPr lang="en-US"/>
          </a:p>
        </p:txBody>
      </p:sp>
    </p:spTree>
    <p:extLst>
      <p:ext uri="{BB962C8B-B14F-4D97-AF65-F5344CB8AC3E}">
        <p14:creationId xmlns:p14="http://schemas.microsoft.com/office/powerpoint/2010/main" val="3118545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21343-37B6-4446-8DF6-7888413576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9FE204-1DF7-41F6-8CFE-95A0C684BC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936BC4-648B-4B6E-80BC-9B107B6947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A14FF3-6FC5-4AEF-94C3-B547B90C7402}"/>
              </a:ext>
            </a:extLst>
          </p:cNvPr>
          <p:cNvSpPr>
            <a:spLocks noGrp="1"/>
          </p:cNvSpPr>
          <p:nvPr>
            <p:ph type="dt" sz="half" idx="10"/>
          </p:nvPr>
        </p:nvSpPr>
        <p:spPr/>
        <p:txBody>
          <a:bodyPr/>
          <a:lstStyle/>
          <a:p>
            <a:fld id="{C7B9B890-5854-406C-8838-B20E3F1E48D3}" type="datetimeFigureOut">
              <a:rPr lang="en-US" smtClean="0"/>
              <a:t>4/6/2022</a:t>
            </a:fld>
            <a:endParaRPr lang="en-US"/>
          </a:p>
        </p:txBody>
      </p:sp>
      <p:sp>
        <p:nvSpPr>
          <p:cNvPr id="6" name="Footer Placeholder 5">
            <a:extLst>
              <a:ext uri="{FF2B5EF4-FFF2-40B4-BE49-F238E27FC236}">
                <a16:creationId xmlns:a16="http://schemas.microsoft.com/office/drawing/2014/main" id="{40E39A3B-C8E7-4EDF-917F-1E21E5641B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50F5-42E8-4F18-9CAC-8FB455D1C2FD}"/>
              </a:ext>
            </a:extLst>
          </p:cNvPr>
          <p:cNvSpPr>
            <a:spLocks noGrp="1"/>
          </p:cNvSpPr>
          <p:nvPr>
            <p:ph type="sldNum" sz="quarter" idx="12"/>
          </p:nvPr>
        </p:nvSpPr>
        <p:spPr/>
        <p:txBody>
          <a:bodyPr/>
          <a:lstStyle/>
          <a:p>
            <a:fld id="{9888D66A-22CD-4B77-A706-9D8A487AB593}" type="slidenum">
              <a:rPr lang="en-US" smtClean="0"/>
              <a:t>‹#›</a:t>
            </a:fld>
            <a:endParaRPr lang="en-US"/>
          </a:p>
        </p:txBody>
      </p:sp>
    </p:spTree>
    <p:extLst>
      <p:ext uri="{BB962C8B-B14F-4D97-AF65-F5344CB8AC3E}">
        <p14:creationId xmlns:p14="http://schemas.microsoft.com/office/powerpoint/2010/main" val="514459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2C50B-C867-4D09-B73B-9342605A2C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BE60FC-ED1B-44BE-A47B-7D7DD23E85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9AA23E-56AE-45C9-B64F-0B9A80AA2A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805F0B-6D98-417B-ADCE-3D5948AA9A32}"/>
              </a:ext>
            </a:extLst>
          </p:cNvPr>
          <p:cNvSpPr>
            <a:spLocks noGrp="1"/>
          </p:cNvSpPr>
          <p:nvPr>
            <p:ph type="dt" sz="half" idx="10"/>
          </p:nvPr>
        </p:nvSpPr>
        <p:spPr/>
        <p:txBody>
          <a:bodyPr/>
          <a:lstStyle/>
          <a:p>
            <a:fld id="{C7B9B890-5854-406C-8838-B20E3F1E48D3}" type="datetimeFigureOut">
              <a:rPr lang="en-US" smtClean="0"/>
              <a:t>4/6/2022</a:t>
            </a:fld>
            <a:endParaRPr lang="en-US"/>
          </a:p>
        </p:txBody>
      </p:sp>
      <p:sp>
        <p:nvSpPr>
          <p:cNvPr id="6" name="Footer Placeholder 5">
            <a:extLst>
              <a:ext uri="{FF2B5EF4-FFF2-40B4-BE49-F238E27FC236}">
                <a16:creationId xmlns:a16="http://schemas.microsoft.com/office/drawing/2014/main" id="{8768C640-C7DC-49BD-8414-FCB328DFB1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1FDF77-4E55-4C21-9CAF-1F93F6E810D7}"/>
              </a:ext>
            </a:extLst>
          </p:cNvPr>
          <p:cNvSpPr>
            <a:spLocks noGrp="1"/>
          </p:cNvSpPr>
          <p:nvPr>
            <p:ph type="sldNum" sz="quarter" idx="12"/>
          </p:nvPr>
        </p:nvSpPr>
        <p:spPr/>
        <p:txBody>
          <a:bodyPr/>
          <a:lstStyle/>
          <a:p>
            <a:fld id="{9888D66A-22CD-4B77-A706-9D8A487AB593}" type="slidenum">
              <a:rPr lang="en-US" smtClean="0"/>
              <a:t>‹#›</a:t>
            </a:fld>
            <a:endParaRPr lang="en-US"/>
          </a:p>
        </p:txBody>
      </p:sp>
    </p:spTree>
    <p:extLst>
      <p:ext uri="{BB962C8B-B14F-4D97-AF65-F5344CB8AC3E}">
        <p14:creationId xmlns:p14="http://schemas.microsoft.com/office/powerpoint/2010/main" val="344031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C8677E-A859-4706-8541-68B5C744BC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8DDDC4-F416-40EF-A8B6-74493DC821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13B98D-7399-4776-AF1A-F8C0A3AA1F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B9B890-5854-406C-8838-B20E3F1E48D3}" type="datetimeFigureOut">
              <a:rPr lang="en-US" smtClean="0"/>
              <a:t>4/6/2022</a:t>
            </a:fld>
            <a:endParaRPr lang="en-US"/>
          </a:p>
        </p:txBody>
      </p:sp>
      <p:sp>
        <p:nvSpPr>
          <p:cNvPr id="5" name="Footer Placeholder 4">
            <a:extLst>
              <a:ext uri="{FF2B5EF4-FFF2-40B4-BE49-F238E27FC236}">
                <a16:creationId xmlns:a16="http://schemas.microsoft.com/office/drawing/2014/main" id="{7BEE5AF2-F23A-4B83-BA58-C968E2AC28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078B0D-A939-4B69-A2D0-B467ADF6E2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88D66A-22CD-4B77-A706-9D8A487AB593}" type="slidenum">
              <a:rPr lang="en-US" smtClean="0"/>
              <a:t>‹#›</a:t>
            </a:fld>
            <a:endParaRPr lang="en-US"/>
          </a:p>
        </p:txBody>
      </p:sp>
    </p:spTree>
    <p:extLst>
      <p:ext uri="{BB962C8B-B14F-4D97-AF65-F5344CB8AC3E}">
        <p14:creationId xmlns:p14="http://schemas.microsoft.com/office/powerpoint/2010/main" val="873983204"/>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0176-3959-4997-966F-27CDFA72564E}"/>
              </a:ext>
            </a:extLst>
          </p:cNvPr>
          <p:cNvSpPr>
            <a:spLocks noGrp="1"/>
          </p:cNvSpPr>
          <p:nvPr>
            <p:ph type="ctrTitle"/>
          </p:nvPr>
        </p:nvSpPr>
        <p:spPr>
          <a:xfrm>
            <a:off x="685800" y="2717805"/>
            <a:ext cx="10820400" cy="1825096"/>
          </a:xfrm>
        </p:spPr>
        <p:txBody>
          <a:bodyPr>
            <a:normAutofit/>
          </a:bodyPr>
          <a:lstStyle/>
          <a:p>
            <a:r>
              <a:rPr lang="en-US" sz="7200" dirty="0">
                <a:latin typeface="Times New Roman" panose="02020603050405020304" pitchFamily="18" charset="0"/>
                <a:cs typeface="Times New Roman" panose="02020603050405020304" pitchFamily="18" charset="0"/>
              </a:rPr>
              <a:t>Lending Club Case Study</a:t>
            </a:r>
          </a:p>
        </p:txBody>
      </p:sp>
      <p:sp>
        <p:nvSpPr>
          <p:cNvPr id="3" name="Subtitle 2">
            <a:extLst>
              <a:ext uri="{FF2B5EF4-FFF2-40B4-BE49-F238E27FC236}">
                <a16:creationId xmlns:a16="http://schemas.microsoft.com/office/drawing/2014/main" id="{EAA29295-0D46-4317-AA8D-0BA0973ADCD9}"/>
              </a:ext>
            </a:extLst>
          </p:cNvPr>
          <p:cNvSpPr>
            <a:spLocks noGrp="1"/>
          </p:cNvSpPr>
          <p:nvPr>
            <p:ph type="subTitle" idx="1"/>
          </p:nvPr>
        </p:nvSpPr>
        <p:spPr>
          <a:xfrm>
            <a:off x="5830956" y="4701968"/>
            <a:ext cx="4837043" cy="1655762"/>
          </a:xfrm>
          <a:ln>
            <a:solidFill>
              <a:srgbClr val="002060"/>
            </a:solidFill>
          </a:ln>
        </p:spPr>
        <p:txBody>
          <a:bodyPr>
            <a:normAutofit/>
          </a:bodyPr>
          <a:lstStyle/>
          <a:p>
            <a:pPr algn="l"/>
            <a:r>
              <a:rPr lang="en-US" b="1" u="sng" dirty="0">
                <a:latin typeface="Times New Roman" panose="02020603050405020304" pitchFamily="18" charset="0"/>
                <a:cs typeface="Times New Roman" panose="02020603050405020304" pitchFamily="18" charset="0"/>
              </a:rPr>
              <a:t>Group Details :</a:t>
            </a:r>
          </a:p>
          <a:p>
            <a:pPr algn="l"/>
            <a:r>
              <a:rPr lang="en-US" dirty="0">
                <a:latin typeface="Times New Roman" panose="02020603050405020304" pitchFamily="18" charset="0"/>
                <a:cs typeface="Times New Roman" panose="02020603050405020304" pitchFamily="18" charset="0"/>
              </a:rPr>
              <a:t>Karthick Chetti – Group Facilitator</a:t>
            </a:r>
          </a:p>
          <a:p>
            <a:pPr algn="l"/>
            <a:r>
              <a:rPr lang="en-US" dirty="0">
                <a:latin typeface="Times New Roman" panose="02020603050405020304" pitchFamily="18" charset="0"/>
                <a:cs typeface="Times New Roman" panose="02020603050405020304" pitchFamily="18" charset="0"/>
              </a:rPr>
              <a:t>Anirudh KVC - Collaborator</a:t>
            </a:r>
          </a:p>
        </p:txBody>
      </p:sp>
      <p:pic>
        <p:nvPicPr>
          <p:cNvPr id="5" name="Picture 4">
            <a:extLst>
              <a:ext uri="{FF2B5EF4-FFF2-40B4-BE49-F238E27FC236}">
                <a16:creationId xmlns:a16="http://schemas.microsoft.com/office/drawing/2014/main" id="{16E35ADE-AD88-4E5D-BC35-469E047BEA55}"/>
              </a:ext>
            </a:extLst>
          </p:cNvPr>
          <p:cNvPicPr>
            <a:picLocks noChangeAspect="1"/>
          </p:cNvPicPr>
          <p:nvPr/>
        </p:nvPicPr>
        <p:blipFill>
          <a:blip r:embed="rId2"/>
          <a:stretch>
            <a:fillRect/>
          </a:stretch>
        </p:blipFill>
        <p:spPr>
          <a:xfrm>
            <a:off x="0" y="0"/>
            <a:ext cx="12192000" cy="3429000"/>
          </a:xfrm>
          <a:prstGeom prst="rect">
            <a:avLst/>
          </a:prstGeom>
        </p:spPr>
      </p:pic>
      <p:sp>
        <p:nvSpPr>
          <p:cNvPr id="6" name="Rectangle 5">
            <a:extLst>
              <a:ext uri="{FF2B5EF4-FFF2-40B4-BE49-F238E27FC236}">
                <a16:creationId xmlns:a16="http://schemas.microsoft.com/office/drawing/2014/main" id="{409D3A7E-F311-41EC-9CED-8CBD50191DCF}"/>
              </a:ext>
            </a:extLst>
          </p:cNvPr>
          <p:cNvSpPr/>
          <p:nvPr/>
        </p:nvSpPr>
        <p:spPr>
          <a:xfrm>
            <a:off x="8150087" y="2385391"/>
            <a:ext cx="2398643" cy="332414"/>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4202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0EABEF7-9F1B-4127-B8D9-7AEE92FEE485}"/>
              </a:ext>
            </a:extLst>
          </p:cNvPr>
          <p:cNvGrpSpPr/>
          <p:nvPr/>
        </p:nvGrpSpPr>
        <p:grpSpPr>
          <a:xfrm>
            <a:off x="249113" y="279255"/>
            <a:ext cx="11693774" cy="1801091"/>
            <a:chOff x="305685" y="4856968"/>
            <a:chExt cx="11693774" cy="827039"/>
          </a:xfrm>
        </p:grpSpPr>
        <p:sp>
          <p:nvSpPr>
            <p:cNvPr id="5" name="Arrow: Chevron 4">
              <a:extLst>
                <a:ext uri="{FF2B5EF4-FFF2-40B4-BE49-F238E27FC236}">
                  <a16:creationId xmlns:a16="http://schemas.microsoft.com/office/drawing/2014/main" id="{33619344-AE35-4155-AB13-00BDFC600F98}"/>
                </a:ext>
              </a:extLst>
            </p:cNvPr>
            <p:cNvSpPr/>
            <p:nvPr/>
          </p:nvSpPr>
          <p:spPr>
            <a:xfrm>
              <a:off x="305685" y="4856968"/>
              <a:ext cx="1714071" cy="661631"/>
            </a:xfrm>
            <a:prstGeom prst="chevron">
              <a:avLst>
                <a:gd name="adj" fmla="val 40000"/>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Freeform: Shape 5">
              <a:extLst>
                <a:ext uri="{FF2B5EF4-FFF2-40B4-BE49-F238E27FC236}">
                  <a16:creationId xmlns:a16="http://schemas.microsoft.com/office/drawing/2014/main" id="{CBB4C4D3-A3DE-4C16-B836-DB0E51EB3ABD}"/>
                </a:ext>
              </a:extLst>
            </p:cNvPr>
            <p:cNvSpPr/>
            <p:nvPr/>
          </p:nvSpPr>
          <p:spPr>
            <a:xfrm>
              <a:off x="305685" y="5270487"/>
              <a:ext cx="1844708" cy="413519"/>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9525">
              <a:solidFill>
                <a:srgbClr val="0070C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ysClr val="windowText" lastClr="000000"/>
                  </a:solidFill>
                  <a:latin typeface="Times New Roman" panose="02020603050405020304" pitchFamily="18" charset="0"/>
                  <a:cs typeface="Times New Roman" panose="02020603050405020304" pitchFamily="18" charset="0"/>
                </a:rPr>
                <a:t>Data Understanding</a:t>
              </a:r>
            </a:p>
          </p:txBody>
        </p:sp>
        <p:sp>
          <p:nvSpPr>
            <p:cNvPr id="7" name="Arrow: Chevron 6">
              <a:extLst>
                <a:ext uri="{FF2B5EF4-FFF2-40B4-BE49-F238E27FC236}">
                  <a16:creationId xmlns:a16="http://schemas.microsoft.com/office/drawing/2014/main" id="{CBF183AD-EA4A-4F1C-8972-A64C2FD79819}"/>
                </a:ext>
              </a:extLst>
            </p:cNvPr>
            <p:cNvSpPr/>
            <p:nvPr/>
          </p:nvSpPr>
          <p:spPr>
            <a:xfrm>
              <a:off x="2263535" y="4856968"/>
              <a:ext cx="1714071" cy="661631"/>
            </a:xfrm>
            <a:prstGeom prst="chevron">
              <a:avLst>
                <a:gd name="adj" fmla="val 40000"/>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30D30F06-2F6F-40BA-8D86-0F2044D21792}"/>
                </a:ext>
              </a:extLst>
            </p:cNvPr>
            <p:cNvSpPr/>
            <p:nvPr/>
          </p:nvSpPr>
          <p:spPr>
            <a:xfrm>
              <a:off x="2340843" y="5270486"/>
              <a:ext cx="1636762" cy="413520"/>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9525">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chemeClr val="tx1"/>
                  </a:solidFill>
                  <a:latin typeface="Times New Roman" panose="02020603050405020304" pitchFamily="18" charset="0"/>
                  <a:cs typeface="Times New Roman" panose="02020603050405020304" pitchFamily="18" charset="0"/>
                </a:rPr>
                <a:t>Data Cleaning</a:t>
              </a:r>
            </a:p>
          </p:txBody>
        </p:sp>
        <p:sp>
          <p:nvSpPr>
            <p:cNvPr id="9" name="Arrow: Chevron 8">
              <a:extLst>
                <a:ext uri="{FF2B5EF4-FFF2-40B4-BE49-F238E27FC236}">
                  <a16:creationId xmlns:a16="http://schemas.microsoft.com/office/drawing/2014/main" id="{993BDDAD-755D-4560-B578-D885B87BDF88}"/>
                </a:ext>
              </a:extLst>
            </p:cNvPr>
            <p:cNvSpPr/>
            <p:nvPr/>
          </p:nvSpPr>
          <p:spPr>
            <a:xfrm>
              <a:off x="4221385" y="4856968"/>
              <a:ext cx="1714071" cy="661631"/>
            </a:xfrm>
            <a:prstGeom prst="chevron">
              <a:avLst>
                <a:gd name="adj" fmla="val 40000"/>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F706CD94-344C-451B-A33A-CCA2E8C3CFD7}"/>
                </a:ext>
              </a:extLst>
            </p:cNvPr>
            <p:cNvSpPr/>
            <p:nvPr/>
          </p:nvSpPr>
          <p:spPr>
            <a:xfrm>
              <a:off x="4221385" y="5270485"/>
              <a:ext cx="1904524" cy="413521"/>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9525">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chemeClr val="tx1"/>
                  </a:solidFill>
                  <a:latin typeface="Times New Roman" panose="02020603050405020304" pitchFamily="18" charset="0"/>
                  <a:cs typeface="Times New Roman" panose="02020603050405020304" pitchFamily="18" charset="0"/>
                </a:rPr>
                <a:t>Selecting Key Features for EDA</a:t>
              </a:r>
            </a:p>
          </p:txBody>
        </p:sp>
        <p:sp>
          <p:nvSpPr>
            <p:cNvPr id="11" name="Arrow: Chevron 10">
              <a:extLst>
                <a:ext uri="{FF2B5EF4-FFF2-40B4-BE49-F238E27FC236}">
                  <a16:creationId xmlns:a16="http://schemas.microsoft.com/office/drawing/2014/main" id="{FEF3E510-0886-48BF-9AA2-74080AAC7C14}"/>
                </a:ext>
              </a:extLst>
            </p:cNvPr>
            <p:cNvSpPr/>
            <p:nvPr/>
          </p:nvSpPr>
          <p:spPr>
            <a:xfrm>
              <a:off x="6179235" y="4856968"/>
              <a:ext cx="1714071" cy="661631"/>
            </a:xfrm>
            <a:prstGeom prst="chevron">
              <a:avLst>
                <a:gd name="adj" fmla="val 40000"/>
              </a:avLst>
            </a:pr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eform: Shape 11">
              <a:extLst>
                <a:ext uri="{FF2B5EF4-FFF2-40B4-BE49-F238E27FC236}">
                  <a16:creationId xmlns:a16="http://schemas.microsoft.com/office/drawing/2014/main" id="{001488F5-F5EA-4B45-A2D8-FD000411549E}"/>
                </a:ext>
              </a:extLst>
            </p:cNvPr>
            <p:cNvSpPr/>
            <p:nvPr/>
          </p:nvSpPr>
          <p:spPr>
            <a:xfrm>
              <a:off x="6239051" y="5219593"/>
              <a:ext cx="1898034" cy="464414"/>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38100">
              <a:solidFill>
                <a:schemeClr val="accent6"/>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b="1" kern="1200" dirty="0">
                  <a:solidFill>
                    <a:schemeClr val="accent6"/>
                  </a:solidFill>
                  <a:latin typeface="Times New Roman" panose="02020603050405020304" pitchFamily="18" charset="0"/>
                  <a:cs typeface="Times New Roman" panose="02020603050405020304" pitchFamily="18" charset="0"/>
                </a:rPr>
                <a:t>Univariate &amp; Segmented Univariate Analysis</a:t>
              </a:r>
            </a:p>
          </p:txBody>
        </p:sp>
        <p:sp>
          <p:nvSpPr>
            <p:cNvPr id="13" name="Arrow: Chevron 12">
              <a:extLst>
                <a:ext uri="{FF2B5EF4-FFF2-40B4-BE49-F238E27FC236}">
                  <a16:creationId xmlns:a16="http://schemas.microsoft.com/office/drawing/2014/main" id="{4572CF6E-EE96-45F0-B6F7-69A39C8ABB04}"/>
                </a:ext>
              </a:extLst>
            </p:cNvPr>
            <p:cNvSpPr/>
            <p:nvPr/>
          </p:nvSpPr>
          <p:spPr>
            <a:xfrm>
              <a:off x="8137086" y="4856968"/>
              <a:ext cx="1714071" cy="661631"/>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eform: Shape 13">
              <a:extLst>
                <a:ext uri="{FF2B5EF4-FFF2-40B4-BE49-F238E27FC236}">
                  <a16:creationId xmlns:a16="http://schemas.microsoft.com/office/drawing/2014/main" id="{A9ED36FE-E340-40C8-9434-222690142308}"/>
                </a:ext>
              </a:extLst>
            </p:cNvPr>
            <p:cNvSpPr/>
            <p:nvPr/>
          </p:nvSpPr>
          <p:spPr>
            <a:xfrm>
              <a:off x="8387355" y="5270485"/>
              <a:ext cx="1636759" cy="413522"/>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Bivariate Analysis</a:t>
              </a:r>
            </a:p>
          </p:txBody>
        </p:sp>
        <p:sp>
          <p:nvSpPr>
            <p:cNvPr id="15" name="Arrow: Chevron 14">
              <a:extLst>
                <a:ext uri="{FF2B5EF4-FFF2-40B4-BE49-F238E27FC236}">
                  <a16:creationId xmlns:a16="http://schemas.microsoft.com/office/drawing/2014/main" id="{8EDC12C4-B035-44DB-A519-E10B3B15E0A5}"/>
                </a:ext>
              </a:extLst>
            </p:cNvPr>
            <p:cNvSpPr/>
            <p:nvPr/>
          </p:nvSpPr>
          <p:spPr>
            <a:xfrm>
              <a:off x="10094936" y="4856968"/>
              <a:ext cx="1714071" cy="661631"/>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Freeform: Shape 15">
              <a:extLst>
                <a:ext uri="{FF2B5EF4-FFF2-40B4-BE49-F238E27FC236}">
                  <a16:creationId xmlns:a16="http://schemas.microsoft.com/office/drawing/2014/main" id="{6B664D1D-16F8-486C-84CB-2237B79A2803}"/>
                </a:ext>
              </a:extLst>
            </p:cNvPr>
            <p:cNvSpPr/>
            <p:nvPr/>
          </p:nvSpPr>
          <p:spPr>
            <a:xfrm>
              <a:off x="10154753" y="5219593"/>
              <a:ext cx="1844706" cy="464414"/>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1900" b="1" kern="1200" dirty="0">
                  <a:latin typeface="Times New Roman" panose="02020603050405020304" pitchFamily="18" charset="0"/>
                  <a:cs typeface="Times New Roman" panose="02020603050405020304" pitchFamily="18" charset="0"/>
                </a:rPr>
                <a:t>Conclusions &amp; Recommendations</a:t>
              </a:r>
            </a:p>
          </p:txBody>
        </p:sp>
      </p:grpSp>
      <p:cxnSp>
        <p:nvCxnSpPr>
          <p:cNvPr id="47" name="Straight Connector 46">
            <a:extLst>
              <a:ext uri="{FF2B5EF4-FFF2-40B4-BE49-F238E27FC236}">
                <a16:creationId xmlns:a16="http://schemas.microsoft.com/office/drawing/2014/main" id="{7A85D348-EE34-4089-A2F1-D3377EDEF85A}"/>
              </a:ext>
            </a:extLst>
          </p:cNvPr>
          <p:cNvCxnSpPr>
            <a:cxnSpLocks/>
          </p:cNvCxnSpPr>
          <p:nvPr/>
        </p:nvCxnSpPr>
        <p:spPr>
          <a:xfrm>
            <a:off x="4043663" y="2506981"/>
            <a:ext cx="0" cy="4351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055890F-9F60-4D7E-9B2B-F102C575D625}"/>
              </a:ext>
            </a:extLst>
          </p:cNvPr>
          <p:cNvCxnSpPr>
            <a:cxnSpLocks/>
          </p:cNvCxnSpPr>
          <p:nvPr/>
        </p:nvCxnSpPr>
        <p:spPr>
          <a:xfrm flipV="1">
            <a:off x="0" y="4580546"/>
            <a:ext cx="12178748" cy="68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C763218-AD1A-4E6F-B745-D9CC7398919F}"/>
              </a:ext>
            </a:extLst>
          </p:cNvPr>
          <p:cNvCxnSpPr>
            <a:cxnSpLocks/>
          </p:cNvCxnSpPr>
          <p:nvPr/>
        </p:nvCxnSpPr>
        <p:spPr>
          <a:xfrm>
            <a:off x="8008393" y="2513223"/>
            <a:ext cx="0" cy="4351019"/>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3080A0B-FF24-42C0-A328-6B484A77C998}"/>
              </a:ext>
            </a:extLst>
          </p:cNvPr>
          <p:cNvPicPr>
            <a:picLocks noChangeAspect="1"/>
          </p:cNvPicPr>
          <p:nvPr/>
        </p:nvPicPr>
        <p:blipFill>
          <a:blip r:embed="rId2"/>
          <a:stretch>
            <a:fillRect/>
          </a:stretch>
        </p:blipFill>
        <p:spPr>
          <a:xfrm>
            <a:off x="-11042" y="2547727"/>
            <a:ext cx="4054705" cy="1494076"/>
          </a:xfrm>
          <a:prstGeom prst="rect">
            <a:avLst/>
          </a:prstGeom>
        </p:spPr>
      </p:pic>
      <p:pic>
        <p:nvPicPr>
          <p:cNvPr id="3" name="Picture 2">
            <a:extLst>
              <a:ext uri="{FF2B5EF4-FFF2-40B4-BE49-F238E27FC236}">
                <a16:creationId xmlns:a16="http://schemas.microsoft.com/office/drawing/2014/main" id="{C0D02BAB-00E5-4131-916B-075ABB8F368F}"/>
              </a:ext>
            </a:extLst>
          </p:cNvPr>
          <p:cNvPicPr>
            <a:picLocks noChangeAspect="1"/>
          </p:cNvPicPr>
          <p:nvPr/>
        </p:nvPicPr>
        <p:blipFill>
          <a:blip r:embed="rId3"/>
          <a:stretch>
            <a:fillRect/>
          </a:stretch>
        </p:blipFill>
        <p:spPr>
          <a:xfrm>
            <a:off x="4082927" y="2500860"/>
            <a:ext cx="3886200" cy="1509897"/>
          </a:xfrm>
          <a:prstGeom prst="rect">
            <a:avLst/>
          </a:prstGeom>
        </p:spPr>
      </p:pic>
      <p:pic>
        <p:nvPicPr>
          <p:cNvPr id="17" name="Picture 16">
            <a:extLst>
              <a:ext uri="{FF2B5EF4-FFF2-40B4-BE49-F238E27FC236}">
                <a16:creationId xmlns:a16="http://schemas.microsoft.com/office/drawing/2014/main" id="{546F1DEB-C8A0-4CBA-A82F-BA2A5C1860CC}"/>
              </a:ext>
            </a:extLst>
          </p:cNvPr>
          <p:cNvPicPr>
            <a:picLocks noChangeAspect="1"/>
          </p:cNvPicPr>
          <p:nvPr/>
        </p:nvPicPr>
        <p:blipFill>
          <a:blip r:embed="rId4"/>
          <a:stretch>
            <a:fillRect/>
          </a:stretch>
        </p:blipFill>
        <p:spPr>
          <a:xfrm>
            <a:off x="73210" y="4711210"/>
            <a:ext cx="3886200" cy="1436298"/>
          </a:xfrm>
          <a:prstGeom prst="rect">
            <a:avLst/>
          </a:prstGeom>
        </p:spPr>
      </p:pic>
      <p:pic>
        <p:nvPicPr>
          <p:cNvPr id="19" name="Picture 18">
            <a:extLst>
              <a:ext uri="{FF2B5EF4-FFF2-40B4-BE49-F238E27FC236}">
                <a16:creationId xmlns:a16="http://schemas.microsoft.com/office/drawing/2014/main" id="{57299EDC-3A20-43BF-8B56-2A2022BC1853}"/>
              </a:ext>
            </a:extLst>
          </p:cNvPr>
          <p:cNvPicPr>
            <a:picLocks noChangeAspect="1"/>
          </p:cNvPicPr>
          <p:nvPr/>
        </p:nvPicPr>
        <p:blipFill>
          <a:blip r:embed="rId5"/>
          <a:stretch>
            <a:fillRect/>
          </a:stretch>
        </p:blipFill>
        <p:spPr>
          <a:xfrm>
            <a:off x="4057213" y="4648762"/>
            <a:ext cx="3886200" cy="1623329"/>
          </a:xfrm>
          <a:prstGeom prst="rect">
            <a:avLst/>
          </a:prstGeom>
        </p:spPr>
      </p:pic>
      <p:pic>
        <p:nvPicPr>
          <p:cNvPr id="20" name="Picture 19">
            <a:extLst>
              <a:ext uri="{FF2B5EF4-FFF2-40B4-BE49-F238E27FC236}">
                <a16:creationId xmlns:a16="http://schemas.microsoft.com/office/drawing/2014/main" id="{96646562-8C49-4272-807D-E252B33BF855}"/>
              </a:ext>
            </a:extLst>
          </p:cNvPr>
          <p:cNvPicPr>
            <a:picLocks noChangeAspect="1"/>
          </p:cNvPicPr>
          <p:nvPr/>
        </p:nvPicPr>
        <p:blipFill>
          <a:blip r:embed="rId6"/>
          <a:stretch>
            <a:fillRect/>
          </a:stretch>
        </p:blipFill>
        <p:spPr>
          <a:xfrm>
            <a:off x="8165853" y="2526930"/>
            <a:ext cx="3886200" cy="1436298"/>
          </a:xfrm>
          <a:prstGeom prst="rect">
            <a:avLst/>
          </a:prstGeom>
        </p:spPr>
      </p:pic>
      <p:pic>
        <p:nvPicPr>
          <p:cNvPr id="21" name="Picture 20">
            <a:extLst>
              <a:ext uri="{FF2B5EF4-FFF2-40B4-BE49-F238E27FC236}">
                <a16:creationId xmlns:a16="http://schemas.microsoft.com/office/drawing/2014/main" id="{CBEA5441-01ED-4E32-BAC4-8B777FE3338E}"/>
              </a:ext>
            </a:extLst>
          </p:cNvPr>
          <p:cNvPicPr>
            <a:picLocks noChangeAspect="1"/>
          </p:cNvPicPr>
          <p:nvPr/>
        </p:nvPicPr>
        <p:blipFill>
          <a:blip r:embed="rId7"/>
          <a:stretch>
            <a:fillRect/>
          </a:stretch>
        </p:blipFill>
        <p:spPr>
          <a:xfrm>
            <a:off x="8111204" y="4804725"/>
            <a:ext cx="3886200" cy="1436298"/>
          </a:xfrm>
          <a:prstGeom prst="rect">
            <a:avLst/>
          </a:prstGeom>
        </p:spPr>
      </p:pic>
      <p:sp>
        <p:nvSpPr>
          <p:cNvPr id="38" name="TextBox 37">
            <a:extLst>
              <a:ext uri="{FF2B5EF4-FFF2-40B4-BE49-F238E27FC236}">
                <a16:creationId xmlns:a16="http://schemas.microsoft.com/office/drawing/2014/main" id="{90E08CAA-5A47-47C6-AC0E-466F6A53BF25}"/>
              </a:ext>
            </a:extLst>
          </p:cNvPr>
          <p:cNvSpPr txBox="1"/>
          <p:nvPr/>
        </p:nvSpPr>
        <p:spPr>
          <a:xfrm>
            <a:off x="-1" y="3958988"/>
            <a:ext cx="3980117" cy="738664"/>
          </a:xfrm>
          <a:prstGeom prst="rect">
            <a:avLst/>
          </a:prstGeom>
          <a:noFill/>
        </p:spPr>
        <p:txBody>
          <a:bodyPr wrap="square">
            <a:spAutoFit/>
          </a:bodyPr>
          <a:lstStyle/>
          <a:p>
            <a:pPr algn="ctr"/>
            <a:r>
              <a:rPr lang="en-US" sz="1400" dirty="0">
                <a:solidFill>
                  <a:srgbClr val="000000"/>
                </a:solidFill>
                <a:latin typeface="Times New Roman" panose="02020603050405020304" pitchFamily="18" charset="0"/>
                <a:cs typeface="Times New Roman" panose="02020603050405020304" pitchFamily="18" charset="0"/>
              </a:rPr>
              <a:t>C</a:t>
            </a:r>
            <a:r>
              <a:rPr lang="en-US" sz="1400" b="0" i="0" dirty="0">
                <a:solidFill>
                  <a:srgbClr val="000000"/>
                </a:solidFill>
                <a:effectLst/>
                <a:latin typeface="Times New Roman" panose="02020603050405020304" pitchFamily="18" charset="0"/>
                <a:cs typeface="Times New Roman" panose="02020603050405020304" pitchFamily="18" charset="0"/>
              </a:rPr>
              <a:t>harged off customers are significantly higher than </a:t>
            </a:r>
            <a:r>
              <a:rPr lang="en-US" sz="1400" dirty="0">
                <a:solidFill>
                  <a:srgbClr val="000000"/>
                </a:solidFill>
                <a:latin typeface="Times New Roman" panose="02020603050405020304" pitchFamily="18" charset="0"/>
                <a:cs typeface="Times New Roman" panose="02020603050405020304" pitchFamily="18" charset="0"/>
              </a:rPr>
              <a:t>f</a:t>
            </a:r>
            <a:r>
              <a:rPr lang="en-US" sz="1400" b="0" i="0" dirty="0">
                <a:solidFill>
                  <a:srgbClr val="000000"/>
                </a:solidFill>
                <a:effectLst/>
                <a:latin typeface="Times New Roman" panose="02020603050405020304" pitchFamily="18" charset="0"/>
                <a:cs typeface="Times New Roman" panose="02020603050405020304" pitchFamily="18" charset="0"/>
              </a:rPr>
              <a:t>ully paid for 60 months term, </a:t>
            </a:r>
            <a:r>
              <a:rPr lang="en-US" sz="1400" b="1" i="0" dirty="0">
                <a:solidFill>
                  <a:srgbClr val="000000"/>
                </a:solidFill>
                <a:effectLst/>
                <a:latin typeface="Times New Roman" panose="02020603050405020304" pitchFamily="18" charset="0"/>
                <a:cs typeface="Times New Roman" panose="02020603050405020304" pitchFamily="18" charset="0"/>
              </a:rPr>
              <a:t>making 5 years loan tenure a risky </a:t>
            </a:r>
            <a:r>
              <a:rPr lang="en-US" sz="1400" b="1" dirty="0">
                <a:solidFill>
                  <a:srgbClr val="000000"/>
                </a:solidFill>
                <a:latin typeface="Times New Roman" panose="02020603050405020304" pitchFamily="18" charset="0"/>
                <a:cs typeface="Times New Roman" panose="02020603050405020304" pitchFamily="18" charset="0"/>
              </a:rPr>
              <a:t>option</a:t>
            </a:r>
            <a:endParaRPr lang="en-US" sz="1400" b="1"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F79F10AD-03B5-4E76-8B6B-177443A6865D}"/>
              </a:ext>
            </a:extLst>
          </p:cNvPr>
          <p:cNvSpPr txBox="1"/>
          <p:nvPr/>
        </p:nvSpPr>
        <p:spPr>
          <a:xfrm>
            <a:off x="-11042" y="6108913"/>
            <a:ext cx="3980117" cy="738664"/>
          </a:xfrm>
          <a:prstGeom prst="rect">
            <a:avLst/>
          </a:prstGeom>
          <a:noFill/>
        </p:spPr>
        <p:txBody>
          <a:bodyPr wrap="square">
            <a:spAutoFit/>
          </a:bodyPr>
          <a:lstStyle/>
          <a:p>
            <a:pPr algn="ctr"/>
            <a:r>
              <a:rPr lang="en-US" sz="1400" dirty="0">
                <a:solidFill>
                  <a:srgbClr val="000000"/>
                </a:solidFill>
                <a:latin typeface="Times New Roman" panose="02020603050405020304" pitchFamily="18" charset="0"/>
                <a:cs typeface="Times New Roman" panose="02020603050405020304" pitchFamily="18" charset="0"/>
              </a:rPr>
              <a:t>Customers who have a </a:t>
            </a:r>
            <a:r>
              <a:rPr lang="en-US" sz="1400" b="1" dirty="0">
                <a:solidFill>
                  <a:srgbClr val="000000"/>
                </a:solidFill>
                <a:latin typeface="Times New Roman" panose="02020603050405020304" pitchFamily="18" charset="0"/>
                <a:cs typeface="Times New Roman" panose="02020603050405020304" pitchFamily="18" charset="0"/>
              </a:rPr>
              <a:t>rented house </a:t>
            </a:r>
            <a:r>
              <a:rPr lang="en-US" sz="1400" dirty="0">
                <a:solidFill>
                  <a:srgbClr val="000000"/>
                </a:solidFill>
                <a:latin typeface="Times New Roman" panose="02020603050405020304" pitchFamily="18" charset="0"/>
                <a:cs typeface="Times New Roman" panose="02020603050405020304" pitchFamily="18" charset="0"/>
              </a:rPr>
              <a:t>are risky because they data shows that this category has more charged off than fully paid customers</a:t>
            </a:r>
            <a:endParaRPr lang="en-US" sz="1400"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804DBE50-2CEB-4A56-82A9-ABC697251D1F}"/>
              </a:ext>
            </a:extLst>
          </p:cNvPr>
          <p:cNvSpPr txBox="1"/>
          <p:nvPr/>
        </p:nvSpPr>
        <p:spPr>
          <a:xfrm>
            <a:off x="3882470" y="3861234"/>
            <a:ext cx="4287113" cy="830997"/>
          </a:xfrm>
          <a:prstGeom prst="rect">
            <a:avLst/>
          </a:prstGeom>
          <a:noFill/>
        </p:spPr>
        <p:txBody>
          <a:bodyPr wrap="square">
            <a:spAutoFit/>
          </a:bodyPr>
          <a:lstStyle/>
          <a:p>
            <a:pPr algn="ctr"/>
            <a:r>
              <a:rPr lang="en-US" sz="1600" dirty="0">
                <a:latin typeface="Times New Roman" panose="02020603050405020304" pitchFamily="18" charset="0"/>
                <a:cs typeface="Times New Roman" panose="02020603050405020304" pitchFamily="18" charset="0"/>
              </a:rPr>
              <a:t>A,B grades have % fully paid  more than % charged off where as the trend is opposite from grade C to G, making it risky loan grades</a:t>
            </a:r>
          </a:p>
        </p:txBody>
      </p:sp>
      <p:sp>
        <p:nvSpPr>
          <p:cNvPr id="43" name="TextBox 42">
            <a:extLst>
              <a:ext uri="{FF2B5EF4-FFF2-40B4-BE49-F238E27FC236}">
                <a16:creationId xmlns:a16="http://schemas.microsoft.com/office/drawing/2014/main" id="{E9BE93C7-E7EB-496A-BD55-EA63EDA612D9}"/>
              </a:ext>
            </a:extLst>
          </p:cNvPr>
          <p:cNvSpPr txBox="1"/>
          <p:nvPr/>
        </p:nvSpPr>
        <p:spPr>
          <a:xfrm>
            <a:off x="8034821" y="3836441"/>
            <a:ext cx="4248884" cy="830997"/>
          </a:xfrm>
          <a:prstGeom prst="rect">
            <a:avLst/>
          </a:prstGeom>
          <a:noFill/>
        </p:spPr>
        <p:txBody>
          <a:bodyPr wrap="square">
            <a:spAutoFit/>
          </a:bodyPr>
          <a:lstStyle/>
          <a:p>
            <a:pPr algn="ctr"/>
            <a:r>
              <a:rPr lang="en-US" sz="1600" dirty="0">
                <a:latin typeface="Times New Roman" panose="02020603050405020304" pitchFamily="18" charset="0"/>
                <a:cs typeface="Times New Roman" panose="02020603050405020304" pitchFamily="18" charset="0"/>
              </a:rPr>
              <a:t>The % of </a:t>
            </a:r>
            <a:r>
              <a:rPr lang="en-US" sz="1600" b="1" dirty="0">
                <a:latin typeface="Times New Roman" panose="02020603050405020304" pitchFamily="18" charset="0"/>
                <a:cs typeface="Times New Roman" panose="02020603050405020304" pitchFamily="18" charset="0"/>
              </a:rPr>
              <a:t>charged off customers are high for verified applications</a:t>
            </a:r>
            <a:r>
              <a:rPr lang="en-US" sz="1600" dirty="0">
                <a:latin typeface="Times New Roman" panose="02020603050405020304" pitchFamily="18" charset="0"/>
                <a:cs typeface="Times New Roman" panose="02020603050405020304" pitchFamily="18" charset="0"/>
              </a:rPr>
              <a:t> compared to fully paid, logically this should have lower charged off</a:t>
            </a:r>
          </a:p>
        </p:txBody>
      </p:sp>
      <p:sp>
        <p:nvSpPr>
          <p:cNvPr id="45" name="TextBox 44">
            <a:extLst>
              <a:ext uri="{FF2B5EF4-FFF2-40B4-BE49-F238E27FC236}">
                <a16:creationId xmlns:a16="http://schemas.microsoft.com/office/drawing/2014/main" id="{E88CDB8D-A6A4-44EF-9A27-50E1C4E5F163}"/>
              </a:ext>
            </a:extLst>
          </p:cNvPr>
          <p:cNvSpPr txBox="1"/>
          <p:nvPr/>
        </p:nvSpPr>
        <p:spPr>
          <a:xfrm>
            <a:off x="4133750" y="6156920"/>
            <a:ext cx="3977826" cy="738664"/>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Customers taking loans for </a:t>
            </a:r>
            <a:r>
              <a:rPr lang="en-US" sz="1400" b="1" dirty="0">
                <a:latin typeface="Times New Roman" panose="02020603050405020304" pitchFamily="18" charset="0"/>
                <a:cs typeface="Times New Roman" panose="02020603050405020304" pitchFamily="18" charset="0"/>
              </a:rPr>
              <a:t>debt consolidation </a:t>
            </a:r>
            <a:r>
              <a:rPr lang="en-US" sz="1400" dirty="0">
                <a:latin typeface="Times New Roman" panose="02020603050405020304" pitchFamily="18" charset="0"/>
                <a:cs typeface="Times New Roman" panose="02020603050405020304" pitchFamily="18" charset="0"/>
              </a:rPr>
              <a:t>and </a:t>
            </a:r>
            <a:r>
              <a:rPr lang="en-US" sz="1400" b="1" dirty="0">
                <a:latin typeface="Times New Roman" panose="02020603050405020304" pitchFamily="18" charset="0"/>
                <a:cs typeface="Times New Roman" panose="02020603050405020304" pitchFamily="18" charset="0"/>
              </a:rPr>
              <a:t>small business </a:t>
            </a:r>
            <a:r>
              <a:rPr lang="en-US" sz="1400" dirty="0">
                <a:latin typeface="Times New Roman" panose="02020603050405020304" pitchFamily="18" charset="0"/>
                <a:cs typeface="Times New Roman" panose="02020603050405020304" pitchFamily="18" charset="0"/>
              </a:rPr>
              <a:t>have high percentage of charged off customers compared to fully paid</a:t>
            </a:r>
          </a:p>
        </p:txBody>
      </p:sp>
      <p:sp>
        <p:nvSpPr>
          <p:cNvPr id="48" name="TextBox 47">
            <a:extLst>
              <a:ext uri="{FF2B5EF4-FFF2-40B4-BE49-F238E27FC236}">
                <a16:creationId xmlns:a16="http://schemas.microsoft.com/office/drawing/2014/main" id="{8F8F9463-318D-498C-8EAC-B67A311CDA27}"/>
              </a:ext>
            </a:extLst>
          </p:cNvPr>
          <p:cNvSpPr txBox="1"/>
          <p:nvPr/>
        </p:nvSpPr>
        <p:spPr>
          <a:xfrm>
            <a:off x="8008393" y="6162353"/>
            <a:ext cx="4070087" cy="738664"/>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For interest rates greater than 10%, the percentage of charged off customers is more than that of fully paid with </a:t>
            </a:r>
            <a:r>
              <a:rPr lang="en-US" sz="1400" b="1" dirty="0">
                <a:latin typeface="Times New Roman" panose="02020603050405020304" pitchFamily="18" charset="0"/>
                <a:cs typeface="Times New Roman" panose="02020603050405020304" pitchFamily="18" charset="0"/>
              </a:rPr>
              <a:t>15-25% being most risky interest rates</a:t>
            </a:r>
          </a:p>
        </p:txBody>
      </p:sp>
    </p:spTree>
    <p:extLst>
      <p:ext uri="{BB962C8B-B14F-4D97-AF65-F5344CB8AC3E}">
        <p14:creationId xmlns:p14="http://schemas.microsoft.com/office/powerpoint/2010/main" val="1365779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0EABEF7-9F1B-4127-B8D9-7AEE92FEE485}"/>
              </a:ext>
            </a:extLst>
          </p:cNvPr>
          <p:cNvGrpSpPr/>
          <p:nvPr/>
        </p:nvGrpSpPr>
        <p:grpSpPr>
          <a:xfrm>
            <a:off x="249113" y="279255"/>
            <a:ext cx="11693774" cy="1801091"/>
            <a:chOff x="305685" y="4856968"/>
            <a:chExt cx="11693774" cy="827039"/>
          </a:xfrm>
        </p:grpSpPr>
        <p:sp>
          <p:nvSpPr>
            <p:cNvPr id="5" name="Arrow: Chevron 4">
              <a:extLst>
                <a:ext uri="{FF2B5EF4-FFF2-40B4-BE49-F238E27FC236}">
                  <a16:creationId xmlns:a16="http://schemas.microsoft.com/office/drawing/2014/main" id="{33619344-AE35-4155-AB13-00BDFC600F98}"/>
                </a:ext>
              </a:extLst>
            </p:cNvPr>
            <p:cNvSpPr/>
            <p:nvPr/>
          </p:nvSpPr>
          <p:spPr>
            <a:xfrm>
              <a:off x="305685" y="4856968"/>
              <a:ext cx="1714071" cy="661631"/>
            </a:xfrm>
            <a:prstGeom prst="chevron">
              <a:avLst>
                <a:gd name="adj" fmla="val 40000"/>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Freeform: Shape 5">
              <a:extLst>
                <a:ext uri="{FF2B5EF4-FFF2-40B4-BE49-F238E27FC236}">
                  <a16:creationId xmlns:a16="http://schemas.microsoft.com/office/drawing/2014/main" id="{CBB4C4D3-A3DE-4C16-B836-DB0E51EB3ABD}"/>
                </a:ext>
              </a:extLst>
            </p:cNvPr>
            <p:cNvSpPr/>
            <p:nvPr/>
          </p:nvSpPr>
          <p:spPr>
            <a:xfrm>
              <a:off x="305685" y="5270487"/>
              <a:ext cx="1844708" cy="413519"/>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9525">
              <a:solidFill>
                <a:srgbClr val="0070C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ysClr val="windowText" lastClr="000000"/>
                  </a:solidFill>
                  <a:latin typeface="Times New Roman" panose="02020603050405020304" pitchFamily="18" charset="0"/>
                  <a:cs typeface="Times New Roman" panose="02020603050405020304" pitchFamily="18" charset="0"/>
                </a:rPr>
                <a:t>Data Understanding</a:t>
              </a:r>
            </a:p>
          </p:txBody>
        </p:sp>
        <p:sp>
          <p:nvSpPr>
            <p:cNvPr id="7" name="Arrow: Chevron 6">
              <a:extLst>
                <a:ext uri="{FF2B5EF4-FFF2-40B4-BE49-F238E27FC236}">
                  <a16:creationId xmlns:a16="http://schemas.microsoft.com/office/drawing/2014/main" id="{CBF183AD-EA4A-4F1C-8972-A64C2FD79819}"/>
                </a:ext>
              </a:extLst>
            </p:cNvPr>
            <p:cNvSpPr/>
            <p:nvPr/>
          </p:nvSpPr>
          <p:spPr>
            <a:xfrm>
              <a:off x="2263535" y="4856968"/>
              <a:ext cx="1714071" cy="661631"/>
            </a:xfrm>
            <a:prstGeom prst="chevron">
              <a:avLst>
                <a:gd name="adj" fmla="val 40000"/>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30D30F06-2F6F-40BA-8D86-0F2044D21792}"/>
                </a:ext>
              </a:extLst>
            </p:cNvPr>
            <p:cNvSpPr/>
            <p:nvPr/>
          </p:nvSpPr>
          <p:spPr>
            <a:xfrm>
              <a:off x="2340843" y="5270486"/>
              <a:ext cx="1636762" cy="413520"/>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9525">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chemeClr val="tx1"/>
                  </a:solidFill>
                  <a:latin typeface="Times New Roman" panose="02020603050405020304" pitchFamily="18" charset="0"/>
                  <a:cs typeface="Times New Roman" panose="02020603050405020304" pitchFamily="18" charset="0"/>
                </a:rPr>
                <a:t>Data Cleaning</a:t>
              </a:r>
            </a:p>
          </p:txBody>
        </p:sp>
        <p:sp>
          <p:nvSpPr>
            <p:cNvPr id="9" name="Arrow: Chevron 8">
              <a:extLst>
                <a:ext uri="{FF2B5EF4-FFF2-40B4-BE49-F238E27FC236}">
                  <a16:creationId xmlns:a16="http://schemas.microsoft.com/office/drawing/2014/main" id="{993BDDAD-755D-4560-B578-D885B87BDF88}"/>
                </a:ext>
              </a:extLst>
            </p:cNvPr>
            <p:cNvSpPr/>
            <p:nvPr/>
          </p:nvSpPr>
          <p:spPr>
            <a:xfrm>
              <a:off x="4221385" y="4856968"/>
              <a:ext cx="1714071" cy="661631"/>
            </a:xfrm>
            <a:prstGeom prst="chevron">
              <a:avLst>
                <a:gd name="adj" fmla="val 40000"/>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F706CD94-344C-451B-A33A-CCA2E8C3CFD7}"/>
                </a:ext>
              </a:extLst>
            </p:cNvPr>
            <p:cNvSpPr/>
            <p:nvPr/>
          </p:nvSpPr>
          <p:spPr>
            <a:xfrm>
              <a:off x="4221385" y="5270485"/>
              <a:ext cx="1904524" cy="413521"/>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9525">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chemeClr val="tx1"/>
                  </a:solidFill>
                  <a:latin typeface="Times New Roman" panose="02020603050405020304" pitchFamily="18" charset="0"/>
                  <a:cs typeface="Times New Roman" panose="02020603050405020304" pitchFamily="18" charset="0"/>
                </a:rPr>
                <a:t>Selecting Key Features for EDA</a:t>
              </a:r>
            </a:p>
          </p:txBody>
        </p:sp>
        <p:sp>
          <p:nvSpPr>
            <p:cNvPr id="11" name="Arrow: Chevron 10">
              <a:extLst>
                <a:ext uri="{FF2B5EF4-FFF2-40B4-BE49-F238E27FC236}">
                  <a16:creationId xmlns:a16="http://schemas.microsoft.com/office/drawing/2014/main" id="{FEF3E510-0886-48BF-9AA2-74080AAC7C14}"/>
                </a:ext>
              </a:extLst>
            </p:cNvPr>
            <p:cNvSpPr/>
            <p:nvPr/>
          </p:nvSpPr>
          <p:spPr>
            <a:xfrm>
              <a:off x="6179235" y="4856968"/>
              <a:ext cx="1714071" cy="661631"/>
            </a:xfrm>
            <a:prstGeom prst="chevron">
              <a:avLst>
                <a:gd name="adj" fmla="val 40000"/>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eform: Shape 11">
              <a:extLst>
                <a:ext uri="{FF2B5EF4-FFF2-40B4-BE49-F238E27FC236}">
                  <a16:creationId xmlns:a16="http://schemas.microsoft.com/office/drawing/2014/main" id="{001488F5-F5EA-4B45-A2D8-FD000411549E}"/>
                </a:ext>
              </a:extLst>
            </p:cNvPr>
            <p:cNvSpPr/>
            <p:nvPr/>
          </p:nvSpPr>
          <p:spPr>
            <a:xfrm>
              <a:off x="6239051" y="5219593"/>
              <a:ext cx="1898034" cy="464414"/>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9525">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b="1" kern="1200" dirty="0">
                  <a:solidFill>
                    <a:sysClr val="windowText" lastClr="000000"/>
                  </a:solidFill>
                  <a:latin typeface="Times New Roman" panose="02020603050405020304" pitchFamily="18" charset="0"/>
                  <a:cs typeface="Times New Roman" panose="02020603050405020304" pitchFamily="18" charset="0"/>
                </a:rPr>
                <a:t>Univariate &amp; Segmented Univariate Analysis</a:t>
              </a:r>
            </a:p>
          </p:txBody>
        </p:sp>
        <p:sp>
          <p:nvSpPr>
            <p:cNvPr id="13" name="Arrow: Chevron 12">
              <a:extLst>
                <a:ext uri="{FF2B5EF4-FFF2-40B4-BE49-F238E27FC236}">
                  <a16:creationId xmlns:a16="http://schemas.microsoft.com/office/drawing/2014/main" id="{4572CF6E-EE96-45F0-B6F7-69A39C8ABB04}"/>
                </a:ext>
              </a:extLst>
            </p:cNvPr>
            <p:cNvSpPr/>
            <p:nvPr/>
          </p:nvSpPr>
          <p:spPr>
            <a:xfrm>
              <a:off x="8137086" y="4856968"/>
              <a:ext cx="1714071" cy="661631"/>
            </a:xfrm>
            <a:prstGeom prst="chevron">
              <a:avLst>
                <a:gd name="adj" fmla="val 40000"/>
              </a:avLst>
            </a:pr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eform: Shape 13">
              <a:extLst>
                <a:ext uri="{FF2B5EF4-FFF2-40B4-BE49-F238E27FC236}">
                  <a16:creationId xmlns:a16="http://schemas.microsoft.com/office/drawing/2014/main" id="{A9ED36FE-E340-40C8-9434-222690142308}"/>
                </a:ext>
              </a:extLst>
            </p:cNvPr>
            <p:cNvSpPr/>
            <p:nvPr/>
          </p:nvSpPr>
          <p:spPr>
            <a:xfrm>
              <a:off x="8387355" y="5270485"/>
              <a:ext cx="1636759" cy="413522"/>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38100">
              <a:solidFill>
                <a:schemeClr val="accent6"/>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chemeClr val="accent6"/>
                  </a:solidFill>
                  <a:latin typeface="Times New Roman" panose="02020603050405020304" pitchFamily="18" charset="0"/>
                  <a:cs typeface="Times New Roman" panose="02020603050405020304" pitchFamily="18" charset="0"/>
                </a:rPr>
                <a:t>Bivariate Analysis</a:t>
              </a:r>
            </a:p>
          </p:txBody>
        </p:sp>
        <p:sp>
          <p:nvSpPr>
            <p:cNvPr id="15" name="Arrow: Chevron 14">
              <a:extLst>
                <a:ext uri="{FF2B5EF4-FFF2-40B4-BE49-F238E27FC236}">
                  <a16:creationId xmlns:a16="http://schemas.microsoft.com/office/drawing/2014/main" id="{8EDC12C4-B035-44DB-A519-E10B3B15E0A5}"/>
                </a:ext>
              </a:extLst>
            </p:cNvPr>
            <p:cNvSpPr/>
            <p:nvPr/>
          </p:nvSpPr>
          <p:spPr>
            <a:xfrm>
              <a:off x="10094936" y="4856968"/>
              <a:ext cx="1714071" cy="661631"/>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Freeform: Shape 15">
              <a:extLst>
                <a:ext uri="{FF2B5EF4-FFF2-40B4-BE49-F238E27FC236}">
                  <a16:creationId xmlns:a16="http://schemas.microsoft.com/office/drawing/2014/main" id="{6B664D1D-16F8-486C-84CB-2237B79A2803}"/>
                </a:ext>
              </a:extLst>
            </p:cNvPr>
            <p:cNvSpPr/>
            <p:nvPr/>
          </p:nvSpPr>
          <p:spPr>
            <a:xfrm>
              <a:off x="10154753" y="5219593"/>
              <a:ext cx="1844706" cy="464414"/>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1900" b="1" kern="1200" dirty="0">
                  <a:latin typeface="Times New Roman" panose="02020603050405020304" pitchFamily="18" charset="0"/>
                  <a:cs typeface="Times New Roman" panose="02020603050405020304" pitchFamily="18" charset="0"/>
                </a:rPr>
                <a:t>Conclusions &amp; Recommendations</a:t>
              </a:r>
            </a:p>
          </p:txBody>
        </p:sp>
      </p:grpSp>
      <p:cxnSp>
        <p:nvCxnSpPr>
          <p:cNvPr id="47" name="Straight Connector 46">
            <a:extLst>
              <a:ext uri="{FF2B5EF4-FFF2-40B4-BE49-F238E27FC236}">
                <a16:creationId xmlns:a16="http://schemas.microsoft.com/office/drawing/2014/main" id="{7A85D348-EE34-4089-A2F1-D3377EDEF85A}"/>
              </a:ext>
            </a:extLst>
          </p:cNvPr>
          <p:cNvCxnSpPr>
            <a:cxnSpLocks/>
          </p:cNvCxnSpPr>
          <p:nvPr/>
        </p:nvCxnSpPr>
        <p:spPr>
          <a:xfrm>
            <a:off x="4043663" y="2506981"/>
            <a:ext cx="0" cy="4351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055890F-9F60-4D7E-9B2B-F102C575D625}"/>
              </a:ext>
            </a:extLst>
          </p:cNvPr>
          <p:cNvCxnSpPr>
            <a:cxnSpLocks/>
          </p:cNvCxnSpPr>
          <p:nvPr/>
        </p:nvCxnSpPr>
        <p:spPr>
          <a:xfrm flipV="1">
            <a:off x="0" y="4580546"/>
            <a:ext cx="12178748" cy="68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C763218-AD1A-4E6F-B745-D9CC7398919F}"/>
              </a:ext>
            </a:extLst>
          </p:cNvPr>
          <p:cNvCxnSpPr>
            <a:cxnSpLocks/>
          </p:cNvCxnSpPr>
          <p:nvPr/>
        </p:nvCxnSpPr>
        <p:spPr>
          <a:xfrm>
            <a:off x="8008393" y="2513223"/>
            <a:ext cx="0" cy="4351019"/>
          </a:xfrm>
          <a:prstGeom prst="line">
            <a:avLst/>
          </a:prstGeom>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FF097A20-FD35-422A-8D7C-1742F9B5BB04}"/>
              </a:ext>
            </a:extLst>
          </p:cNvPr>
          <p:cNvPicPr>
            <a:picLocks noChangeAspect="1"/>
          </p:cNvPicPr>
          <p:nvPr/>
        </p:nvPicPr>
        <p:blipFill>
          <a:blip r:embed="rId2"/>
          <a:stretch>
            <a:fillRect/>
          </a:stretch>
        </p:blipFill>
        <p:spPr>
          <a:xfrm>
            <a:off x="4094076" y="2186492"/>
            <a:ext cx="3886200" cy="1817739"/>
          </a:xfrm>
          <a:prstGeom prst="rect">
            <a:avLst/>
          </a:prstGeom>
        </p:spPr>
      </p:pic>
      <p:sp>
        <p:nvSpPr>
          <p:cNvPr id="35" name="TextBox 34">
            <a:extLst>
              <a:ext uri="{FF2B5EF4-FFF2-40B4-BE49-F238E27FC236}">
                <a16:creationId xmlns:a16="http://schemas.microsoft.com/office/drawing/2014/main" id="{26131815-9141-4BBB-8C51-BE9286E2E17E}"/>
              </a:ext>
            </a:extLst>
          </p:cNvPr>
          <p:cNvSpPr txBox="1"/>
          <p:nvPr/>
        </p:nvSpPr>
        <p:spPr>
          <a:xfrm>
            <a:off x="-6627" y="3703350"/>
            <a:ext cx="4072585" cy="954107"/>
          </a:xfrm>
          <a:prstGeom prst="rect">
            <a:avLst/>
          </a:prstGeom>
          <a:noFill/>
        </p:spPr>
        <p:txBody>
          <a:bodyPr wrap="square">
            <a:spAutoFit/>
          </a:bodyPr>
          <a:lstStyle/>
          <a:p>
            <a:pPr algn="ctr"/>
            <a:r>
              <a:rPr lang="en-US" sz="1400" dirty="0">
                <a:latin typeface="Times New Roman" panose="02020603050405020304" pitchFamily="18" charset="0"/>
                <a:cs typeface="Times New Roman" panose="02020603050405020304" pitchFamily="18" charset="0"/>
              </a:rPr>
              <a:t>The average </a:t>
            </a:r>
            <a:r>
              <a:rPr lang="en-US" sz="1400" b="1" dirty="0">
                <a:latin typeface="Times New Roman" panose="02020603050405020304" pitchFamily="18" charset="0"/>
                <a:cs typeface="Times New Roman" panose="02020603050405020304" pitchFamily="18" charset="0"/>
              </a:rPr>
              <a:t>interest rate </a:t>
            </a:r>
            <a:r>
              <a:rPr lang="en-US" sz="1400" dirty="0">
                <a:latin typeface="Times New Roman" panose="02020603050405020304" pitchFamily="18" charset="0"/>
                <a:cs typeface="Times New Roman" panose="02020603050405020304" pitchFamily="18" charset="0"/>
              </a:rPr>
              <a:t>for </a:t>
            </a:r>
            <a:r>
              <a:rPr lang="en-US" sz="1400" b="1" dirty="0">
                <a:latin typeface="Times New Roman" panose="02020603050405020304" pitchFamily="18" charset="0"/>
                <a:cs typeface="Times New Roman" panose="02020603050405020304" pitchFamily="18" charset="0"/>
              </a:rPr>
              <a:t>60 months is more than that of 36 months</a:t>
            </a:r>
            <a:r>
              <a:rPr lang="en-US" sz="1400" dirty="0">
                <a:latin typeface="Times New Roman" panose="02020603050405020304" pitchFamily="18" charset="0"/>
                <a:cs typeface="Times New Roman" panose="02020603050405020304" pitchFamily="18" charset="0"/>
              </a:rPr>
              <a:t> for all customers and it is the </a:t>
            </a:r>
            <a:r>
              <a:rPr lang="en-US" sz="1400" b="1" dirty="0">
                <a:latin typeface="Times New Roman" panose="02020603050405020304" pitchFamily="18" charset="0"/>
                <a:cs typeface="Times New Roman" panose="02020603050405020304" pitchFamily="18" charset="0"/>
              </a:rPr>
              <a:t>highest(15%) for charged off customers taking loans for 60 months</a:t>
            </a:r>
          </a:p>
        </p:txBody>
      </p:sp>
      <p:pic>
        <p:nvPicPr>
          <p:cNvPr id="26" name="Picture 25">
            <a:extLst>
              <a:ext uri="{FF2B5EF4-FFF2-40B4-BE49-F238E27FC236}">
                <a16:creationId xmlns:a16="http://schemas.microsoft.com/office/drawing/2014/main" id="{FA8970C0-41A5-4EBF-BCEB-E509E2A27F60}"/>
              </a:ext>
            </a:extLst>
          </p:cNvPr>
          <p:cNvPicPr>
            <a:picLocks noChangeAspect="1"/>
          </p:cNvPicPr>
          <p:nvPr/>
        </p:nvPicPr>
        <p:blipFill>
          <a:blip r:embed="rId3"/>
          <a:stretch>
            <a:fillRect/>
          </a:stretch>
        </p:blipFill>
        <p:spPr>
          <a:xfrm>
            <a:off x="78934" y="2297106"/>
            <a:ext cx="3886200" cy="1430397"/>
          </a:xfrm>
          <a:prstGeom prst="rect">
            <a:avLst/>
          </a:prstGeom>
        </p:spPr>
      </p:pic>
      <p:sp>
        <p:nvSpPr>
          <p:cNvPr id="40" name="TextBox 39">
            <a:extLst>
              <a:ext uri="{FF2B5EF4-FFF2-40B4-BE49-F238E27FC236}">
                <a16:creationId xmlns:a16="http://schemas.microsoft.com/office/drawing/2014/main" id="{2E218914-5265-47FC-AD95-260D1F669DDF}"/>
              </a:ext>
            </a:extLst>
          </p:cNvPr>
          <p:cNvSpPr txBox="1"/>
          <p:nvPr/>
        </p:nvSpPr>
        <p:spPr>
          <a:xfrm>
            <a:off x="21494" y="6167880"/>
            <a:ext cx="4072582" cy="738664"/>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For employees having more than 10 years experience, the average annual income of the fully paid customers is </a:t>
            </a:r>
            <a:r>
              <a:rPr lang="en-US" sz="1400" b="1" dirty="0">
                <a:latin typeface="Times New Roman" panose="02020603050405020304" pitchFamily="18" charset="0"/>
                <a:cs typeface="Times New Roman" panose="02020603050405020304" pitchFamily="18" charset="0"/>
              </a:rPr>
              <a:t>70,000</a:t>
            </a:r>
            <a:r>
              <a:rPr lang="en-US" sz="1400" dirty="0">
                <a:latin typeface="Times New Roman" panose="02020603050405020304" pitchFamily="18" charset="0"/>
                <a:cs typeface="Times New Roman" panose="02020603050405020304" pitchFamily="18" charset="0"/>
              </a:rPr>
              <a:t> while for charged off customers it is </a:t>
            </a:r>
            <a:r>
              <a:rPr lang="en-US" sz="1400" b="1" dirty="0">
                <a:latin typeface="Times New Roman" panose="02020603050405020304" pitchFamily="18" charset="0"/>
                <a:cs typeface="Times New Roman" panose="02020603050405020304" pitchFamily="18" charset="0"/>
              </a:rPr>
              <a:t>61,000</a:t>
            </a:r>
          </a:p>
        </p:txBody>
      </p:sp>
      <p:pic>
        <p:nvPicPr>
          <p:cNvPr id="28" name="Picture 27">
            <a:extLst>
              <a:ext uri="{FF2B5EF4-FFF2-40B4-BE49-F238E27FC236}">
                <a16:creationId xmlns:a16="http://schemas.microsoft.com/office/drawing/2014/main" id="{6F159E28-0F4B-4C25-8E13-77684C8D7C09}"/>
              </a:ext>
            </a:extLst>
          </p:cNvPr>
          <p:cNvPicPr>
            <a:picLocks noChangeAspect="1"/>
          </p:cNvPicPr>
          <p:nvPr/>
        </p:nvPicPr>
        <p:blipFill>
          <a:blip r:embed="rId4"/>
          <a:stretch>
            <a:fillRect/>
          </a:stretch>
        </p:blipFill>
        <p:spPr>
          <a:xfrm>
            <a:off x="75418" y="4710277"/>
            <a:ext cx="3886200" cy="1600446"/>
          </a:xfrm>
          <a:prstGeom prst="rect">
            <a:avLst/>
          </a:prstGeom>
        </p:spPr>
      </p:pic>
      <p:sp>
        <p:nvSpPr>
          <p:cNvPr id="42" name="TextBox 41">
            <a:extLst>
              <a:ext uri="{FF2B5EF4-FFF2-40B4-BE49-F238E27FC236}">
                <a16:creationId xmlns:a16="http://schemas.microsoft.com/office/drawing/2014/main" id="{C5F0045D-987C-46D8-B637-97C13702CD82}"/>
              </a:ext>
            </a:extLst>
          </p:cNvPr>
          <p:cNvSpPr txBox="1"/>
          <p:nvPr/>
        </p:nvSpPr>
        <p:spPr>
          <a:xfrm>
            <a:off x="4004093" y="3903672"/>
            <a:ext cx="4072579" cy="738664"/>
          </a:xfrm>
          <a:prstGeom prst="rect">
            <a:avLst/>
          </a:prstGeom>
          <a:noFill/>
        </p:spPr>
        <p:txBody>
          <a:bodyPr wrap="square">
            <a:spAutoFit/>
          </a:bodyPr>
          <a:lstStyle/>
          <a:p>
            <a:pPr algn="ctr"/>
            <a:r>
              <a:rPr lang="en-US" sz="1400" dirty="0">
                <a:latin typeface="Times New Roman" panose="02020603050405020304" pitchFamily="18" charset="0"/>
                <a:cs typeface="Times New Roman" panose="02020603050405020304" pitchFamily="18" charset="0"/>
              </a:rPr>
              <a:t>The average loan amount is higher for </a:t>
            </a:r>
            <a:r>
              <a:rPr lang="en-US" sz="1400" b="1" dirty="0">
                <a:latin typeface="Times New Roman" panose="02020603050405020304" pitchFamily="18" charset="0"/>
                <a:cs typeface="Times New Roman" panose="02020603050405020304" pitchFamily="18" charset="0"/>
              </a:rPr>
              <a:t>small business, debt consolidation and credit card</a:t>
            </a:r>
            <a:r>
              <a:rPr lang="en-US" sz="1400" dirty="0">
                <a:latin typeface="Times New Roman" panose="02020603050405020304" pitchFamily="18" charset="0"/>
                <a:cs typeface="Times New Roman" panose="02020603050405020304" pitchFamily="18" charset="0"/>
              </a:rPr>
              <a:t> - LC should be more cautious in offering loans for these purposes</a:t>
            </a:r>
          </a:p>
        </p:txBody>
      </p:sp>
      <p:sp>
        <p:nvSpPr>
          <p:cNvPr id="44" name="TextBox 43">
            <a:extLst>
              <a:ext uri="{FF2B5EF4-FFF2-40B4-BE49-F238E27FC236}">
                <a16:creationId xmlns:a16="http://schemas.microsoft.com/office/drawing/2014/main" id="{21512D02-157D-42A7-ACA7-E5F9F37A14F1}"/>
              </a:ext>
            </a:extLst>
          </p:cNvPr>
          <p:cNvSpPr txBox="1"/>
          <p:nvPr/>
        </p:nvSpPr>
        <p:spPr>
          <a:xfrm>
            <a:off x="8131029" y="5952437"/>
            <a:ext cx="3976183" cy="95410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For charged off customers with experience less than equal to 1 year, </a:t>
            </a:r>
            <a:r>
              <a:rPr lang="en-US" sz="1400" b="1" dirty="0">
                <a:latin typeface="Times New Roman" panose="02020603050405020304" pitchFamily="18" charset="0"/>
                <a:cs typeface="Times New Roman" panose="02020603050405020304" pitchFamily="18" charset="0"/>
              </a:rPr>
              <a:t>most of them have not verified documents</a:t>
            </a:r>
            <a:r>
              <a:rPr lang="en-US" sz="1400" dirty="0">
                <a:latin typeface="Times New Roman" panose="02020603050405020304" pitchFamily="18" charset="0"/>
                <a:cs typeface="Times New Roman" panose="02020603050405020304" pitchFamily="18" charset="0"/>
              </a:rPr>
              <a:t> while those </a:t>
            </a:r>
            <a:r>
              <a:rPr lang="en-US" sz="1400" b="1" dirty="0">
                <a:latin typeface="Times New Roman" panose="02020603050405020304" pitchFamily="18" charset="0"/>
                <a:cs typeface="Times New Roman" panose="02020603050405020304" pitchFamily="18" charset="0"/>
              </a:rPr>
              <a:t>with more than 10 years experience have verified documents</a:t>
            </a:r>
          </a:p>
        </p:txBody>
      </p:sp>
      <p:pic>
        <p:nvPicPr>
          <p:cNvPr id="33" name="Picture 32">
            <a:extLst>
              <a:ext uri="{FF2B5EF4-FFF2-40B4-BE49-F238E27FC236}">
                <a16:creationId xmlns:a16="http://schemas.microsoft.com/office/drawing/2014/main" id="{723D1602-ADDD-4062-998E-1AACC36F3145}"/>
              </a:ext>
            </a:extLst>
          </p:cNvPr>
          <p:cNvPicPr>
            <a:picLocks noChangeAspect="1"/>
          </p:cNvPicPr>
          <p:nvPr/>
        </p:nvPicPr>
        <p:blipFill>
          <a:blip r:embed="rId5"/>
          <a:stretch>
            <a:fillRect/>
          </a:stretch>
        </p:blipFill>
        <p:spPr>
          <a:xfrm>
            <a:off x="8137626" y="4607346"/>
            <a:ext cx="3886200" cy="1413943"/>
          </a:xfrm>
          <a:prstGeom prst="rect">
            <a:avLst/>
          </a:prstGeom>
        </p:spPr>
      </p:pic>
      <p:sp>
        <p:nvSpPr>
          <p:cNvPr id="34" name="TextBox 33">
            <a:extLst>
              <a:ext uri="{FF2B5EF4-FFF2-40B4-BE49-F238E27FC236}">
                <a16:creationId xmlns:a16="http://schemas.microsoft.com/office/drawing/2014/main" id="{3FA5D8A4-13B1-431A-8A8C-C91FE646BDE2}"/>
              </a:ext>
            </a:extLst>
          </p:cNvPr>
          <p:cNvSpPr txBox="1"/>
          <p:nvPr/>
        </p:nvSpPr>
        <p:spPr>
          <a:xfrm>
            <a:off x="4337267" y="5027103"/>
            <a:ext cx="3425217"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To further analyze the major reasons for charge off with the help of bivariate analysis</a:t>
            </a:r>
            <a:r>
              <a:rPr lang="en-US" b="1" dirty="0">
                <a:latin typeface="Times New Roman" panose="02020603050405020304" pitchFamily="18" charset="0"/>
                <a:cs typeface="Times New Roman" panose="02020603050405020304" pitchFamily="18" charset="0"/>
              </a:rPr>
              <a:t>, we focus our analysis on only charged off customers</a:t>
            </a:r>
          </a:p>
        </p:txBody>
      </p:sp>
      <p:pic>
        <p:nvPicPr>
          <p:cNvPr id="36" name="Picture 35">
            <a:extLst>
              <a:ext uri="{FF2B5EF4-FFF2-40B4-BE49-F238E27FC236}">
                <a16:creationId xmlns:a16="http://schemas.microsoft.com/office/drawing/2014/main" id="{46D70E3D-BC92-4E5A-84C8-CB65FBA68FB6}"/>
              </a:ext>
            </a:extLst>
          </p:cNvPr>
          <p:cNvPicPr>
            <a:picLocks noChangeAspect="1"/>
          </p:cNvPicPr>
          <p:nvPr/>
        </p:nvPicPr>
        <p:blipFill>
          <a:blip r:embed="rId6"/>
          <a:stretch>
            <a:fillRect/>
          </a:stretch>
        </p:blipFill>
        <p:spPr>
          <a:xfrm>
            <a:off x="8176020" y="2215931"/>
            <a:ext cx="3886200" cy="1739578"/>
          </a:xfrm>
          <a:prstGeom prst="rect">
            <a:avLst/>
          </a:prstGeom>
        </p:spPr>
      </p:pic>
      <p:sp>
        <p:nvSpPr>
          <p:cNvPr id="51" name="TextBox 50">
            <a:extLst>
              <a:ext uri="{FF2B5EF4-FFF2-40B4-BE49-F238E27FC236}">
                <a16:creationId xmlns:a16="http://schemas.microsoft.com/office/drawing/2014/main" id="{44EAD69E-F095-4CEE-84B5-D32BE73E21EE}"/>
              </a:ext>
            </a:extLst>
          </p:cNvPr>
          <p:cNvSpPr txBox="1"/>
          <p:nvPr/>
        </p:nvSpPr>
        <p:spPr>
          <a:xfrm>
            <a:off x="8061994" y="3805620"/>
            <a:ext cx="4072373" cy="830997"/>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Most of the charged off employees with more than 10 years of experience take loans for debt consolidation</a:t>
            </a:r>
          </a:p>
        </p:txBody>
      </p:sp>
    </p:spTree>
    <p:extLst>
      <p:ext uri="{BB962C8B-B14F-4D97-AF65-F5344CB8AC3E}">
        <p14:creationId xmlns:p14="http://schemas.microsoft.com/office/powerpoint/2010/main" val="1830733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0EABEF7-9F1B-4127-B8D9-7AEE92FEE485}"/>
              </a:ext>
            </a:extLst>
          </p:cNvPr>
          <p:cNvGrpSpPr/>
          <p:nvPr/>
        </p:nvGrpSpPr>
        <p:grpSpPr>
          <a:xfrm>
            <a:off x="249113" y="279255"/>
            <a:ext cx="11693774" cy="1801091"/>
            <a:chOff x="305685" y="4856968"/>
            <a:chExt cx="11693774" cy="827039"/>
          </a:xfrm>
        </p:grpSpPr>
        <p:sp>
          <p:nvSpPr>
            <p:cNvPr id="5" name="Arrow: Chevron 4">
              <a:extLst>
                <a:ext uri="{FF2B5EF4-FFF2-40B4-BE49-F238E27FC236}">
                  <a16:creationId xmlns:a16="http://schemas.microsoft.com/office/drawing/2014/main" id="{33619344-AE35-4155-AB13-00BDFC600F98}"/>
                </a:ext>
              </a:extLst>
            </p:cNvPr>
            <p:cNvSpPr/>
            <p:nvPr/>
          </p:nvSpPr>
          <p:spPr>
            <a:xfrm>
              <a:off x="305685" y="4856968"/>
              <a:ext cx="1714071" cy="661631"/>
            </a:xfrm>
            <a:prstGeom prst="chevron">
              <a:avLst>
                <a:gd name="adj" fmla="val 40000"/>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Freeform: Shape 5">
              <a:extLst>
                <a:ext uri="{FF2B5EF4-FFF2-40B4-BE49-F238E27FC236}">
                  <a16:creationId xmlns:a16="http://schemas.microsoft.com/office/drawing/2014/main" id="{CBB4C4D3-A3DE-4C16-B836-DB0E51EB3ABD}"/>
                </a:ext>
              </a:extLst>
            </p:cNvPr>
            <p:cNvSpPr/>
            <p:nvPr/>
          </p:nvSpPr>
          <p:spPr>
            <a:xfrm>
              <a:off x="305685" y="5270487"/>
              <a:ext cx="1844708" cy="413519"/>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9525">
              <a:solidFill>
                <a:srgbClr val="0070C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ysClr val="windowText" lastClr="000000"/>
                  </a:solidFill>
                  <a:latin typeface="Times New Roman" panose="02020603050405020304" pitchFamily="18" charset="0"/>
                  <a:cs typeface="Times New Roman" panose="02020603050405020304" pitchFamily="18" charset="0"/>
                </a:rPr>
                <a:t>Data Understanding</a:t>
              </a:r>
            </a:p>
          </p:txBody>
        </p:sp>
        <p:sp>
          <p:nvSpPr>
            <p:cNvPr id="7" name="Arrow: Chevron 6">
              <a:extLst>
                <a:ext uri="{FF2B5EF4-FFF2-40B4-BE49-F238E27FC236}">
                  <a16:creationId xmlns:a16="http://schemas.microsoft.com/office/drawing/2014/main" id="{CBF183AD-EA4A-4F1C-8972-A64C2FD79819}"/>
                </a:ext>
              </a:extLst>
            </p:cNvPr>
            <p:cNvSpPr/>
            <p:nvPr/>
          </p:nvSpPr>
          <p:spPr>
            <a:xfrm>
              <a:off x="2263535" y="4856968"/>
              <a:ext cx="1714071" cy="661631"/>
            </a:xfrm>
            <a:prstGeom prst="chevron">
              <a:avLst>
                <a:gd name="adj" fmla="val 40000"/>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30D30F06-2F6F-40BA-8D86-0F2044D21792}"/>
                </a:ext>
              </a:extLst>
            </p:cNvPr>
            <p:cNvSpPr/>
            <p:nvPr/>
          </p:nvSpPr>
          <p:spPr>
            <a:xfrm>
              <a:off x="2340843" y="5270486"/>
              <a:ext cx="1636762" cy="413520"/>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9525">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chemeClr val="tx1"/>
                  </a:solidFill>
                  <a:latin typeface="Times New Roman" panose="02020603050405020304" pitchFamily="18" charset="0"/>
                  <a:cs typeface="Times New Roman" panose="02020603050405020304" pitchFamily="18" charset="0"/>
                </a:rPr>
                <a:t>Data Cleaning</a:t>
              </a:r>
            </a:p>
          </p:txBody>
        </p:sp>
        <p:sp>
          <p:nvSpPr>
            <p:cNvPr id="9" name="Arrow: Chevron 8">
              <a:extLst>
                <a:ext uri="{FF2B5EF4-FFF2-40B4-BE49-F238E27FC236}">
                  <a16:creationId xmlns:a16="http://schemas.microsoft.com/office/drawing/2014/main" id="{993BDDAD-755D-4560-B578-D885B87BDF88}"/>
                </a:ext>
              </a:extLst>
            </p:cNvPr>
            <p:cNvSpPr/>
            <p:nvPr/>
          </p:nvSpPr>
          <p:spPr>
            <a:xfrm>
              <a:off x="4221385" y="4856968"/>
              <a:ext cx="1714071" cy="661631"/>
            </a:xfrm>
            <a:prstGeom prst="chevron">
              <a:avLst>
                <a:gd name="adj" fmla="val 40000"/>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F706CD94-344C-451B-A33A-CCA2E8C3CFD7}"/>
                </a:ext>
              </a:extLst>
            </p:cNvPr>
            <p:cNvSpPr/>
            <p:nvPr/>
          </p:nvSpPr>
          <p:spPr>
            <a:xfrm>
              <a:off x="4221385" y="5270485"/>
              <a:ext cx="1904524" cy="413521"/>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9525">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chemeClr val="tx1"/>
                  </a:solidFill>
                  <a:latin typeface="Times New Roman" panose="02020603050405020304" pitchFamily="18" charset="0"/>
                  <a:cs typeface="Times New Roman" panose="02020603050405020304" pitchFamily="18" charset="0"/>
                </a:rPr>
                <a:t>Selecting Key Features for EDA</a:t>
              </a:r>
            </a:p>
          </p:txBody>
        </p:sp>
        <p:sp>
          <p:nvSpPr>
            <p:cNvPr id="11" name="Arrow: Chevron 10">
              <a:extLst>
                <a:ext uri="{FF2B5EF4-FFF2-40B4-BE49-F238E27FC236}">
                  <a16:creationId xmlns:a16="http://schemas.microsoft.com/office/drawing/2014/main" id="{FEF3E510-0886-48BF-9AA2-74080AAC7C14}"/>
                </a:ext>
              </a:extLst>
            </p:cNvPr>
            <p:cNvSpPr/>
            <p:nvPr/>
          </p:nvSpPr>
          <p:spPr>
            <a:xfrm>
              <a:off x="6179235" y="4856968"/>
              <a:ext cx="1714071" cy="661631"/>
            </a:xfrm>
            <a:prstGeom prst="chevron">
              <a:avLst>
                <a:gd name="adj" fmla="val 40000"/>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eform: Shape 11">
              <a:extLst>
                <a:ext uri="{FF2B5EF4-FFF2-40B4-BE49-F238E27FC236}">
                  <a16:creationId xmlns:a16="http://schemas.microsoft.com/office/drawing/2014/main" id="{001488F5-F5EA-4B45-A2D8-FD000411549E}"/>
                </a:ext>
              </a:extLst>
            </p:cNvPr>
            <p:cNvSpPr/>
            <p:nvPr/>
          </p:nvSpPr>
          <p:spPr>
            <a:xfrm>
              <a:off x="6239051" y="5219593"/>
              <a:ext cx="1898034" cy="464414"/>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9525">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b="1" kern="1200" dirty="0">
                  <a:solidFill>
                    <a:sysClr val="windowText" lastClr="000000"/>
                  </a:solidFill>
                  <a:latin typeface="Times New Roman" panose="02020603050405020304" pitchFamily="18" charset="0"/>
                  <a:cs typeface="Times New Roman" panose="02020603050405020304" pitchFamily="18" charset="0"/>
                </a:rPr>
                <a:t>Univariate &amp; Segmented Univariate Analysis</a:t>
              </a:r>
            </a:p>
          </p:txBody>
        </p:sp>
        <p:sp>
          <p:nvSpPr>
            <p:cNvPr id="13" name="Arrow: Chevron 12">
              <a:extLst>
                <a:ext uri="{FF2B5EF4-FFF2-40B4-BE49-F238E27FC236}">
                  <a16:creationId xmlns:a16="http://schemas.microsoft.com/office/drawing/2014/main" id="{4572CF6E-EE96-45F0-B6F7-69A39C8ABB04}"/>
                </a:ext>
              </a:extLst>
            </p:cNvPr>
            <p:cNvSpPr/>
            <p:nvPr/>
          </p:nvSpPr>
          <p:spPr>
            <a:xfrm>
              <a:off x="8137086" y="4856968"/>
              <a:ext cx="1714071" cy="661631"/>
            </a:xfrm>
            <a:prstGeom prst="chevron">
              <a:avLst>
                <a:gd name="adj" fmla="val 40000"/>
              </a:avLst>
            </a:pr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eform: Shape 13">
              <a:extLst>
                <a:ext uri="{FF2B5EF4-FFF2-40B4-BE49-F238E27FC236}">
                  <a16:creationId xmlns:a16="http://schemas.microsoft.com/office/drawing/2014/main" id="{A9ED36FE-E340-40C8-9434-222690142308}"/>
                </a:ext>
              </a:extLst>
            </p:cNvPr>
            <p:cNvSpPr/>
            <p:nvPr/>
          </p:nvSpPr>
          <p:spPr>
            <a:xfrm>
              <a:off x="8387355" y="5270485"/>
              <a:ext cx="1636759" cy="413522"/>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38100">
              <a:solidFill>
                <a:schemeClr val="accent6"/>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chemeClr val="accent6"/>
                  </a:solidFill>
                  <a:latin typeface="Times New Roman" panose="02020603050405020304" pitchFamily="18" charset="0"/>
                  <a:cs typeface="Times New Roman" panose="02020603050405020304" pitchFamily="18" charset="0"/>
                </a:rPr>
                <a:t>Bivariate Analysis</a:t>
              </a:r>
            </a:p>
          </p:txBody>
        </p:sp>
        <p:sp>
          <p:nvSpPr>
            <p:cNvPr id="15" name="Arrow: Chevron 14">
              <a:extLst>
                <a:ext uri="{FF2B5EF4-FFF2-40B4-BE49-F238E27FC236}">
                  <a16:creationId xmlns:a16="http://schemas.microsoft.com/office/drawing/2014/main" id="{8EDC12C4-B035-44DB-A519-E10B3B15E0A5}"/>
                </a:ext>
              </a:extLst>
            </p:cNvPr>
            <p:cNvSpPr/>
            <p:nvPr/>
          </p:nvSpPr>
          <p:spPr>
            <a:xfrm>
              <a:off x="10094936" y="4856968"/>
              <a:ext cx="1714071" cy="661631"/>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Freeform: Shape 15">
              <a:extLst>
                <a:ext uri="{FF2B5EF4-FFF2-40B4-BE49-F238E27FC236}">
                  <a16:creationId xmlns:a16="http://schemas.microsoft.com/office/drawing/2014/main" id="{6B664D1D-16F8-486C-84CB-2237B79A2803}"/>
                </a:ext>
              </a:extLst>
            </p:cNvPr>
            <p:cNvSpPr/>
            <p:nvPr/>
          </p:nvSpPr>
          <p:spPr>
            <a:xfrm>
              <a:off x="10154753" y="5219593"/>
              <a:ext cx="1844706" cy="464414"/>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1900" b="1" kern="1200" dirty="0">
                  <a:latin typeface="Times New Roman" panose="02020603050405020304" pitchFamily="18" charset="0"/>
                  <a:cs typeface="Times New Roman" panose="02020603050405020304" pitchFamily="18" charset="0"/>
                </a:rPr>
                <a:t>Conclusions &amp; Recommendations</a:t>
              </a:r>
            </a:p>
          </p:txBody>
        </p:sp>
      </p:grpSp>
    </p:spTree>
    <p:extLst>
      <p:ext uri="{BB962C8B-B14F-4D97-AF65-F5344CB8AC3E}">
        <p14:creationId xmlns:p14="http://schemas.microsoft.com/office/powerpoint/2010/main" val="2152904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0EABEF7-9F1B-4127-B8D9-7AEE92FEE485}"/>
              </a:ext>
            </a:extLst>
          </p:cNvPr>
          <p:cNvGrpSpPr/>
          <p:nvPr/>
        </p:nvGrpSpPr>
        <p:grpSpPr>
          <a:xfrm>
            <a:off x="249113" y="279255"/>
            <a:ext cx="11693774" cy="1801091"/>
            <a:chOff x="305685" y="4856968"/>
            <a:chExt cx="11693774" cy="827039"/>
          </a:xfrm>
        </p:grpSpPr>
        <p:sp>
          <p:nvSpPr>
            <p:cNvPr id="5" name="Arrow: Chevron 4">
              <a:extLst>
                <a:ext uri="{FF2B5EF4-FFF2-40B4-BE49-F238E27FC236}">
                  <a16:creationId xmlns:a16="http://schemas.microsoft.com/office/drawing/2014/main" id="{33619344-AE35-4155-AB13-00BDFC600F98}"/>
                </a:ext>
              </a:extLst>
            </p:cNvPr>
            <p:cNvSpPr/>
            <p:nvPr/>
          </p:nvSpPr>
          <p:spPr>
            <a:xfrm>
              <a:off x="305685" y="4856968"/>
              <a:ext cx="1714071" cy="661631"/>
            </a:xfrm>
            <a:prstGeom prst="chevron">
              <a:avLst>
                <a:gd name="adj" fmla="val 40000"/>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Freeform: Shape 5">
              <a:extLst>
                <a:ext uri="{FF2B5EF4-FFF2-40B4-BE49-F238E27FC236}">
                  <a16:creationId xmlns:a16="http://schemas.microsoft.com/office/drawing/2014/main" id="{CBB4C4D3-A3DE-4C16-B836-DB0E51EB3ABD}"/>
                </a:ext>
              </a:extLst>
            </p:cNvPr>
            <p:cNvSpPr/>
            <p:nvPr/>
          </p:nvSpPr>
          <p:spPr>
            <a:xfrm>
              <a:off x="305685" y="5270487"/>
              <a:ext cx="1844708" cy="413519"/>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9525">
              <a:solidFill>
                <a:srgbClr val="0070C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ysClr val="windowText" lastClr="000000"/>
                  </a:solidFill>
                  <a:latin typeface="Times New Roman" panose="02020603050405020304" pitchFamily="18" charset="0"/>
                  <a:cs typeface="Times New Roman" panose="02020603050405020304" pitchFamily="18" charset="0"/>
                </a:rPr>
                <a:t>Data Understanding</a:t>
              </a:r>
            </a:p>
          </p:txBody>
        </p:sp>
        <p:sp>
          <p:nvSpPr>
            <p:cNvPr id="7" name="Arrow: Chevron 6">
              <a:extLst>
                <a:ext uri="{FF2B5EF4-FFF2-40B4-BE49-F238E27FC236}">
                  <a16:creationId xmlns:a16="http://schemas.microsoft.com/office/drawing/2014/main" id="{CBF183AD-EA4A-4F1C-8972-A64C2FD79819}"/>
                </a:ext>
              </a:extLst>
            </p:cNvPr>
            <p:cNvSpPr/>
            <p:nvPr/>
          </p:nvSpPr>
          <p:spPr>
            <a:xfrm>
              <a:off x="2263535" y="4856968"/>
              <a:ext cx="1714071" cy="661631"/>
            </a:xfrm>
            <a:prstGeom prst="chevron">
              <a:avLst>
                <a:gd name="adj" fmla="val 40000"/>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30D30F06-2F6F-40BA-8D86-0F2044D21792}"/>
                </a:ext>
              </a:extLst>
            </p:cNvPr>
            <p:cNvSpPr/>
            <p:nvPr/>
          </p:nvSpPr>
          <p:spPr>
            <a:xfrm>
              <a:off x="2340843" y="5270486"/>
              <a:ext cx="1636762" cy="413520"/>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9525">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chemeClr val="tx1"/>
                  </a:solidFill>
                  <a:latin typeface="Times New Roman" panose="02020603050405020304" pitchFamily="18" charset="0"/>
                  <a:cs typeface="Times New Roman" panose="02020603050405020304" pitchFamily="18" charset="0"/>
                </a:rPr>
                <a:t>Data Cleaning</a:t>
              </a:r>
            </a:p>
          </p:txBody>
        </p:sp>
        <p:sp>
          <p:nvSpPr>
            <p:cNvPr id="9" name="Arrow: Chevron 8">
              <a:extLst>
                <a:ext uri="{FF2B5EF4-FFF2-40B4-BE49-F238E27FC236}">
                  <a16:creationId xmlns:a16="http://schemas.microsoft.com/office/drawing/2014/main" id="{993BDDAD-755D-4560-B578-D885B87BDF88}"/>
                </a:ext>
              </a:extLst>
            </p:cNvPr>
            <p:cNvSpPr/>
            <p:nvPr/>
          </p:nvSpPr>
          <p:spPr>
            <a:xfrm>
              <a:off x="4221385" y="4856968"/>
              <a:ext cx="1714071" cy="661631"/>
            </a:xfrm>
            <a:prstGeom prst="chevron">
              <a:avLst>
                <a:gd name="adj" fmla="val 40000"/>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F706CD94-344C-451B-A33A-CCA2E8C3CFD7}"/>
                </a:ext>
              </a:extLst>
            </p:cNvPr>
            <p:cNvSpPr/>
            <p:nvPr/>
          </p:nvSpPr>
          <p:spPr>
            <a:xfrm>
              <a:off x="4221385" y="5270485"/>
              <a:ext cx="1904524" cy="413521"/>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9525">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chemeClr val="tx1"/>
                  </a:solidFill>
                  <a:latin typeface="Times New Roman" panose="02020603050405020304" pitchFamily="18" charset="0"/>
                  <a:cs typeface="Times New Roman" panose="02020603050405020304" pitchFamily="18" charset="0"/>
                </a:rPr>
                <a:t>Selecting Key Features for EDA</a:t>
              </a:r>
            </a:p>
          </p:txBody>
        </p:sp>
        <p:sp>
          <p:nvSpPr>
            <p:cNvPr id="11" name="Arrow: Chevron 10">
              <a:extLst>
                <a:ext uri="{FF2B5EF4-FFF2-40B4-BE49-F238E27FC236}">
                  <a16:creationId xmlns:a16="http://schemas.microsoft.com/office/drawing/2014/main" id="{FEF3E510-0886-48BF-9AA2-74080AAC7C14}"/>
                </a:ext>
              </a:extLst>
            </p:cNvPr>
            <p:cNvSpPr/>
            <p:nvPr/>
          </p:nvSpPr>
          <p:spPr>
            <a:xfrm>
              <a:off x="6179235" y="4856968"/>
              <a:ext cx="1714071" cy="661631"/>
            </a:xfrm>
            <a:prstGeom prst="chevron">
              <a:avLst>
                <a:gd name="adj" fmla="val 40000"/>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eform: Shape 11">
              <a:extLst>
                <a:ext uri="{FF2B5EF4-FFF2-40B4-BE49-F238E27FC236}">
                  <a16:creationId xmlns:a16="http://schemas.microsoft.com/office/drawing/2014/main" id="{001488F5-F5EA-4B45-A2D8-FD000411549E}"/>
                </a:ext>
              </a:extLst>
            </p:cNvPr>
            <p:cNvSpPr/>
            <p:nvPr/>
          </p:nvSpPr>
          <p:spPr>
            <a:xfrm>
              <a:off x="6239051" y="5219593"/>
              <a:ext cx="1898034" cy="464414"/>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9525">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b="1" kern="1200" dirty="0">
                  <a:solidFill>
                    <a:sysClr val="windowText" lastClr="000000"/>
                  </a:solidFill>
                  <a:latin typeface="Times New Roman" panose="02020603050405020304" pitchFamily="18" charset="0"/>
                  <a:cs typeface="Times New Roman" panose="02020603050405020304" pitchFamily="18" charset="0"/>
                </a:rPr>
                <a:t>Univariate &amp; Segmented Univariate Analysis</a:t>
              </a:r>
            </a:p>
          </p:txBody>
        </p:sp>
        <p:sp>
          <p:nvSpPr>
            <p:cNvPr id="13" name="Arrow: Chevron 12">
              <a:extLst>
                <a:ext uri="{FF2B5EF4-FFF2-40B4-BE49-F238E27FC236}">
                  <a16:creationId xmlns:a16="http://schemas.microsoft.com/office/drawing/2014/main" id="{4572CF6E-EE96-45F0-B6F7-69A39C8ABB04}"/>
                </a:ext>
              </a:extLst>
            </p:cNvPr>
            <p:cNvSpPr/>
            <p:nvPr/>
          </p:nvSpPr>
          <p:spPr>
            <a:xfrm>
              <a:off x="8137086" y="4856968"/>
              <a:ext cx="1714071" cy="661631"/>
            </a:xfrm>
            <a:prstGeom prst="chevron">
              <a:avLst>
                <a:gd name="adj" fmla="val 40000"/>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eform: Shape 13">
              <a:extLst>
                <a:ext uri="{FF2B5EF4-FFF2-40B4-BE49-F238E27FC236}">
                  <a16:creationId xmlns:a16="http://schemas.microsoft.com/office/drawing/2014/main" id="{A9ED36FE-E340-40C8-9434-222690142308}"/>
                </a:ext>
              </a:extLst>
            </p:cNvPr>
            <p:cNvSpPr/>
            <p:nvPr/>
          </p:nvSpPr>
          <p:spPr>
            <a:xfrm>
              <a:off x="8387355" y="5270485"/>
              <a:ext cx="1636759" cy="413522"/>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12700">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ysClr val="windowText" lastClr="000000"/>
                  </a:solidFill>
                  <a:latin typeface="Times New Roman" panose="02020603050405020304" pitchFamily="18" charset="0"/>
                  <a:cs typeface="Times New Roman" panose="02020603050405020304" pitchFamily="18" charset="0"/>
                </a:rPr>
                <a:t>Bivariate Analysis</a:t>
              </a:r>
            </a:p>
          </p:txBody>
        </p:sp>
        <p:sp>
          <p:nvSpPr>
            <p:cNvPr id="15" name="Arrow: Chevron 14">
              <a:extLst>
                <a:ext uri="{FF2B5EF4-FFF2-40B4-BE49-F238E27FC236}">
                  <a16:creationId xmlns:a16="http://schemas.microsoft.com/office/drawing/2014/main" id="{8EDC12C4-B035-44DB-A519-E10B3B15E0A5}"/>
                </a:ext>
              </a:extLst>
            </p:cNvPr>
            <p:cNvSpPr/>
            <p:nvPr/>
          </p:nvSpPr>
          <p:spPr>
            <a:xfrm>
              <a:off x="10094936" y="4856968"/>
              <a:ext cx="1714071" cy="661631"/>
            </a:xfrm>
            <a:prstGeom prst="chevron">
              <a:avLst>
                <a:gd name="adj" fmla="val 40000"/>
              </a:avLst>
            </a:pr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Freeform: Shape 15">
              <a:extLst>
                <a:ext uri="{FF2B5EF4-FFF2-40B4-BE49-F238E27FC236}">
                  <a16:creationId xmlns:a16="http://schemas.microsoft.com/office/drawing/2014/main" id="{6B664D1D-16F8-486C-84CB-2237B79A2803}"/>
                </a:ext>
              </a:extLst>
            </p:cNvPr>
            <p:cNvSpPr/>
            <p:nvPr/>
          </p:nvSpPr>
          <p:spPr>
            <a:xfrm>
              <a:off x="10154753" y="5219593"/>
              <a:ext cx="1844706" cy="464414"/>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38100">
              <a:solidFill>
                <a:schemeClr val="accent6"/>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1900" b="1" kern="1200" dirty="0">
                  <a:solidFill>
                    <a:schemeClr val="accent6"/>
                  </a:solidFill>
                  <a:latin typeface="Times New Roman" panose="02020603050405020304" pitchFamily="18" charset="0"/>
                  <a:cs typeface="Times New Roman" panose="02020603050405020304" pitchFamily="18" charset="0"/>
                </a:rPr>
                <a:t>Conclusions &amp; Recommendations</a:t>
              </a:r>
            </a:p>
          </p:txBody>
        </p:sp>
      </p:grpSp>
      <p:sp>
        <p:nvSpPr>
          <p:cNvPr id="27" name="TextBox 26">
            <a:extLst>
              <a:ext uri="{FF2B5EF4-FFF2-40B4-BE49-F238E27FC236}">
                <a16:creationId xmlns:a16="http://schemas.microsoft.com/office/drawing/2014/main" id="{6B62596B-8051-4B0F-A35D-41A597431887}"/>
              </a:ext>
            </a:extLst>
          </p:cNvPr>
          <p:cNvSpPr txBox="1"/>
          <p:nvPr/>
        </p:nvSpPr>
        <p:spPr>
          <a:xfrm>
            <a:off x="249113" y="2469331"/>
            <a:ext cx="11693774" cy="2585323"/>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The major factors for charging off loans are</a:t>
            </a:r>
          </a:p>
          <a:p>
            <a:r>
              <a:rPr lang="en-US" dirty="0">
                <a:latin typeface="Times New Roman" panose="02020603050405020304" pitchFamily="18" charset="0"/>
                <a:cs typeface="Times New Roman" panose="02020603050405020304" pitchFamily="18" charset="0"/>
              </a:rPr>
              <a:t> 1) Loan amount</a:t>
            </a:r>
          </a:p>
          <a:p>
            <a:r>
              <a:rPr lang="en-US" dirty="0">
                <a:latin typeface="Times New Roman" panose="02020603050405020304" pitchFamily="18" charset="0"/>
                <a:cs typeface="Times New Roman" panose="02020603050405020304" pitchFamily="18" charset="0"/>
              </a:rPr>
              <a:t> 2) Annual income</a:t>
            </a:r>
          </a:p>
          <a:p>
            <a:r>
              <a:rPr lang="en-US" dirty="0">
                <a:latin typeface="Times New Roman" panose="02020603050405020304" pitchFamily="18" charset="0"/>
                <a:cs typeface="Times New Roman" panose="02020603050405020304" pitchFamily="18" charset="0"/>
              </a:rPr>
              <a:t> 3) Interest rate</a:t>
            </a:r>
          </a:p>
          <a:p>
            <a:r>
              <a:rPr lang="en-US" dirty="0">
                <a:latin typeface="Times New Roman" panose="02020603050405020304" pitchFamily="18" charset="0"/>
                <a:cs typeface="Times New Roman" panose="02020603050405020304" pitchFamily="18" charset="0"/>
              </a:rPr>
              <a:t> 4) dti</a:t>
            </a:r>
          </a:p>
          <a:p>
            <a:r>
              <a:rPr lang="en-US" dirty="0">
                <a:latin typeface="Times New Roman" panose="02020603050405020304" pitchFamily="18" charset="0"/>
                <a:cs typeface="Times New Roman" panose="02020603050405020304" pitchFamily="18" charset="0"/>
              </a:rPr>
              <a:t> 5) term</a:t>
            </a:r>
          </a:p>
          <a:p>
            <a:r>
              <a:rPr lang="en-US" dirty="0">
                <a:latin typeface="Times New Roman" panose="02020603050405020304" pitchFamily="18" charset="0"/>
                <a:cs typeface="Times New Roman" panose="02020603050405020304" pitchFamily="18" charset="0"/>
              </a:rPr>
              <a:t> 6) Emp_length</a:t>
            </a:r>
          </a:p>
          <a:p>
            <a:r>
              <a:rPr lang="en-US" dirty="0">
                <a:latin typeface="Times New Roman" panose="02020603050405020304" pitchFamily="18" charset="0"/>
                <a:cs typeface="Times New Roman" panose="02020603050405020304" pitchFamily="18" charset="0"/>
              </a:rPr>
              <a:t> 7) Purpose</a:t>
            </a:r>
          </a:p>
          <a:p>
            <a:r>
              <a:rPr lang="en-US" dirty="0">
                <a:latin typeface="Times New Roman" panose="02020603050405020304" pitchFamily="18" charset="0"/>
                <a:cs typeface="Times New Roman" panose="02020603050405020304" pitchFamily="18" charset="0"/>
              </a:rPr>
              <a:t> 8) Earliest Credit Line</a:t>
            </a:r>
          </a:p>
        </p:txBody>
      </p:sp>
    </p:spTree>
    <p:extLst>
      <p:ext uri="{BB962C8B-B14F-4D97-AF65-F5344CB8AC3E}">
        <p14:creationId xmlns:p14="http://schemas.microsoft.com/office/powerpoint/2010/main" val="2857361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F254F-4BD4-4142-8238-F4953FE067F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Business Objective &amp; Approach</a:t>
            </a:r>
          </a:p>
        </p:txBody>
      </p:sp>
      <p:sp>
        <p:nvSpPr>
          <p:cNvPr id="5" name="TextBox 4">
            <a:extLst>
              <a:ext uri="{FF2B5EF4-FFF2-40B4-BE49-F238E27FC236}">
                <a16:creationId xmlns:a16="http://schemas.microsoft.com/office/drawing/2014/main" id="{A61D4099-5C7B-41E6-A5BA-4B7BF29ABA0D}"/>
              </a:ext>
            </a:extLst>
          </p:cNvPr>
          <p:cNvSpPr txBox="1"/>
          <p:nvPr/>
        </p:nvSpPr>
        <p:spPr>
          <a:xfrm>
            <a:off x="838200" y="1886773"/>
            <a:ext cx="10924309" cy="1631216"/>
          </a:xfrm>
          <a:prstGeom prst="rect">
            <a:avLst/>
          </a:prstGeom>
          <a:noFill/>
        </p:spPr>
        <p:txBody>
          <a:bodyPr wrap="square">
            <a:spAutoFit/>
          </a:bodyPr>
          <a:lstStyle/>
          <a:p>
            <a:r>
              <a:rPr lang="en-US" sz="2000" b="1" u="sng" dirty="0">
                <a:solidFill>
                  <a:srgbClr val="000000"/>
                </a:solidFill>
                <a:effectLst/>
                <a:latin typeface="Times New Roman" panose="02020603050405020304" pitchFamily="18" charset="0"/>
                <a:cs typeface="Times New Roman" panose="02020603050405020304" pitchFamily="18" charset="0"/>
              </a:rPr>
              <a:t>Objectives:</a:t>
            </a:r>
          </a:p>
          <a:p>
            <a:pPr marL="285750" indent="-285750">
              <a:buFont typeface="Arial" panose="020B0604020202020204" pitchFamily="34" charset="0"/>
              <a:buChar char="•"/>
            </a:pPr>
            <a:r>
              <a:rPr lang="en-US" sz="2000" b="0" dirty="0">
                <a:solidFill>
                  <a:srgbClr val="000000"/>
                </a:solidFill>
                <a:effectLst/>
                <a:latin typeface="Times New Roman" panose="02020603050405020304" pitchFamily="18" charset="0"/>
                <a:cs typeface="Times New Roman" panose="02020603050405020304" pitchFamily="18" charset="0"/>
              </a:rPr>
              <a:t>Understanding the driving factors behind loan default thereby aiming to reduce credit loss </a:t>
            </a:r>
          </a:p>
          <a:p>
            <a:pPr marL="285750" indent="-285750">
              <a:buFont typeface="Arial" panose="020B0604020202020204" pitchFamily="34" charset="0"/>
              <a:buChar char="•"/>
            </a:pPr>
            <a:r>
              <a:rPr lang="en-US" sz="2000" b="0" dirty="0">
                <a:solidFill>
                  <a:srgbClr val="000000"/>
                </a:solidFill>
                <a:effectLst/>
                <a:latin typeface="Times New Roman" panose="02020603050405020304" pitchFamily="18" charset="0"/>
                <a:cs typeface="Times New Roman" panose="02020603050405020304" pitchFamily="18" charset="0"/>
              </a:rPr>
              <a:t>Data Driven inferences to prevent charging off for a potential loan applicant</a:t>
            </a:r>
          </a:p>
          <a:p>
            <a:pPr marL="285750" indent="-285750">
              <a:buFont typeface="Arial" panose="020B0604020202020204" pitchFamily="34" charset="0"/>
              <a:buChar char="•"/>
            </a:pPr>
            <a:endParaRPr lang="en-US" sz="2000" b="0" dirty="0">
              <a:solidFill>
                <a:srgbClr val="000000"/>
              </a:solidFill>
              <a:effectLst/>
              <a:latin typeface="Consolas" panose="020B0609020204030204" pitchFamily="49" charset="0"/>
            </a:endParaRPr>
          </a:p>
          <a:p>
            <a:r>
              <a:rPr lang="en-US" sz="2000" b="1" u="sng" dirty="0">
                <a:solidFill>
                  <a:srgbClr val="000000"/>
                </a:solidFill>
                <a:latin typeface="Times New Roman" panose="02020603050405020304" pitchFamily="18" charset="0"/>
                <a:cs typeface="Times New Roman" panose="02020603050405020304" pitchFamily="18" charset="0"/>
              </a:rPr>
              <a:t>Approach:</a:t>
            </a:r>
            <a:endParaRPr lang="en-US" sz="2000" b="1" u="sng" dirty="0">
              <a:solidFill>
                <a:srgbClr val="000000"/>
              </a:solidFill>
              <a:effectLst/>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8CABB27A-F999-4135-8D76-D3045D53CAEF}"/>
              </a:ext>
            </a:extLst>
          </p:cNvPr>
          <p:cNvGrpSpPr/>
          <p:nvPr/>
        </p:nvGrpSpPr>
        <p:grpSpPr>
          <a:xfrm>
            <a:off x="249113" y="3934691"/>
            <a:ext cx="11693774" cy="1801091"/>
            <a:chOff x="305685" y="4856968"/>
            <a:chExt cx="11693774" cy="827039"/>
          </a:xfrm>
        </p:grpSpPr>
        <p:sp>
          <p:nvSpPr>
            <p:cNvPr id="8" name="Arrow: Chevron 7">
              <a:extLst>
                <a:ext uri="{FF2B5EF4-FFF2-40B4-BE49-F238E27FC236}">
                  <a16:creationId xmlns:a16="http://schemas.microsoft.com/office/drawing/2014/main" id="{09D8B77A-33C5-4361-8539-1057100E46F6}"/>
                </a:ext>
              </a:extLst>
            </p:cNvPr>
            <p:cNvSpPr/>
            <p:nvPr/>
          </p:nvSpPr>
          <p:spPr>
            <a:xfrm>
              <a:off x="305685" y="4856968"/>
              <a:ext cx="1714071" cy="661631"/>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Freeform: Shape 8">
              <a:extLst>
                <a:ext uri="{FF2B5EF4-FFF2-40B4-BE49-F238E27FC236}">
                  <a16:creationId xmlns:a16="http://schemas.microsoft.com/office/drawing/2014/main" id="{064A7108-B524-414D-B69A-D47E5A11DCF4}"/>
                </a:ext>
              </a:extLst>
            </p:cNvPr>
            <p:cNvSpPr/>
            <p:nvPr/>
          </p:nvSpPr>
          <p:spPr>
            <a:xfrm>
              <a:off x="305685" y="5270487"/>
              <a:ext cx="1844708" cy="413519"/>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Data Understanding</a:t>
              </a:r>
            </a:p>
          </p:txBody>
        </p:sp>
        <p:sp>
          <p:nvSpPr>
            <p:cNvPr id="10" name="Arrow: Chevron 9">
              <a:extLst>
                <a:ext uri="{FF2B5EF4-FFF2-40B4-BE49-F238E27FC236}">
                  <a16:creationId xmlns:a16="http://schemas.microsoft.com/office/drawing/2014/main" id="{25B4CF71-F71E-470B-A82A-7DD173BC4B05}"/>
                </a:ext>
              </a:extLst>
            </p:cNvPr>
            <p:cNvSpPr/>
            <p:nvPr/>
          </p:nvSpPr>
          <p:spPr>
            <a:xfrm>
              <a:off x="2263535" y="4856968"/>
              <a:ext cx="1714071" cy="661631"/>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ABC01195-3547-4193-B3BF-3A324DF08DF1}"/>
                </a:ext>
              </a:extLst>
            </p:cNvPr>
            <p:cNvSpPr/>
            <p:nvPr/>
          </p:nvSpPr>
          <p:spPr>
            <a:xfrm>
              <a:off x="2340843" y="5270486"/>
              <a:ext cx="1636762" cy="413520"/>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Data Cleaning</a:t>
              </a:r>
            </a:p>
          </p:txBody>
        </p:sp>
        <p:sp>
          <p:nvSpPr>
            <p:cNvPr id="12" name="Arrow: Chevron 11">
              <a:extLst>
                <a:ext uri="{FF2B5EF4-FFF2-40B4-BE49-F238E27FC236}">
                  <a16:creationId xmlns:a16="http://schemas.microsoft.com/office/drawing/2014/main" id="{5D1D61B5-F955-493D-B84E-644B78AA5415}"/>
                </a:ext>
              </a:extLst>
            </p:cNvPr>
            <p:cNvSpPr/>
            <p:nvPr/>
          </p:nvSpPr>
          <p:spPr>
            <a:xfrm>
              <a:off x="4221385" y="4856968"/>
              <a:ext cx="1714071" cy="661631"/>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Freeform: Shape 12">
              <a:extLst>
                <a:ext uri="{FF2B5EF4-FFF2-40B4-BE49-F238E27FC236}">
                  <a16:creationId xmlns:a16="http://schemas.microsoft.com/office/drawing/2014/main" id="{012B1292-436A-4964-BC21-96544F068612}"/>
                </a:ext>
              </a:extLst>
            </p:cNvPr>
            <p:cNvSpPr/>
            <p:nvPr/>
          </p:nvSpPr>
          <p:spPr>
            <a:xfrm>
              <a:off x="4221385" y="5270485"/>
              <a:ext cx="1904524" cy="413521"/>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Selecting Key Features for EDA</a:t>
              </a:r>
            </a:p>
          </p:txBody>
        </p:sp>
        <p:sp>
          <p:nvSpPr>
            <p:cNvPr id="14" name="Arrow: Chevron 13">
              <a:extLst>
                <a:ext uri="{FF2B5EF4-FFF2-40B4-BE49-F238E27FC236}">
                  <a16:creationId xmlns:a16="http://schemas.microsoft.com/office/drawing/2014/main" id="{0C644071-3D90-45E2-8CF6-A091AFF7AF57}"/>
                </a:ext>
              </a:extLst>
            </p:cNvPr>
            <p:cNvSpPr/>
            <p:nvPr/>
          </p:nvSpPr>
          <p:spPr>
            <a:xfrm>
              <a:off x="6179235" y="4856968"/>
              <a:ext cx="1714071" cy="661631"/>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Freeform: Shape 14">
              <a:extLst>
                <a:ext uri="{FF2B5EF4-FFF2-40B4-BE49-F238E27FC236}">
                  <a16:creationId xmlns:a16="http://schemas.microsoft.com/office/drawing/2014/main" id="{D385E3D9-938F-415E-A56E-F863978AA8B5}"/>
                </a:ext>
              </a:extLst>
            </p:cNvPr>
            <p:cNvSpPr/>
            <p:nvPr/>
          </p:nvSpPr>
          <p:spPr>
            <a:xfrm>
              <a:off x="6239051" y="5219593"/>
              <a:ext cx="1898034" cy="464414"/>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b="1" kern="1200" dirty="0">
                  <a:latin typeface="Times New Roman" panose="02020603050405020304" pitchFamily="18" charset="0"/>
                  <a:cs typeface="Times New Roman" panose="02020603050405020304" pitchFamily="18" charset="0"/>
                </a:rPr>
                <a:t>Univariate &amp; Segmented Univariate Analysis</a:t>
              </a:r>
            </a:p>
          </p:txBody>
        </p:sp>
        <p:sp>
          <p:nvSpPr>
            <p:cNvPr id="16" name="Arrow: Chevron 15">
              <a:extLst>
                <a:ext uri="{FF2B5EF4-FFF2-40B4-BE49-F238E27FC236}">
                  <a16:creationId xmlns:a16="http://schemas.microsoft.com/office/drawing/2014/main" id="{127FA62E-D804-47C7-9713-A157B1456CF7}"/>
                </a:ext>
              </a:extLst>
            </p:cNvPr>
            <p:cNvSpPr/>
            <p:nvPr/>
          </p:nvSpPr>
          <p:spPr>
            <a:xfrm>
              <a:off x="8137086" y="4856968"/>
              <a:ext cx="1714071" cy="661631"/>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Freeform: Shape 16">
              <a:extLst>
                <a:ext uri="{FF2B5EF4-FFF2-40B4-BE49-F238E27FC236}">
                  <a16:creationId xmlns:a16="http://schemas.microsoft.com/office/drawing/2014/main" id="{5A1B9753-1C87-4DF8-B700-A38A74F28B92}"/>
                </a:ext>
              </a:extLst>
            </p:cNvPr>
            <p:cNvSpPr/>
            <p:nvPr/>
          </p:nvSpPr>
          <p:spPr>
            <a:xfrm>
              <a:off x="8387355" y="5270485"/>
              <a:ext cx="1636759" cy="413522"/>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Bivariate Analysis</a:t>
              </a:r>
            </a:p>
          </p:txBody>
        </p:sp>
        <p:sp>
          <p:nvSpPr>
            <p:cNvPr id="18" name="Arrow: Chevron 17">
              <a:extLst>
                <a:ext uri="{FF2B5EF4-FFF2-40B4-BE49-F238E27FC236}">
                  <a16:creationId xmlns:a16="http://schemas.microsoft.com/office/drawing/2014/main" id="{D4D4464D-7F51-4E42-8427-D86A44587B26}"/>
                </a:ext>
              </a:extLst>
            </p:cNvPr>
            <p:cNvSpPr/>
            <p:nvPr/>
          </p:nvSpPr>
          <p:spPr>
            <a:xfrm>
              <a:off x="10094936" y="4856968"/>
              <a:ext cx="1714071" cy="661631"/>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Freeform: Shape 18">
              <a:extLst>
                <a:ext uri="{FF2B5EF4-FFF2-40B4-BE49-F238E27FC236}">
                  <a16:creationId xmlns:a16="http://schemas.microsoft.com/office/drawing/2014/main" id="{0430CA2A-E0AC-4F13-9D08-61F709053C5E}"/>
                </a:ext>
              </a:extLst>
            </p:cNvPr>
            <p:cNvSpPr/>
            <p:nvPr/>
          </p:nvSpPr>
          <p:spPr>
            <a:xfrm>
              <a:off x="10154753" y="5219593"/>
              <a:ext cx="1844706" cy="464414"/>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1900" b="1" kern="1200" dirty="0">
                  <a:latin typeface="Times New Roman" panose="02020603050405020304" pitchFamily="18" charset="0"/>
                  <a:cs typeface="Times New Roman" panose="02020603050405020304" pitchFamily="18" charset="0"/>
                </a:rPr>
                <a:t>Conclusions &amp; Recommendations</a:t>
              </a:r>
            </a:p>
          </p:txBody>
        </p:sp>
      </p:grpSp>
    </p:spTree>
    <p:extLst>
      <p:ext uri="{BB962C8B-B14F-4D97-AF65-F5344CB8AC3E}">
        <p14:creationId xmlns:p14="http://schemas.microsoft.com/office/powerpoint/2010/main" val="3663363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98CB3-01CA-475B-A5EE-0E1909C1BEC6}"/>
              </a:ext>
            </a:extLst>
          </p:cNvPr>
          <p:cNvSpPr>
            <a:spLocks noGrp="1"/>
          </p:cNvSpPr>
          <p:nvPr>
            <p:ph idx="1"/>
          </p:nvPr>
        </p:nvSpPr>
        <p:spPr>
          <a:xfrm>
            <a:off x="379799" y="2407516"/>
            <a:ext cx="11563088" cy="4351338"/>
          </a:xfrm>
        </p:spPr>
        <p:txBody>
          <a:bodyPr>
            <a:normAutofit/>
          </a:bodyPr>
          <a:lstStyle/>
          <a:p>
            <a:r>
              <a:rPr lang="en-US" sz="2400" dirty="0">
                <a:latin typeface="Times New Roman" panose="02020603050405020304" pitchFamily="18" charset="0"/>
                <a:cs typeface="Times New Roman" panose="02020603050405020304" pitchFamily="18" charset="0"/>
              </a:rPr>
              <a:t>Understanding the meaning of variables with the help of data dictionary</a:t>
            </a:r>
          </a:p>
          <a:p>
            <a:r>
              <a:rPr lang="en-US" sz="2400" dirty="0">
                <a:latin typeface="Times New Roman" panose="02020603050405020304" pitchFamily="18" charset="0"/>
                <a:cs typeface="Times New Roman" panose="02020603050405020304" pitchFamily="18" charset="0"/>
              </a:rPr>
              <a:t>Trying to group the variables and understanding their relevance:</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Demographic variables (details about the person </a:t>
            </a:r>
            <a:r>
              <a:rPr lang="en-US" i="1" dirty="0">
                <a:latin typeface="Times New Roman" panose="02020603050405020304" pitchFamily="18" charset="0"/>
                <a:cs typeface="Times New Roman" panose="02020603050405020304" pitchFamily="18" charset="0"/>
              </a:rPr>
              <a:t>ex. state</a:t>
            </a:r>
            <a:r>
              <a:rPr lang="en-US"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Loan variables(details about the current loan </a:t>
            </a:r>
            <a:r>
              <a:rPr lang="en-US" i="1" dirty="0">
                <a:latin typeface="Times New Roman" panose="02020603050405020304" pitchFamily="18" charset="0"/>
                <a:cs typeface="Times New Roman" panose="02020603050405020304" pitchFamily="18" charset="0"/>
              </a:rPr>
              <a:t>ex. int_rate</a:t>
            </a:r>
            <a:r>
              <a:rPr lang="en-US"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Applicant credit profile(details about the past credit lines and credibility </a:t>
            </a:r>
            <a:r>
              <a:rPr lang="en-US" i="1" dirty="0">
                <a:latin typeface="Times New Roman" panose="02020603050405020304" pitchFamily="18" charset="0"/>
                <a:cs typeface="Times New Roman" panose="02020603050405020304" pitchFamily="18" charset="0"/>
              </a:rPr>
              <a:t>ex. delinq_2_years</a:t>
            </a:r>
            <a:r>
              <a:rPr lang="en-US"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Target variable is </a:t>
            </a:r>
            <a:r>
              <a:rPr lang="en-US" sz="2400" b="1" dirty="0">
                <a:latin typeface="Times New Roman" panose="02020603050405020304" pitchFamily="18" charset="0"/>
                <a:cs typeface="Times New Roman" panose="02020603050405020304" pitchFamily="18" charset="0"/>
              </a:rPr>
              <a:t>loan status</a:t>
            </a:r>
          </a:p>
          <a:p>
            <a:pPr marL="0" indent="0">
              <a:buNone/>
            </a:pPr>
            <a:r>
              <a:rPr lang="en-US" sz="2400" b="1" u="sng" dirty="0">
                <a:latin typeface="Times New Roman" panose="02020603050405020304" pitchFamily="18" charset="0"/>
                <a:cs typeface="Times New Roman" panose="02020603050405020304" pitchFamily="18" charset="0"/>
              </a:rPr>
              <a:t>Assumption</a:t>
            </a:r>
            <a:r>
              <a:rPr lang="en-US" sz="2400" dirty="0">
                <a:latin typeface="Times New Roman" panose="02020603050405020304" pitchFamily="18" charset="0"/>
                <a:cs typeface="Times New Roman" panose="02020603050405020304" pitchFamily="18" charset="0"/>
              </a:rPr>
              <a:t> : For our objective, the customers with loan status as </a:t>
            </a:r>
            <a:r>
              <a:rPr lang="en-US" sz="2400" b="1" i="1" dirty="0">
                <a:latin typeface="Times New Roman" panose="02020603050405020304" pitchFamily="18" charset="0"/>
                <a:cs typeface="Times New Roman" panose="02020603050405020304" pitchFamily="18" charset="0"/>
              </a:rPr>
              <a:t>Current</a:t>
            </a:r>
            <a:r>
              <a:rPr lang="en-US" sz="2400" dirty="0">
                <a:latin typeface="Times New Roman" panose="02020603050405020304" pitchFamily="18" charset="0"/>
                <a:cs typeface="Times New Roman" panose="02020603050405020304" pitchFamily="18" charset="0"/>
              </a:rPr>
              <a:t> are not important for the study, since we want to analyze the driving factors for the completed loans. The analysis is carried out only for </a:t>
            </a:r>
            <a:r>
              <a:rPr lang="en-US" sz="2400" b="1" i="1" dirty="0">
                <a:latin typeface="Times New Roman" panose="02020603050405020304" pitchFamily="18" charset="0"/>
                <a:cs typeface="Times New Roman" panose="02020603050405020304" pitchFamily="18" charset="0"/>
              </a:rPr>
              <a:t>Fully Paid </a:t>
            </a:r>
            <a:r>
              <a:rPr lang="en-US" sz="2400" dirty="0">
                <a:latin typeface="Times New Roman" panose="02020603050405020304" pitchFamily="18" charset="0"/>
                <a:cs typeface="Times New Roman" panose="02020603050405020304" pitchFamily="18" charset="0"/>
              </a:rPr>
              <a:t>and </a:t>
            </a:r>
            <a:r>
              <a:rPr lang="en-US" sz="2400" b="1" i="1" dirty="0">
                <a:latin typeface="Times New Roman" panose="02020603050405020304" pitchFamily="18" charset="0"/>
                <a:cs typeface="Times New Roman" panose="02020603050405020304" pitchFamily="18" charset="0"/>
              </a:rPr>
              <a:t>Charged Off</a:t>
            </a:r>
            <a:r>
              <a:rPr lang="en-US" sz="2400" dirty="0">
                <a:latin typeface="Times New Roman" panose="02020603050405020304" pitchFamily="18" charset="0"/>
                <a:cs typeface="Times New Roman" panose="02020603050405020304" pitchFamily="18" charset="0"/>
              </a:rPr>
              <a:t> Customers</a:t>
            </a:r>
          </a:p>
          <a:p>
            <a:pPr marL="457200" lvl="1" indent="0">
              <a:buNone/>
            </a:pPr>
            <a:endParaRPr lang="en-US" dirty="0"/>
          </a:p>
        </p:txBody>
      </p:sp>
      <p:grpSp>
        <p:nvGrpSpPr>
          <p:cNvPr id="16" name="Group 15">
            <a:extLst>
              <a:ext uri="{FF2B5EF4-FFF2-40B4-BE49-F238E27FC236}">
                <a16:creationId xmlns:a16="http://schemas.microsoft.com/office/drawing/2014/main" id="{F553DAA9-9AF7-49EB-871D-FCC4438560F2}"/>
              </a:ext>
            </a:extLst>
          </p:cNvPr>
          <p:cNvGrpSpPr/>
          <p:nvPr/>
        </p:nvGrpSpPr>
        <p:grpSpPr>
          <a:xfrm>
            <a:off x="249113" y="279255"/>
            <a:ext cx="11693774" cy="1801091"/>
            <a:chOff x="305685" y="4856968"/>
            <a:chExt cx="11693774" cy="827039"/>
          </a:xfrm>
        </p:grpSpPr>
        <p:sp>
          <p:nvSpPr>
            <p:cNvPr id="17" name="Arrow: Chevron 16">
              <a:extLst>
                <a:ext uri="{FF2B5EF4-FFF2-40B4-BE49-F238E27FC236}">
                  <a16:creationId xmlns:a16="http://schemas.microsoft.com/office/drawing/2014/main" id="{EB7A61C6-6391-49B8-B609-3C372331BF9A}"/>
                </a:ext>
              </a:extLst>
            </p:cNvPr>
            <p:cNvSpPr/>
            <p:nvPr/>
          </p:nvSpPr>
          <p:spPr>
            <a:xfrm>
              <a:off x="305685" y="4856968"/>
              <a:ext cx="1714071" cy="661631"/>
            </a:xfrm>
            <a:prstGeom prst="chevron">
              <a:avLst>
                <a:gd name="adj" fmla="val 40000"/>
              </a:avLst>
            </a:pr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Freeform: Shape 17">
              <a:extLst>
                <a:ext uri="{FF2B5EF4-FFF2-40B4-BE49-F238E27FC236}">
                  <a16:creationId xmlns:a16="http://schemas.microsoft.com/office/drawing/2014/main" id="{4904BF68-47DD-4F2D-BFC5-0DA37004AB0B}"/>
                </a:ext>
              </a:extLst>
            </p:cNvPr>
            <p:cNvSpPr/>
            <p:nvPr/>
          </p:nvSpPr>
          <p:spPr>
            <a:xfrm>
              <a:off x="305685" y="5270487"/>
              <a:ext cx="1844708" cy="413519"/>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38100">
              <a:solidFill>
                <a:srgbClr val="00B05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chemeClr val="accent6"/>
                  </a:solidFill>
                  <a:latin typeface="Times New Roman" panose="02020603050405020304" pitchFamily="18" charset="0"/>
                  <a:cs typeface="Times New Roman" panose="02020603050405020304" pitchFamily="18" charset="0"/>
                </a:rPr>
                <a:t>Data Understanding</a:t>
              </a:r>
            </a:p>
          </p:txBody>
        </p:sp>
        <p:sp>
          <p:nvSpPr>
            <p:cNvPr id="32" name="Arrow: Chevron 31">
              <a:extLst>
                <a:ext uri="{FF2B5EF4-FFF2-40B4-BE49-F238E27FC236}">
                  <a16:creationId xmlns:a16="http://schemas.microsoft.com/office/drawing/2014/main" id="{DCBBEDA2-8AA0-46CF-9DF6-970E231A6E3A}"/>
                </a:ext>
              </a:extLst>
            </p:cNvPr>
            <p:cNvSpPr/>
            <p:nvPr/>
          </p:nvSpPr>
          <p:spPr>
            <a:xfrm>
              <a:off x="2263535" y="4856968"/>
              <a:ext cx="1714071" cy="661631"/>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Freeform: Shape 32">
              <a:extLst>
                <a:ext uri="{FF2B5EF4-FFF2-40B4-BE49-F238E27FC236}">
                  <a16:creationId xmlns:a16="http://schemas.microsoft.com/office/drawing/2014/main" id="{EDB84E53-7302-4B9F-814D-F33282411981}"/>
                </a:ext>
              </a:extLst>
            </p:cNvPr>
            <p:cNvSpPr/>
            <p:nvPr/>
          </p:nvSpPr>
          <p:spPr>
            <a:xfrm>
              <a:off x="2340843" y="5270486"/>
              <a:ext cx="1636762" cy="413520"/>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Data Cleaning</a:t>
              </a:r>
            </a:p>
          </p:txBody>
        </p:sp>
        <p:sp>
          <p:nvSpPr>
            <p:cNvPr id="34" name="Arrow: Chevron 33">
              <a:extLst>
                <a:ext uri="{FF2B5EF4-FFF2-40B4-BE49-F238E27FC236}">
                  <a16:creationId xmlns:a16="http://schemas.microsoft.com/office/drawing/2014/main" id="{07379939-8454-4731-9107-AE7BD9B88829}"/>
                </a:ext>
              </a:extLst>
            </p:cNvPr>
            <p:cNvSpPr/>
            <p:nvPr/>
          </p:nvSpPr>
          <p:spPr>
            <a:xfrm>
              <a:off x="4221385" y="4856968"/>
              <a:ext cx="1714071" cy="661631"/>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Freeform: Shape 34">
              <a:extLst>
                <a:ext uri="{FF2B5EF4-FFF2-40B4-BE49-F238E27FC236}">
                  <a16:creationId xmlns:a16="http://schemas.microsoft.com/office/drawing/2014/main" id="{D6493C7F-ADD0-4208-B74F-E1C2A72ED228}"/>
                </a:ext>
              </a:extLst>
            </p:cNvPr>
            <p:cNvSpPr/>
            <p:nvPr/>
          </p:nvSpPr>
          <p:spPr>
            <a:xfrm>
              <a:off x="4221385" y="5270485"/>
              <a:ext cx="1904524" cy="413521"/>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Selecting Key Features for EDA</a:t>
              </a:r>
            </a:p>
          </p:txBody>
        </p:sp>
        <p:sp>
          <p:nvSpPr>
            <p:cNvPr id="36" name="Arrow: Chevron 35">
              <a:extLst>
                <a:ext uri="{FF2B5EF4-FFF2-40B4-BE49-F238E27FC236}">
                  <a16:creationId xmlns:a16="http://schemas.microsoft.com/office/drawing/2014/main" id="{BDE581A2-A5DA-4594-A04F-79915F303316}"/>
                </a:ext>
              </a:extLst>
            </p:cNvPr>
            <p:cNvSpPr/>
            <p:nvPr/>
          </p:nvSpPr>
          <p:spPr>
            <a:xfrm>
              <a:off x="6179235" y="4856968"/>
              <a:ext cx="1714071" cy="661631"/>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Freeform: Shape 36">
              <a:extLst>
                <a:ext uri="{FF2B5EF4-FFF2-40B4-BE49-F238E27FC236}">
                  <a16:creationId xmlns:a16="http://schemas.microsoft.com/office/drawing/2014/main" id="{20941239-F3DD-49CF-A1C7-19C2F4F7FC5D}"/>
                </a:ext>
              </a:extLst>
            </p:cNvPr>
            <p:cNvSpPr/>
            <p:nvPr/>
          </p:nvSpPr>
          <p:spPr>
            <a:xfrm>
              <a:off x="6239051" y="5219593"/>
              <a:ext cx="1898034" cy="464414"/>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b="1" kern="1200" dirty="0">
                  <a:latin typeface="Times New Roman" panose="02020603050405020304" pitchFamily="18" charset="0"/>
                  <a:cs typeface="Times New Roman" panose="02020603050405020304" pitchFamily="18" charset="0"/>
                </a:rPr>
                <a:t>Univariate &amp; Segmented Univariate Analysis</a:t>
              </a:r>
            </a:p>
          </p:txBody>
        </p:sp>
        <p:sp>
          <p:nvSpPr>
            <p:cNvPr id="38" name="Arrow: Chevron 37">
              <a:extLst>
                <a:ext uri="{FF2B5EF4-FFF2-40B4-BE49-F238E27FC236}">
                  <a16:creationId xmlns:a16="http://schemas.microsoft.com/office/drawing/2014/main" id="{85B5F198-1F3A-486A-A304-0A5F989302FD}"/>
                </a:ext>
              </a:extLst>
            </p:cNvPr>
            <p:cNvSpPr/>
            <p:nvPr/>
          </p:nvSpPr>
          <p:spPr>
            <a:xfrm>
              <a:off x="8137086" y="4856968"/>
              <a:ext cx="1714071" cy="661631"/>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Freeform: Shape 38">
              <a:extLst>
                <a:ext uri="{FF2B5EF4-FFF2-40B4-BE49-F238E27FC236}">
                  <a16:creationId xmlns:a16="http://schemas.microsoft.com/office/drawing/2014/main" id="{5D5848EA-72B1-41DD-B244-87ECD590A7FF}"/>
                </a:ext>
              </a:extLst>
            </p:cNvPr>
            <p:cNvSpPr/>
            <p:nvPr/>
          </p:nvSpPr>
          <p:spPr>
            <a:xfrm>
              <a:off x="8387355" y="5270485"/>
              <a:ext cx="1636759" cy="413522"/>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Bivariate Analysis</a:t>
              </a:r>
            </a:p>
          </p:txBody>
        </p:sp>
        <p:sp>
          <p:nvSpPr>
            <p:cNvPr id="40" name="Arrow: Chevron 39">
              <a:extLst>
                <a:ext uri="{FF2B5EF4-FFF2-40B4-BE49-F238E27FC236}">
                  <a16:creationId xmlns:a16="http://schemas.microsoft.com/office/drawing/2014/main" id="{8BF94A32-D934-47B8-8AF4-23C12B6FAEFE}"/>
                </a:ext>
              </a:extLst>
            </p:cNvPr>
            <p:cNvSpPr/>
            <p:nvPr/>
          </p:nvSpPr>
          <p:spPr>
            <a:xfrm>
              <a:off x="10094936" y="4856968"/>
              <a:ext cx="1714071" cy="661631"/>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Freeform: Shape 40">
              <a:extLst>
                <a:ext uri="{FF2B5EF4-FFF2-40B4-BE49-F238E27FC236}">
                  <a16:creationId xmlns:a16="http://schemas.microsoft.com/office/drawing/2014/main" id="{F2200E1E-641D-4BE4-9D68-AB4160C46C85}"/>
                </a:ext>
              </a:extLst>
            </p:cNvPr>
            <p:cNvSpPr/>
            <p:nvPr/>
          </p:nvSpPr>
          <p:spPr>
            <a:xfrm>
              <a:off x="10154753" y="5219593"/>
              <a:ext cx="1844706" cy="464414"/>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1900" b="1" kern="1200" dirty="0">
                  <a:latin typeface="Times New Roman" panose="02020603050405020304" pitchFamily="18" charset="0"/>
                  <a:cs typeface="Times New Roman" panose="02020603050405020304" pitchFamily="18" charset="0"/>
                </a:rPr>
                <a:t>Conclusions &amp; Recommendations</a:t>
              </a:r>
            </a:p>
          </p:txBody>
        </p:sp>
      </p:grpSp>
    </p:spTree>
    <p:extLst>
      <p:ext uri="{BB962C8B-B14F-4D97-AF65-F5344CB8AC3E}">
        <p14:creationId xmlns:p14="http://schemas.microsoft.com/office/powerpoint/2010/main" val="1208857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C4C6E2C-07C0-40E4-BBCE-C60CEB230756}"/>
              </a:ext>
            </a:extLst>
          </p:cNvPr>
          <p:cNvSpPr txBox="1"/>
          <p:nvPr/>
        </p:nvSpPr>
        <p:spPr>
          <a:xfrm>
            <a:off x="387924" y="2134096"/>
            <a:ext cx="6286973" cy="2585323"/>
          </a:xfrm>
          <a:prstGeom prst="rect">
            <a:avLst/>
          </a:prstGeom>
          <a:noFill/>
        </p:spPr>
        <p:txBody>
          <a:bodyPr wrap="square" rtlCol="0">
            <a:spAutoFit/>
          </a:bodyPr>
          <a:lstStyle/>
          <a:p>
            <a:pPr marL="342900" indent="-342900" algn="ctr">
              <a:buAutoNum type="arabicPeriod"/>
            </a:pPr>
            <a:r>
              <a:rPr lang="en-US" b="1" dirty="0">
                <a:latin typeface="Times New Roman" panose="02020603050405020304" pitchFamily="18" charset="0"/>
                <a:cs typeface="Times New Roman" panose="02020603050405020304" pitchFamily="18" charset="0"/>
              </a:rPr>
              <a:t>Removing Redundant Columns </a:t>
            </a:r>
          </a:p>
          <a:p>
            <a:r>
              <a:rPr lang="en-US" dirty="0">
                <a:latin typeface="Times New Roman" panose="02020603050405020304" pitchFamily="18" charset="0"/>
                <a:cs typeface="Times New Roman" panose="02020603050405020304" pitchFamily="18" charset="0"/>
              </a:rPr>
              <a:t>Total Number of Columns initially in the loan dataset = 111</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Having more than 50% missing values in them </a:t>
            </a:r>
            <a:r>
              <a:rPr lang="en-US" i="1" dirty="0">
                <a:latin typeface="Times New Roman" panose="02020603050405020304" pitchFamily="18" charset="0"/>
                <a:cs typeface="Times New Roman" panose="02020603050405020304" pitchFamily="18" charset="0"/>
              </a:rPr>
              <a:t>(57 columns</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a:solidFill>
                  <a:srgbClr val="000000"/>
                </a:solidFill>
                <a:effectLst/>
                <a:latin typeface="Times New Roman" panose="02020603050405020304" pitchFamily="18" charset="0"/>
                <a:cs typeface="Times New Roman" panose="02020603050405020304" pitchFamily="18" charset="0"/>
              </a:rPr>
              <a:t>Removing Columns with same values </a:t>
            </a:r>
            <a:r>
              <a:rPr lang="en-US" i="1" dirty="0">
                <a:latin typeface="Times New Roman" panose="02020603050405020304" pitchFamily="18" charset="0"/>
                <a:cs typeface="Times New Roman" panose="02020603050405020304" pitchFamily="18" charset="0"/>
              </a:rPr>
              <a:t>(8 columns</a:t>
            </a:r>
            <a:r>
              <a:rPr lang="en-US" dirty="0">
                <a:latin typeface="Times New Roman" panose="02020603050405020304" pitchFamily="18" charset="0"/>
                <a:cs typeface="Times New Roman" panose="02020603050405020304" pitchFamily="18" charset="0"/>
              </a:rPr>
              <a:t>)</a:t>
            </a:r>
            <a:endParaRPr lang="en-US" dirty="0">
              <a:solidFill>
                <a:srgbClr val="000000"/>
              </a:solidFill>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Removing Columns with either 0s or missing values in them </a:t>
            </a:r>
            <a:r>
              <a:rPr lang="en-US" i="1" dirty="0">
                <a:latin typeface="Times New Roman" panose="02020603050405020304" pitchFamily="18" charset="0"/>
                <a:cs typeface="Times New Roman" panose="02020603050405020304" pitchFamily="18" charset="0"/>
              </a:rPr>
              <a:t>(3 columns</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Removing descriptive columns </a:t>
            </a:r>
            <a:r>
              <a:rPr lang="en-US" i="1" dirty="0">
                <a:latin typeface="Times New Roman" panose="02020603050405020304" pitchFamily="18" charset="0"/>
                <a:cs typeface="Times New Roman" panose="02020603050405020304" pitchFamily="18" charset="0"/>
              </a:rPr>
              <a:t>(6 columns)</a:t>
            </a:r>
          </a:p>
          <a:p>
            <a:r>
              <a:rPr lang="en-US" b="1" dirty="0">
                <a:latin typeface="Times New Roman" panose="02020603050405020304" pitchFamily="18" charset="0"/>
                <a:cs typeface="Times New Roman" panose="02020603050405020304" pitchFamily="18" charset="0"/>
              </a:rPr>
              <a:t>Output - 37 statistically meaningful columns highlighted</a:t>
            </a:r>
            <a:endParaRPr lang="en-US" b="1" i="0" dirty="0">
              <a:effectLst/>
              <a:latin typeface="-apple-system"/>
            </a:endParaRPr>
          </a:p>
        </p:txBody>
      </p:sp>
      <p:grpSp>
        <p:nvGrpSpPr>
          <p:cNvPr id="16" name="Group 15">
            <a:extLst>
              <a:ext uri="{FF2B5EF4-FFF2-40B4-BE49-F238E27FC236}">
                <a16:creationId xmlns:a16="http://schemas.microsoft.com/office/drawing/2014/main" id="{C8786AF6-BB97-4FE2-88AE-80BFC3E80A1E}"/>
              </a:ext>
            </a:extLst>
          </p:cNvPr>
          <p:cNvGrpSpPr/>
          <p:nvPr/>
        </p:nvGrpSpPr>
        <p:grpSpPr>
          <a:xfrm>
            <a:off x="249113" y="279255"/>
            <a:ext cx="11693774" cy="1801091"/>
            <a:chOff x="305685" y="4856968"/>
            <a:chExt cx="11693774" cy="827039"/>
          </a:xfrm>
        </p:grpSpPr>
        <p:sp>
          <p:nvSpPr>
            <p:cNvPr id="17" name="Arrow: Chevron 16">
              <a:extLst>
                <a:ext uri="{FF2B5EF4-FFF2-40B4-BE49-F238E27FC236}">
                  <a16:creationId xmlns:a16="http://schemas.microsoft.com/office/drawing/2014/main" id="{8F6E7254-66DE-4F74-AE92-E99F47838A3E}"/>
                </a:ext>
              </a:extLst>
            </p:cNvPr>
            <p:cNvSpPr/>
            <p:nvPr/>
          </p:nvSpPr>
          <p:spPr>
            <a:xfrm>
              <a:off x="305685" y="4856968"/>
              <a:ext cx="1714071" cy="661631"/>
            </a:xfrm>
            <a:prstGeom prst="chevron">
              <a:avLst>
                <a:gd name="adj" fmla="val 40000"/>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Freeform: Shape 17">
              <a:extLst>
                <a:ext uri="{FF2B5EF4-FFF2-40B4-BE49-F238E27FC236}">
                  <a16:creationId xmlns:a16="http://schemas.microsoft.com/office/drawing/2014/main" id="{63418F15-F254-42DE-BA4C-EA7E1562A50D}"/>
                </a:ext>
              </a:extLst>
            </p:cNvPr>
            <p:cNvSpPr/>
            <p:nvPr/>
          </p:nvSpPr>
          <p:spPr>
            <a:xfrm>
              <a:off x="305685" y="5270487"/>
              <a:ext cx="1844708" cy="413519"/>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9525">
              <a:solidFill>
                <a:srgbClr val="0070C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ysClr val="windowText" lastClr="000000"/>
                  </a:solidFill>
                  <a:latin typeface="Times New Roman" panose="02020603050405020304" pitchFamily="18" charset="0"/>
                  <a:cs typeface="Times New Roman" panose="02020603050405020304" pitchFamily="18" charset="0"/>
                </a:rPr>
                <a:t>Data Understanding</a:t>
              </a:r>
            </a:p>
          </p:txBody>
        </p:sp>
        <p:sp>
          <p:nvSpPr>
            <p:cNvPr id="32" name="Arrow: Chevron 31">
              <a:extLst>
                <a:ext uri="{FF2B5EF4-FFF2-40B4-BE49-F238E27FC236}">
                  <a16:creationId xmlns:a16="http://schemas.microsoft.com/office/drawing/2014/main" id="{5D899661-E4B6-48BB-B884-ECCA27AE3070}"/>
                </a:ext>
              </a:extLst>
            </p:cNvPr>
            <p:cNvSpPr/>
            <p:nvPr/>
          </p:nvSpPr>
          <p:spPr>
            <a:xfrm>
              <a:off x="2263535" y="4856968"/>
              <a:ext cx="1714071" cy="661631"/>
            </a:xfrm>
            <a:prstGeom prst="chevron">
              <a:avLst>
                <a:gd name="adj" fmla="val 40000"/>
              </a:avLst>
            </a:pr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Freeform: Shape 32">
              <a:extLst>
                <a:ext uri="{FF2B5EF4-FFF2-40B4-BE49-F238E27FC236}">
                  <a16:creationId xmlns:a16="http://schemas.microsoft.com/office/drawing/2014/main" id="{E148C0E0-6DD3-4630-A058-4238AD347EE3}"/>
                </a:ext>
              </a:extLst>
            </p:cNvPr>
            <p:cNvSpPr/>
            <p:nvPr/>
          </p:nvSpPr>
          <p:spPr>
            <a:xfrm>
              <a:off x="2340843" y="5270486"/>
              <a:ext cx="1636762" cy="413520"/>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38100">
              <a:solidFill>
                <a:schemeClr val="accent6"/>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chemeClr val="accent6"/>
                  </a:solidFill>
                  <a:latin typeface="Times New Roman" panose="02020603050405020304" pitchFamily="18" charset="0"/>
                  <a:cs typeface="Times New Roman" panose="02020603050405020304" pitchFamily="18" charset="0"/>
                </a:rPr>
                <a:t>Data Cleaning</a:t>
              </a:r>
            </a:p>
          </p:txBody>
        </p:sp>
        <p:sp>
          <p:nvSpPr>
            <p:cNvPr id="34" name="Arrow: Chevron 33">
              <a:extLst>
                <a:ext uri="{FF2B5EF4-FFF2-40B4-BE49-F238E27FC236}">
                  <a16:creationId xmlns:a16="http://schemas.microsoft.com/office/drawing/2014/main" id="{A412790C-90EC-4A7C-9F71-6A23F1D573D1}"/>
                </a:ext>
              </a:extLst>
            </p:cNvPr>
            <p:cNvSpPr/>
            <p:nvPr/>
          </p:nvSpPr>
          <p:spPr>
            <a:xfrm>
              <a:off x="4221385" y="4856968"/>
              <a:ext cx="1714071" cy="661631"/>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Freeform: Shape 34">
              <a:extLst>
                <a:ext uri="{FF2B5EF4-FFF2-40B4-BE49-F238E27FC236}">
                  <a16:creationId xmlns:a16="http://schemas.microsoft.com/office/drawing/2014/main" id="{68B03E65-05FE-4603-B5D3-3D0A5B6B1160}"/>
                </a:ext>
              </a:extLst>
            </p:cNvPr>
            <p:cNvSpPr/>
            <p:nvPr/>
          </p:nvSpPr>
          <p:spPr>
            <a:xfrm>
              <a:off x="4221385" y="5270485"/>
              <a:ext cx="1904524" cy="413521"/>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Selecting Key Features for EDA</a:t>
              </a:r>
            </a:p>
          </p:txBody>
        </p:sp>
        <p:sp>
          <p:nvSpPr>
            <p:cNvPr id="36" name="Arrow: Chevron 35">
              <a:extLst>
                <a:ext uri="{FF2B5EF4-FFF2-40B4-BE49-F238E27FC236}">
                  <a16:creationId xmlns:a16="http://schemas.microsoft.com/office/drawing/2014/main" id="{BD8D428E-4F98-424A-86E8-B07361355E7C}"/>
                </a:ext>
              </a:extLst>
            </p:cNvPr>
            <p:cNvSpPr/>
            <p:nvPr/>
          </p:nvSpPr>
          <p:spPr>
            <a:xfrm>
              <a:off x="6179235" y="4856968"/>
              <a:ext cx="1714071" cy="661631"/>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Freeform: Shape 36">
              <a:extLst>
                <a:ext uri="{FF2B5EF4-FFF2-40B4-BE49-F238E27FC236}">
                  <a16:creationId xmlns:a16="http://schemas.microsoft.com/office/drawing/2014/main" id="{C056AD8A-57F9-41B5-AB38-AF05697211EE}"/>
                </a:ext>
              </a:extLst>
            </p:cNvPr>
            <p:cNvSpPr/>
            <p:nvPr/>
          </p:nvSpPr>
          <p:spPr>
            <a:xfrm>
              <a:off x="6239051" y="5219593"/>
              <a:ext cx="1898034" cy="464414"/>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b="1" kern="1200" dirty="0">
                  <a:latin typeface="Times New Roman" panose="02020603050405020304" pitchFamily="18" charset="0"/>
                  <a:cs typeface="Times New Roman" panose="02020603050405020304" pitchFamily="18" charset="0"/>
                </a:rPr>
                <a:t>Univariate &amp; Segmented Univariate Analysis</a:t>
              </a:r>
            </a:p>
          </p:txBody>
        </p:sp>
        <p:sp>
          <p:nvSpPr>
            <p:cNvPr id="38" name="Arrow: Chevron 37">
              <a:extLst>
                <a:ext uri="{FF2B5EF4-FFF2-40B4-BE49-F238E27FC236}">
                  <a16:creationId xmlns:a16="http://schemas.microsoft.com/office/drawing/2014/main" id="{64B6982E-2EC2-4CC8-89A5-B5C1D278C602}"/>
                </a:ext>
              </a:extLst>
            </p:cNvPr>
            <p:cNvSpPr/>
            <p:nvPr/>
          </p:nvSpPr>
          <p:spPr>
            <a:xfrm>
              <a:off x="8137086" y="4856968"/>
              <a:ext cx="1714071" cy="661631"/>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Freeform: Shape 38">
              <a:extLst>
                <a:ext uri="{FF2B5EF4-FFF2-40B4-BE49-F238E27FC236}">
                  <a16:creationId xmlns:a16="http://schemas.microsoft.com/office/drawing/2014/main" id="{2475F7A8-340D-45B2-9675-CBA5F40718D5}"/>
                </a:ext>
              </a:extLst>
            </p:cNvPr>
            <p:cNvSpPr/>
            <p:nvPr/>
          </p:nvSpPr>
          <p:spPr>
            <a:xfrm>
              <a:off x="8387355" y="5270485"/>
              <a:ext cx="1636759" cy="413522"/>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Bivariate Analysis</a:t>
              </a:r>
            </a:p>
          </p:txBody>
        </p:sp>
        <p:sp>
          <p:nvSpPr>
            <p:cNvPr id="40" name="Arrow: Chevron 39">
              <a:extLst>
                <a:ext uri="{FF2B5EF4-FFF2-40B4-BE49-F238E27FC236}">
                  <a16:creationId xmlns:a16="http://schemas.microsoft.com/office/drawing/2014/main" id="{B088CF2B-0C9B-4FFC-A986-686603495FCC}"/>
                </a:ext>
              </a:extLst>
            </p:cNvPr>
            <p:cNvSpPr/>
            <p:nvPr/>
          </p:nvSpPr>
          <p:spPr>
            <a:xfrm>
              <a:off x="10094936" y="4856968"/>
              <a:ext cx="1714071" cy="661631"/>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Freeform: Shape 40">
              <a:extLst>
                <a:ext uri="{FF2B5EF4-FFF2-40B4-BE49-F238E27FC236}">
                  <a16:creationId xmlns:a16="http://schemas.microsoft.com/office/drawing/2014/main" id="{3C13CF82-9160-47F7-B17F-B75F1601061B}"/>
                </a:ext>
              </a:extLst>
            </p:cNvPr>
            <p:cNvSpPr/>
            <p:nvPr/>
          </p:nvSpPr>
          <p:spPr>
            <a:xfrm>
              <a:off x="10154753" y="5219593"/>
              <a:ext cx="1844706" cy="464414"/>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1900" b="1" kern="1200" dirty="0">
                  <a:latin typeface="Times New Roman" panose="02020603050405020304" pitchFamily="18" charset="0"/>
                  <a:cs typeface="Times New Roman" panose="02020603050405020304" pitchFamily="18" charset="0"/>
                </a:rPr>
                <a:t>Conclusions &amp; Recommendations</a:t>
              </a:r>
            </a:p>
          </p:txBody>
        </p:sp>
      </p:grpSp>
      <p:sp>
        <p:nvSpPr>
          <p:cNvPr id="2" name="Rectangle 1">
            <a:extLst>
              <a:ext uri="{FF2B5EF4-FFF2-40B4-BE49-F238E27FC236}">
                <a16:creationId xmlns:a16="http://schemas.microsoft.com/office/drawing/2014/main" id="{68EC068B-7707-4E96-BEBD-50DFDD3FDCBF}"/>
              </a:ext>
            </a:extLst>
          </p:cNvPr>
          <p:cNvSpPr/>
          <p:nvPr/>
        </p:nvSpPr>
        <p:spPr>
          <a:xfrm>
            <a:off x="193695" y="2147455"/>
            <a:ext cx="11804610" cy="46274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129FEF9B-BEBB-44E5-8C89-98FEFDEA4279}"/>
              </a:ext>
            </a:extLst>
          </p:cNvPr>
          <p:cNvCxnSpPr>
            <a:cxnSpLocks/>
          </p:cNvCxnSpPr>
          <p:nvPr/>
        </p:nvCxnSpPr>
        <p:spPr>
          <a:xfrm>
            <a:off x="193695" y="4805273"/>
            <a:ext cx="11804610" cy="10367"/>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1FA2D72-446F-45F6-8520-88D435B167B7}"/>
              </a:ext>
            </a:extLst>
          </p:cNvPr>
          <p:cNvSpPr txBox="1"/>
          <p:nvPr/>
        </p:nvSpPr>
        <p:spPr>
          <a:xfrm>
            <a:off x="387925" y="4815640"/>
            <a:ext cx="6303819" cy="92333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2. Identifying most relevant data features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Based on business judgement and data understanding, these columns can help us identify the trends for customer charge-off</a:t>
            </a:r>
          </a:p>
        </p:txBody>
      </p:sp>
      <p:cxnSp>
        <p:nvCxnSpPr>
          <p:cNvPr id="44" name="Straight Connector 43">
            <a:extLst>
              <a:ext uri="{FF2B5EF4-FFF2-40B4-BE49-F238E27FC236}">
                <a16:creationId xmlns:a16="http://schemas.microsoft.com/office/drawing/2014/main" id="{C667B674-28CE-44D1-B5A7-3234283BF6B8}"/>
              </a:ext>
            </a:extLst>
          </p:cNvPr>
          <p:cNvCxnSpPr>
            <a:cxnSpLocks/>
          </p:cNvCxnSpPr>
          <p:nvPr/>
        </p:nvCxnSpPr>
        <p:spPr>
          <a:xfrm flipV="1">
            <a:off x="6674897" y="2144463"/>
            <a:ext cx="16847" cy="463041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32261F2-8053-404E-9BB3-BBAC7F2A0A55}"/>
              </a:ext>
            </a:extLst>
          </p:cNvPr>
          <p:cNvSpPr txBox="1"/>
          <p:nvPr/>
        </p:nvSpPr>
        <p:spPr>
          <a:xfrm>
            <a:off x="6841082" y="2144463"/>
            <a:ext cx="4779817"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4. Checking missing values &amp; imputing data</a:t>
            </a:r>
          </a:p>
        </p:txBody>
      </p:sp>
      <p:sp>
        <p:nvSpPr>
          <p:cNvPr id="10" name="TextBox 9">
            <a:extLst>
              <a:ext uri="{FF2B5EF4-FFF2-40B4-BE49-F238E27FC236}">
                <a16:creationId xmlns:a16="http://schemas.microsoft.com/office/drawing/2014/main" id="{D687E9A1-79C6-4E9E-8D89-76812A106CAA}"/>
              </a:ext>
            </a:extLst>
          </p:cNvPr>
          <p:cNvSpPr txBox="1"/>
          <p:nvPr/>
        </p:nvSpPr>
        <p:spPr>
          <a:xfrm>
            <a:off x="6691744" y="2496949"/>
            <a:ext cx="5234296"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observed that within the selected columns for analysis, </a:t>
            </a:r>
            <a:r>
              <a:rPr lang="en-US" i="1" dirty="0">
                <a:latin typeface="Times New Roman" panose="02020603050405020304" pitchFamily="18" charset="0"/>
                <a:cs typeface="Times New Roman" panose="02020603050405020304" pitchFamily="18" charset="0"/>
              </a:rPr>
              <a:t>emp_length </a:t>
            </a:r>
            <a:r>
              <a:rPr lang="en-US" dirty="0">
                <a:latin typeface="Times New Roman" panose="02020603050405020304" pitchFamily="18" charset="0"/>
                <a:cs typeface="Times New Roman" panose="02020603050405020304" pitchFamily="18" charset="0"/>
              </a:rPr>
              <a:t>column has about 2.7% missing values from total values.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Missing data is within 5%, we chose to impute rather than deleting those rows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Since it’s a categorical variable, it is imputed by the mode of the column which was 10+ years</a:t>
            </a:r>
          </a:p>
          <a:p>
            <a:r>
              <a:rPr lang="en-US" b="1" dirty="0">
                <a:latin typeface="Times New Roman" panose="02020603050405020304" pitchFamily="18" charset="0"/>
                <a:cs typeface="Times New Roman" panose="02020603050405020304" pitchFamily="18" charset="0"/>
              </a:rPr>
              <a:t>Output : Selected dataset has no missing values</a:t>
            </a:r>
          </a:p>
        </p:txBody>
      </p:sp>
      <p:sp>
        <p:nvSpPr>
          <p:cNvPr id="45" name="TextBox 44">
            <a:extLst>
              <a:ext uri="{FF2B5EF4-FFF2-40B4-BE49-F238E27FC236}">
                <a16:creationId xmlns:a16="http://schemas.microsoft.com/office/drawing/2014/main" id="{56E48572-7DBA-4B32-978C-6DD176026283}"/>
              </a:ext>
            </a:extLst>
          </p:cNvPr>
          <p:cNvSpPr txBox="1"/>
          <p:nvPr/>
        </p:nvSpPr>
        <p:spPr>
          <a:xfrm>
            <a:off x="6622815" y="4805273"/>
            <a:ext cx="5375490" cy="2308324"/>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5. Checking outliers and removing them</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the numeric data columns, box plots were plotted to understand the distribution and outliers.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Other than </a:t>
            </a:r>
            <a:r>
              <a:rPr lang="en-US" i="1" dirty="0">
                <a:latin typeface="Times New Roman" panose="02020603050405020304" pitchFamily="18" charset="0"/>
                <a:cs typeface="Times New Roman" panose="02020603050405020304" pitchFamily="18" charset="0"/>
              </a:rPr>
              <a:t>dti</a:t>
            </a:r>
            <a:r>
              <a:rPr lang="en-US" dirty="0">
                <a:latin typeface="Times New Roman" panose="02020603050405020304" pitchFamily="18" charset="0"/>
                <a:cs typeface="Times New Roman" panose="02020603050405020304" pitchFamily="18" charset="0"/>
              </a:rPr>
              <a:t>, rest of the columns showed outliers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was removed using standard outlier limits but Q1 &amp; Q3 were taken at 10 &amp; 90 percentile respectively to minimize the deletion of data points </a:t>
            </a:r>
            <a:endParaRPr lang="en-US" i="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cxnSp>
        <p:nvCxnSpPr>
          <p:cNvPr id="49" name="Straight Connector 48">
            <a:extLst>
              <a:ext uri="{FF2B5EF4-FFF2-40B4-BE49-F238E27FC236}">
                <a16:creationId xmlns:a16="http://schemas.microsoft.com/office/drawing/2014/main" id="{CEA629C6-A334-4815-901E-9154703AFFE4}"/>
              </a:ext>
            </a:extLst>
          </p:cNvPr>
          <p:cNvCxnSpPr>
            <a:cxnSpLocks/>
          </p:cNvCxnSpPr>
          <p:nvPr/>
        </p:nvCxnSpPr>
        <p:spPr>
          <a:xfrm>
            <a:off x="197031" y="5738970"/>
            <a:ext cx="6494713"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15B125C-B90D-4727-A132-AC50C8F2EAC9}"/>
              </a:ext>
            </a:extLst>
          </p:cNvPr>
          <p:cNvSpPr txBox="1"/>
          <p:nvPr/>
        </p:nvSpPr>
        <p:spPr>
          <a:xfrm>
            <a:off x="249113" y="5657671"/>
            <a:ext cx="6442631" cy="1200329"/>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3. Data manipulation </a:t>
            </a:r>
          </a:p>
          <a:p>
            <a:r>
              <a:rPr lang="en-US" dirty="0">
                <a:latin typeface="Times New Roman" panose="02020603050405020304" pitchFamily="18" charset="0"/>
                <a:cs typeface="Times New Roman" panose="02020603050405020304" pitchFamily="18" charset="0"/>
              </a:rPr>
              <a:t>String manipulation is used to remove % from </a:t>
            </a:r>
            <a:r>
              <a:rPr lang="en-US" b="1" dirty="0">
                <a:latin typeface="Times New Roman" panose="02020603050405020304" pitchFamily="18" charset="0"/>
                <a:cs typeface="Times New Roman" panose="02020603050405020304" pitchFamily="18" charset="0"/>
              </a:rPr>
              <a:t>interest rate </a:t>
            </a:r>
            <a:r>
              <a:rPr lang="en-US" dirty="0">
                <a:latin typeface="Times New Roman" panose="02020603050405020304" pitchFamily="18" charset="0"/>
                <a:cs typeface="Times New Roman" panose="02020603050405020304" pitchFamily="18" charset="0"/>
              </a:rPr>
              <a:t>and convert them from string to float values, similarly in earliest credit line, we are interested in years, so we extracted years from dates</a:t>
            </a:r>
          </a:p>
        </p:txBody>
      </p:sp>
    </p:spTree>
    <p:extLst>
      <p:ext uri="{BB962C8B-B14F-4D97-AF65-F5344CB8AC3E}">
        <p14:creationId xmlns:p14="http://schemas.microsoft.com/office/powerpoint/2010/main" val="935335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A0D454E-C01B-46D1-A948-3CDBE9F19EEC}"/>
              </a:ext>
            </a:extLst>
          </p:cNvPr>
          <p:cNvGrpSpPr/>
          <p:nvPr/>
        </p:nvGrpSpPr>
        <p:grpSpPr>
          <a:xfrm>
            <a:off x="249113" y="279255"/>
            <a:ext cx="11693774" cy="1801091"/>
            <a:chOff x="305685" y="4856968"/>
            <a:chExt cx="11693774" cy="827039"/>
          </a:xfrm>
        </p:grpSpPr>
        <p:sp>
          <p:nvSpPr>
            <p:cNvPr id="5" name="Arrow: Chevron 4">
              <a:extLst>
                <a:ext uri="{FF2B5EF4-FFF2-40B4-BE49-F238E27FC236}">
                  <a16:creationId xmlns:a16="http://schemas.microsoft.com/office/drawing/2014/main" id="{B481E99A-2450-4A64-B95E-0AEBD86B50B0}"/>
                </a:ext>
              </a:extLst>
            </p:cNvPr>
            <p:cNvSpPr/>
            <p:nvPr/>
          </p:nvSpPr>
          <p:spPr>
            <a:xfrm>
              <a:off x="305685" y="4856968"/>
              <a:ext cx="1714071" cy="661631"/>
            </a:xfrm>
            <a:prstGeom prst="chevron">
              <a:avLst>
                <a:gd name="adj" fmla="val 40000"/>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Freeform: Shape 5">
              <a:extLst>
                <a:ext uri="{FF2B5EF4-FFF2-40B4-BE49-F238E27FC236}">
                  <a16:creationId xmlns:a16="http://schemas.microsoft.com/office/drawing/2014/main" id="{F978F1C4-2D01-492E-9EFF-5B735DC41EC6}"/>
                </a:ext>
              </a:extLst>
            </p:cNvPr>
            <p:cNvSpPr/>
            <p:nvPr/>
          </p:nvSpPr>
          <p:spPr>
            <a:xfrm>
              <a:off x="305685" y="5270487"/>
              <a:ext cx="1844708" cy="413519"/>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9525">
              <a:solidFill>
                <a:srgbClr val="0070C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ysClr val="windowText" lastClr="000000"/>
                  </a:solidFill>
                  <a:latin typeface="Times New Roman" panose="02020603050405020304" pitchFamily="18" charset="0"/>
                  <a:cs typeface="Times New Roman" panose="02020603050405020304" pitchFamily="18" charset="0"/>
                </a:rPr>
                <a:t>Data Understanding</a:t>
              </a:r>
            </a:p>
          </p:txBody>
        </p:sp>
        <p:sp>
          <p:nvSpPr>
            <p:cNvPr id="7" name="Arrow: Chevron 6">
              <a:extLst>
                <a:ext uri="{FF2B5EF4-FFF2-40B4-BE49-F238E27FC236}">
                  <a16:creationId xmlns:a16="http://schemas.microsoft.com/office/drawing/2014/main" id="{96796639-9EC4-4673-B870-94939C145EEB}"/>
                </a:ext>
              </a:extLst>
            </p:cNvPr>
            <p:cNvSpPr/>
            <p:nvPr/>
          </p:nvSpPr>
          <p:spPr>
            <a:xfrm>
              <a:off x="2263535" y="4856968"/>
              <a:ext cx="1714071" cy="661631"/>
            </a:xfrm>
            <a:prstGeom prst="chevron">
              <a:avLst>
                <a:gd name="adj" fmla="val 40000"/>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127C4B83-2EA4-4A33-8E25-BF7AB4D88BF2}"/>
                </a:ext>
              </a:extLst>
            </p:cNvPr>
            <p:cNvSpPr/>
            <p:nvPr/>
          </p:nvSpPr>
          <p:spPr>
            <a:xfrm>
              <a:off x="2340843" y="5270486"/>
              <a:ext cx="1636762" cy="413520"/>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9525">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chemeClr val="tx1"/>
                  </a:solidFill>
                  <a:latin typeface="Times New Roman" panose="02020603050405020304" pitchFamily="18" charset="0"/>
                  <a:cs typeface="Times New Roman" panose="02020603050405020304" pitchFamily="18" charset="0"/>
                </a:rPr>
                <a:t>Data Cleaning</a:t>
              </a:r>
            </a:p>
          </p:txBody>
        </p:sp>
        <p:sp>
          <p:nvSpPr>
            <p:cNvPr id="9" name="Arrow: Chevron 8">
              <a:extLst>
                <a:ext uri="{FF2B5EF4-FFF2-40B4-BE49-F238E27FC236}">
                  <a16:creationId xmlns:a16="http://schemas.microsoft.com/office/drawing/2014/main" id="{8227928F-70FA-40C0-BF52-B180BF86C1BE}"/>
                </a:ext>
              </a:extLst>
            </p:cNvPr>
            <p:cNvSpPr/>
            <p:nvPr/>
          </p:nvSpPr>
          <p:spPr>
            <a:xfrm>
              <a:off x="4221385" y="4856968"/>
              <a:ext cx="1714071" cy="661631"/>
            </a:xfrm>
            <a:prstGeom prst="chevron">
              <a:avLst>
                <a:gd name="adj" fmla="val 40000"/>
              </a:avLst>
            </a:pr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A6BFED71-67BB-4C3A-A7DC-80A0550CA607}"/>
                </a:ext>
              </a:extLst>
            </p:cNvPr>
            <p:cNvSpPr/>
            <p:nvPr/>
          </p:nvSpPr>
          <p:spPr>
            <a:xfrm>
              <a:off x="4221385" y="5270485"/>
              <a:ext cx="1904524" cy="413521"/>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38100">
              <a:solidFill>
                <a:schemeClr val="accent6"/>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chemeClr val="accent6"/>
                  </a:solidFill>
                  <a:latin typeface="Times New Roman" panose="02020603050405020304" pitchFamily="18" charset="0"/>
                  <a:cs typeface="Times New Roman" panose="02020603050405020304" pitchFamily="18" charset="0"/>
                </a:rPr>
                <a:t>Selecting Key Features for EDA</a:t>
              </a:r>
            </a:p>
          </p:txBody>
        </p:sp>
        <p:sp>
          <p:nvSpPr>
            <p:cNvPr id="11" name="Arrow: Chevron 10">
              <a:extLst>
                <a:ext uri="{FF2B5EF4-FFF2-40B4-BE49-F238E27FC236}">
                  <a16:creationId xmlns:a16="http://schemas.microsoft.com/office/drawing/2014/main" id="{BDF61A14-D7E5-444E-8631-E476EA2D9851}"/>
                </a:ext>
              </a:extLst>
            </p:cNvPr>
            <p:cNvSpPr/>
            <p:nvPr/>
          </p:nvSpPr>
          <p:spPr>
            <a:xfrm>
              <a:off x="6179235" y="4856968"/>
              <a:ext cx="1714071" cy="661631"/>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eform: Shape 11">
              <a:extLst>
                <a:ext uri="{FF2B5EF4-FFF2-40B4-BE49-F238E27FC236}">
                  <a16:creationId xmlns:a16="http://schemas.microsoft.com/office/drawing/2014/main" id="{31F9986D-97EF-4A20-AFA9-A0F94FE0F998}"/>
                </a:ext>
              </a:extLst>
            </p:cNvPr>
            <p:cNvSpPr/>
            <p:nvPr/>
          </p:nvSpPr>
          <p:spPr>
            <a:xfrm>
              <a:off x="6239051" y="5219593"/>
              <a:ext cx="1898034" cy="464414"/>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b="1" kern="1200" dirty="0">
                  <a:latin typeface="Times New Roman" panose="02020603050405020304" pitchFamily="18" charset="0"/>
                  <a:cs typeface="Times New Roman" panose="02020603050405020304" pitchFamily="18" charset="0"/>
                </a:rPr>
                <a:t>Univariate &amp; Segmented Univariate Analysis</a:t>
              </a:r>
            </a:p>
          </p:txBody>
        </p:sp>
        <p:sp>
          <p:nvSpPr>
            <p:cNvPr id="13" name="Arrow: Chevron 12">
              <a:extLst>
                <a:ext uri="{FF2B5EF4-FFF2-40B4-BE49-F238E27FC236}">
                  <a16:creationId xmlns:a16="http://schemas.microsoft.com/office/drawing/2014/main" id="{4A72AB61-27DE-4C62-907F-62D193F35A45}"/>
                </a:ext>
              </a:extLst>
            </p:cNvPr>
            <p:cNvSpPr/>
            <p:nvPr/>
          </p:nvSpPr>
          <p:spPr>
            <a:xfrm>
              <a:off x="8137086" y="4856968"/>
              <a:ext cx="1714071" cy="661631"/>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eform: Shape 13">
              <a:extLst>
                <a:ext uri="{FF2B5EF4-FFF2-40B4-BE49-F238E27FC236}">
                  <a16:creationId xmlns:a16="http://schemas.microsoft.com/office/drawing/2014/main" id="{00D3E869-B2AD-461A-BFCD-90DF3EC277C5}"/>
                </a:ext>
              </a:extLst>
            </p:cNvPr>
            <p:cNvSpPr/>
            <p:nvPr/>
          </p:nvSpPr>
          <p:spPr>
            <a:xfrm>
              <a:off x="8387355" y="5270485"/>
              <a:ext cx="1636759" cy="413522"/>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Bivariate Analysis</a:t>
              </a:r>
            </a:p>
          </p:txBody>
        </p:sp>
        <p:sp>
          <p:nvSpPr>
            <p:cNvPr id="15" name="Arrow: Chevron 14">
              <a:extLst>
                <a:ext uri="{FF2B5EF4-FFF2-40B4-BE49-F238E27FC236}">
                  <a16:creationId xmlns:a16="http://schemas.microsoft.com/office/drawing/2014/main" id="{4FC96342-7D10-477E-ACD0-8A2A48A7ECC1}"/>
                </a:ext>
              </a:extLst>
            </p:cNvPr>
            <p:cNvSpPr/>
            <p:nvPr/>
          </p:nvSpPr>
          <p:spPr>
            <a:xfrm>
              <a:off x="10094936" y="4856968"/>
              <a:ext cx="1714071" cy="661631"/>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Freeform: Shape 15">
              <a:extLst>
                <a:ext uri="{FF2B5EF4-FFF2-40B4-BE49-F238E27FC236}">
                  <a16:creationId xmlns:a16="http://schemas.microsoft.com/office/drawing/2014/main" id="{28A18FFD-75C1-49EC-B54B-D209AED1CFE2}"/>
                </a:ext>
              </a:extLst>
            </p:cNvPr>
            <p:cNvSpPr/>
            <p:nvPr/>
          </p:nvSpPr>
          <p:spPr>
            <a:xfrm>
              <a:off x="10154753" y="5219593"/>
              <a:ext cx="1844706" cy="464414"/>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1900" b="1" kern="1200" dirty="0">
                  <a:latin typeface="Times New Roman" panose="02020603050405020304" pitchFamily="18" charset="0"/>
                  <a:cs typeface="Times New Roman" panose="02020603050405020304" pitchFamily="18" charset="0"/>
                </a:rPr>
                <a:t>Conclusions &amp; Recommendations</a:t>
              </a:r>
            </a:p>
          </p:txBody>
        </p:sp>
      </p:grpSp>
      <p:grpSp>
        <p:nvGrpSpPr>
          <p:cNvPr id="26" name="Group 25">
            <a:extLst>
              <a:ext uri="{FF2B5EF4-FFF2-40B4-BE49-F238E27FC236}">
                <a16:creationId xmlns:a16="http://schemas.microsoft.com/office/drawing/2014/main" id="{41671409-7A56-407B-AF55-938DDAA43C9E}"/>
              </a:ext>
            </a:extLst>
          </p:cNvPr>
          <p:cNvGrpSpPr/>
          <p:nvPr/>
        </p:nvGrpSpPr>
        <p:grpSpPr>
          <a:xfrm>
            <a:off x="-1" y="2085347"/>
            <a:ext cx="5564620" cy="4718196"/>
            <a:chOff x="-1" y="2085347"/>
            <a:chExt cx="5564620" cy="4718196"/>
          </a:xfrm>
        </p:grpSpPr>
        <p:pic>
          <p:nvPicPr>
            <p:cNvPr id="21" name="Picture 20">
              <a:extLst>
                <a:ext uri="{FF2B5EF4-FFF2-40B4-BE49-F238E27FC236}">
                  <a16:creationId xmlns:a16="http://schemas.microsoft.com/office/drawing/2014/main" id="{EC5C7441-5880-421B-8BFD-F0B1126ADF4A}"/>
                </a:ext>
              </a:extLst>
            </p:cNvPr>
            <p:cNvPicPr>
              <a:picLocks noChangeAspect="1"/>
            </p:cNvPicPr>
            <p:nvPr/>
          </p:nvPicPr>
          <p:blipFill rotWithShape="1">
            <a:blip r:embed="rId2">
              <a:extLst>
                <a:ext uri="{28A0092B-C50C-407E-A947-70E740481C1C}">
                  <a14:useLocalDpi xmlns:a14="http://schemas.microsoft.com/office/drawing/2010/main" val="0"/>
                </a:ext>
              </a:extLst>
            </a:blip>
            <a:srcRect t="8333" r="12167"/>
            <a:stretch/>
          </p:blipFill>
          <p:spPr>
            <a:xfrm rot="5400000">
              <a:off x="222076" y="1863270"/>
              <a:ext cx="4657934" cy="5102087"/>
            </a:xfrm>
            <a:prstGeom prst="rect">
              <a:avLst/>
            </a:prstGeom>
          </p:spPr>
        </p:pic>
        <p:pic>
          <p:nvPicPr>
            <p:cNvPr id="23" name="Picture 22">
              <a:extLst>
                <a:ext uri="{FF2B5EF4-FFF2-40B4-BE49-F238E27FC236}">
                  <a16:creationId xmlns:a16="http://schemas.microsoft.com/office/drawing/2014/main" id="{4A99C755-B00E-4548-9B58-75D40107674F}"/>
                </a:ext>
              </a:extLst>
            </p:cNvPr>
            <p:cNvPicPr>
              <a:picLocks noChangeAspect="1"/>
            </p:cNvPicPr>
            <p:nvPr/>
          </p:nvPicPr>
          <p:blipFill rotWithShape="1">
            <a:blip r:embed="rId2">
              <a:extLst>
                <a:ext uri="{28A0092B-C50C-407E-A947-70E740481C1C}">
                  <a14:useLocalDpi xmlns:a14="http://schemas.microsoft.com/office/drawing/2010/main" val="0"/>
                </a:ext>
              </a:extLst>
            </a:blip>
            <a:srcRect l="89351" b="9633"/>
            <a:stretch/>
          </p:blipFill>
          <p:spPr>
            <a:xfrm>
              <a:off x="5088837" y="2655611"/>
              <a:ext cx="475782" cy="4147932"/>
            </a:xfrm>
            <a:prstGeom prst="rect">
              <a:avLst/>
            </a:prstGeom>
          </p:spPr>
        </p:pic>
      </p:grpSp>
      <p:sp>
        <p:nvSpPr>
          <p:cNvPr id="25" name="TextBox 24">
            <a:extLst>
              <a:ext uri="{FF2B5EF4-FFF2-40B4-BE49-F238E27FC236}">
                <a16:creationId xmlns:a16="http://schemas.microsoft.com/office/drawing/2014/main" id="{B7250E47-61CD-49E3-A960-EC47A67E4D8B}"/>
              </a:ext>
            </a:extLst>
          </p:cNvPr>
          <p:cNvSpPr txBox="1"/>
          <p:nvPr/>
        </p:nvSpPr>
        <p:spPr>
          <a:xfrm>
            <a:off x="5619454" y="2655611"/>
            <a:ext cx="6486882"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The categorical variables are encoded with numbers for each category to check correlation</a:t>
            </a:r>
          </a:p>
          <a:p>
            <a:pPr marL="342900" indent="-342900">
              <a:buFont typeface="Arial" panose="020B0604020202020204" pitchFamily="34" charset="0"/>
              <a:buChar char="•"/>
            </a:pPr>
            <a:r>
              <a:rPr lang="en-US" sz="2000" b="0" dirty="0">
                <a:solidFill>
                  <a:srgbClr val="000000"/>
                </a:solidFill>
                <a:effectLst/>
                <a:latin typeface="Times New Roman" panose="02020603050405020304" pitchFamily="18" charset="0"/>
                <a:cs typeface="Times New Roman" panose="02020603050405020304" pitchFamily="18" charset="0"/>
              </a:rPr>
              <a:t>As the input features are not highly correlated  among themselves (i.e. </a:t>
            </a:r>
            <a:r>
              <a:rPr lang="en-US" sz="2000" dirty="0">
                <a:solidFill>
                  <a:srgbClr val="000000"/>
                </a:solidFill>
                <a:latin typeface="Times New Roman" panose="02020603050405020304" pitchFamily="18" charset="0"/>
                <a:cs typeface="Times New Roman" panose="02020603050405020304" pitchFamily="18" charset="0"/>
              </a:rPr>
              <a:t>R </a:t>
            </a:r>
            <a:r>
              <a:rPr lang="en-US" sz="2000" b="0" dirty="0">
                <a:solidFill>
                  <a:srgbClr val="000000"/>
                </a:solidFill>
                <a:effectLst/>
                <a:latin typeface="Times New Roman" panose="02020603050405020304" pitchFamily="18" charset="0"/>
                <a:cs typeface="Times New Roman" panose="02020603050405020304" pitchFamily="18" charset="0"/>
              </a:rPr>
              <a:t>&lt; 0.9) the selected input features can be taken for the EDA analysis</a:t>
            </a:r>
          </a:p>
          <a:p>
            <a:pPr marL="342900"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Amongst the variables, loan_amnt, term, int_rate &amp; grade are show some positive correlation amongst them, with grade and int_rate being the most correlated (R=0.75)</a:t>
            </a:r>
          </a:p>
        </p:txBody>
      </p:sp>
      <p:sp>
        <p:nvSpPr>
          <p:cNvPr id="28" name="TextBox 27">
            <a:extLst>
              <a:ext uri="{FF2B5EF4-FFF2-40B4-BE49-F238E27FC236}">
                <a16:creationId xmlns:a16="http://schemas.microsoft.com/office/drawing/2014/main" id="{A46AE7A1-CCC8-4AA0-920C-1191D9741FC3}"/>
              </a:ext>
            </a:extLst>
          </p:cNvPr>
          <p:cNvSpPr txBox="1"/>
          <p:nvPr/>
        </p:nvSpPr>
        <p:spPr>
          <a:xfrm>
            <a:off x="6636565" y="2251335"/>
            <a:ext cx="4455505" cy="369332"/>
          </a:xfrm>
          <a:prstGeom prst="rect">
            <a:avLst/>
          </a:prstGeom>
          <a:noFill/>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C</a:t>
            </a:r>
            <a:r>
              <a:rPr lang="en-US" sz="1800" b="1" dirty="0">
                <a:solidFill>
                  <a:srgbClr val="000000"/>
                </a:solidFill>
                <a:effectLst/>
                <a:latin typeface="Times New Roman" panose="02020603050405020304" pitchFamily="18" charset="0"/>
                <a:cs typeface="Times New Roman" panose="02020603050405020304" pitchFamily="18" charset="0"/>
              </a:rPr>
              <a:t>orrelation coefficient </a:t>
            </a:r>
            <a:r>
              <a:rPr lang="en-US" b="1" dirty="0">
                <a:solidFill>
                  <a:srgbClr val="000000"/>
                </a:solidFill>
                <a:latin typeface="Times New Roman" panose="02020603050405020304" pitchFamily="18" charset="0"/>
                <a:cs typeface="Times New Roman" panose="02020603050405020304" pitchFamily="18" charset="0"/>
              </a:rPr>
              <a:t>depicted by </a:t>
            </a:r>
            <a:r>
              <a:rPr lang="en-US" sz="1800" b="1" dirty="0">
                <a:solidFill>
                  <a:srgbClr val="000000"/>
                </a:solidFill>
                <a:effectLst/>
                <a:latin typeface="Times New Roman" panose="02020603050405020304" pitchFamily="18" charset="0"/>
                <a:cs typeface="Times New Roman" panose="02020603050405020304" pitchFamily="18" charset="0"/>
              </a:rPr>
              <a:t>R</a:t>
            </a:r>
            <a:endParaRPr lang="en-US" b="1" dirty="0"/>
          </a:p>
        </p:txBody>
      </p:sp>
      <p:pic>
        <p:nvPicPr>
          <p:cNvPr id="30" name="Picture 29">
            <a:extLst>
              <a:ext uri="{FF2B5EF4-FFF2-40B4-BE49-F238E27FC236}">
                <a16:creationId xmlns:a16="http://schemas.microsoft.com/office/drawing/2014/main" id="{07C238E9-C369-4083-9CF3-E5A1B0A52550}"/>
              </a:ext>
            </a:extLst>
          </p:cNvPr>
          <p:cNvPicPr>
            <a:picLocks noChangeAspect="1"/>
          </p:cNvPicPr>
          <p:nvPr/>
        </p:nvPicPr>
        <p:blipFill>
          <a:blip r:embed="rId3"/>
          <a:stretch>
            <a:fillRect/>
          </a:stretch>
        </p:blipFill>
        <p:spPr>
          <a:xfrm>
            <a:off x="8199348" y="5316626"/>
            <a:ext cx="3743539" cy="1449362"/>
          </a:xfrm>
          <a:prstGeom prst="rect">
            <a:avLst/>
          </a:prstGeom>
        </p:spPr>
      </p:pic>
      <p:sp>
        <p:nvSpPr>
          <p:cNvPr id="31" name="TextBox 30">
            <a:extLst>
              <a:ext uri="{FF2B5EF4-FFF2-40B4-BE49-F238E27FC236}">
                <a16:creationId xmlns:a16="http://schemas.microsoft.com/office/drawing/2014/main" id="{F6AF0F91-BF3E-4371-A0D3-C4513452E429}"/>
              </a:ext>
            </a:extLst>
          </p:cNvPr>
          <p:cNvSpPr txBox="1"/>
          <p:nvPr/>
        </p:nvSpPr>
        <p:spPr>
          <a:xfrm>
            <a:off x="5874422" y="5755696"/>
            <a:ext cx="1896288"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Key Features Selected for EDA </a:t>
            </a:r>
          </a:p>
        </p:txBody>
      </p:sp>
      <p:sp>
        <p:nvSpPr>
          <p:cNvPr id="32" name="Arrow: Right 31">
            <a:extLst>
              <a:ext uri="{FF2B5EF4-FFF2-40B4-BE49-F238E27FC236}">
                <a16:creationId xmlns:a16="http://schemas.microsoft.com/office/drawing/2014/main" id="{5325B078-2ED1-481A-9C82-767A54F714D0}"/>
              </a:ext>
            </a:extLst>
          </p:cNvPr>
          <p:cNvSpPr/>
          <p:nvPr/>
        </p:nvSpPr>
        <p:spPr>
          <a:xfrm>
            <a:off x="7648775" y="5936974"/>
            <a:ext cx="475782" cy="208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0499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B81AF16-FA50-4460-9949-6B9EA274EA22}"/>
              </a:ext>
            </a:extLst>
          </p:cNvPr>
          <p:cNvGrpSpPr/>
          <p:nvPr/>
        </p:nvGrpSpPr>
        <p:grpSpPr>
          <a:xfrm>
            <a:off x="249113" y="279255"/>
            <a:ext cx="11693774" cy="1801091"/>
            <a:chOff x="305685" y="4856968"/>
            <a:chExt cx="11693774" cy="827039"/>
          </a:xfrm>
        </p:grpSpPr>
        <p:sp>
          <p:nvSpPr>
            <p:cNvPr id="5" name="Arrow: Chevron 4">
              <a:extLst>
                <a:ext uri="{FF2B5EF4-FFF2-40B4-BE49-F238E27FC236}">
                  <a16:creationId xmlns:a16="http://schemas.microsoft.com/office/drawing/2014/main" id="{194D3CEB-D8F2-4F55-B82E-79770E6E23DC}"/>
                </a:ext>
              </a:extLst>
            </p:cNvPr>
            <p:cNvSpPr/>
            <p:nvPr/>
          </p:nvSpPr>
          <p:spPr>
            <a:xfrm>
              <a:off x="305685" y="4856968"/>
              <a:ext cx="1714071" cy="661631"/>
            </a:xfrm>
            <a:prstGeom prst="chevron">
              <a:avLst>
                <a:gd name="adj" fmla="val 40000"/>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Freeform: Shape 5">
              <a:extLst>
                <a:ext uri="{FF2B5EF4-FFF2-40B4-BE49-F238E27FC236}">
                  <a16:creationId xmlns:a16="http://schemas.microsoft.com/office/drawing/2014/main" id="{276A3724-B571-453B-8092-002AFC7FCE41}"/>
                </a:ext>
              </a:extLst>
            </p:cNvPr>
            <p:cNvSpPr/>
            <p:nvPr/>
          </p:nvSpPr>
          <p:spPr>
            <a:xfrm>
              <a:off x="305685" y="5270487"/>
              <a:ext cx="1844708" cy="413519"/>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9525">
              <a:solidFill>
                <a:srgbClr val="0070C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ysClr val="windowText" lastClr="000000"/>
                  </a:solidFill>
                  <a:latin typeface="Times New Roman" panose="02020603050405020304" pitchFamily="18" charset="0"/>
                  <a:cs typeface="Times New Roman" panose="02020603050405020304" pitchFamily="18" charset="0"/>
                </a:rPr>
                <a:t>Data Understanding</a:t>
              </a:r>
            </a:p>
          </p:txBody>
        </p:sp>
        <p:sp>
          <p:nvSpPr>
            <p:cNvPr id="7" name="Arrow: Chevron 6">
              <a:extLst>
                <a:ext uri="{FF2B5EF4-FFF2-40B4-BE49-F238E27FC236}">
                  <a16:creationId xmlns:a16="http://schemas.microsoft.com/office/drawing/2014/main" id="{32FC443F-50C1-4C20-9317-B9B0823AD493}"/>
                </a:ext>
              </a:extLst>
            </p:cNvPr>
            <p:cNvSpPr/>
            <p:nvPr/>
          </p:nvSpPr>
          <p:spPr>
            <a:xfrm>
              <a:off x="2263535" y="4856968"/>
              <a:ext cx="1714071" cy="661631"/>
            </a:xfrm>
            <a:prstGeom prst="chevron">
              <a:avLst>
                <a:gd name="adj" fmla="val 40000"/>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3854D629-CFC5-4924-A004-61E571AB3ED4}"/>
                </a:ext>
              </a:extLst>
            </p:cNvPr>
            <p:cNvSpPr/>
            <p:nvPr/>
          </p:nvSpPr>
          <p:spPr>
            <a:xfrm>
              <a:off x="2340843" y="5270486"/>
              <a:ext cx="1636762" cy="413520"/>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9525">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chemeClr val="tx1"/>
                  </a:solidFill>
                  <a:latin typeface="Times New Roman" panose="02020603050405020304" pitchFamily="18" charset="0"/>
                  <a:cs typeface="Times New Roman" panose="02020603050405020304" pitchFamily="18" charset="0"/>
                </a:rPr>
                <a:t>Data Cleaning</a:t>
              </a:r>
            </a:p>
          </p:txBody>
        </p:sp>
        <p:sp>
          <p:nvSpPr>
            <p:cNvPr id="9" name="Arrow: Chevron 8">
              <a:extLst>
                <a:ext uri="{FF2B5EF4-FFF2-40B4-BE49-F238E27FC236}">
                  <a16:creationId xmlns:a16="http://schemas.microsoft.com/office/drawing/2014/main" id="{F181347B-411E-4741-905B-649CB02B7E38}"/>
                </a:ext>
              </a:extLst>
            </p:cNvPr>
            <p:cNvSpPr/>
            <p:nvPr/>
          </p:nvSpPr>
          <p:spPr>
            <a:xfrm>
              <a:off x="4221385" y="4856968"/>
              <a:ext cx="1714071" cy="661631"/>
            </a:xfrm>
            <a:prstGeom prst="chevron">
              <a:avLst>
                <a:gd name="adj" fmla="val 40000"/>
              </a:avLst>
            </a:pr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91129810-E0C5-4127-89C6-5705CD7E7170}"/>
                </a:ext>
              </a:extLst>
            </p:cNvPr>
            <p:cNvSpPr/>
            <p:nvPr/>
          </p:nvSpPr>
          <p:spPr>
            <a:xfrm>
              <a:off x="4221385" y="5270485"/>
              <a:ext cx="1904524" cy="413521"/>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38100">
              <a:solidFill>
                <a:schemeClr val="accent6"/>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chemeClr val="accent6"/>
                  </a:solidFill>
                  <a:latin typeface="Times New Roman" panose="02020603050405020304" pitchFamily="18" charset="0"/>
                  <a:cs typeface="Times New Roman" panose="02020603050405020304" pitchFamily="18" charset="0"/>
                </a:rPr>
                <a:t>Selecting Key Features for EDA</a:t>
              </a:r>
            </a:p>
          </p:txBody>
        </p:sp>
        <p:sp>
          <p:nvSpPr>
            <p:cNvPr id="11" name="Arrow: Chevron 10">
              <a:extLst>
                <a:ext uri="{FF2B5EF4-FFF2-40B4-BE49-F238E27FC236}">
                  <a16:creationId xmlns:a16="http://schemas.microsoft.com/office/drawing/2014/main" id="{B582A077-BC2B-431D-85AE-EBE2C5060C52}"/>
                </a:ext>
              </a:extLst>
            </p:cNvPr>
            <p:cNvSpPr/>
            <p:nvPr/>
          </p:nvSpPr>
          <p:spPr>
            <a:xfrm>
              <a:off x="6179235" y="4856968"/>
              <a:ext cx="1714071" cy="661631"/>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eform: Shape 11">
              <a:extLst>
                <a:ext uri="{FF2B5EF4-FFF2-40B4-BE49-F238E27FC236}">
                  <a16:creationId xmlns:a16="http://schemas.microsoft.com/office/drawing/2014/main" id="{D62C86FB-D99D-47D6-9FED-C49927214F2E}"/>
                </a:ext>
              </a:extLst>
            </p:cNvPr>
            <p:cNvSpPr/>
            <p:nvPr/>
          </p:nvSpPr>
          <p:spPr>
            <a:xfrm>
              <a:off x="6239051" y="5219593"/>
              <a:ext cx="1898034" cy="464414"/>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b="1" kern="1200" dirty="0">
                  <a:latin typeface="Times New Roman" panose="02020603050405020304" pitchFamily="18" charset="0"/>
                  <a:cs typeface="Times New Roman" panose="02020603050405020304" pitchFamily="18" charset="0"/>
                </a:rPr>
                <a:t>Univariate &amp; Segmented Univariate Analysis</a:t>
              </a:r>
            </a:p>
          </p:txBody>
        </p:sp>
        <p:sp>
          <p:nvSpPr>
            <p:cNvPr id="13" name="Arrow: Chevron 12">
              <a:extLst>
                <a:ext uri="{FF2B5EF4-FFF2-40B4-BE49-F238E27FC236}">
                  <a16:creationId xmlns:a16="http://schemas.microsoft.com/office/drawing/2014/main" id="{C935C804-DF5E-4FB9-94BD-FAF766FA38F7}"/>
                </a:ext>
              </a:extLst>
            </p:cNvPr>
            <p:cNvSpPr/>
            <p:nvPr/>
          </p:nvSpPr>
          <p:spPr>
            <a:xfrm>
              <a:off x="8137086" y="4856968"/>
              <a:ext cx="1714071" cy="661631"/>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eform: Shape 13">
              <a:extLst>
                <a:ext uri="{FF2B5EF4-FFF2-40B4-BE49-F238E27FC236}">
                  <a16:creationId xmlns:a16="http://schemas.microsoft.com/office/drawing/2014/main" id="{F95CB3E6-9E3E-4B13-ACE3-E83EA50DFAF5}"/>
                </a:ext>
              </a:extLst>
            </p:cNvPr>
            <p:cNvSpPr/>
            <p:nvPr/>
          </p:nvSpPr>
          <p:spPr>
            <a:xfrm>
              <a:off x="8387355" y="5270485"/>
              <a:ext cx="1636759" cy="413522"/>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Bivariate Analysis</a:t>
              </a:r>
            </a:p>
          </p:txBody>
        </p:sp>
        <p:sp>
          <p:nvSpPr>
            <p:cNvPr id="15" name="Arrow: Chevron 14">
              <a:extLst>
                <a:ext uri="{FF2B5EF4-FFF2-40B4-BE49-F238E27FC236}">
                  <a16:creationId xmlns:a16="http://schemas.microsoft.com/office/drawing/2014/main" id="{365ACBD7-D5B9-4240-A9F6-80054E820824}"/>
                </a:ext>
              </a:extLst>
            </p:cNvPr>
            <p:cNvSpPr/>
            <p:nvPr/>
          </p:nvSpPr>
          <p:spPr>
            <a:xfrm>
              <a:off x="10094936" y="4856968"/>
              <a:ext cx="1714071" cy="661631"/>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Freeform: Shape 15">
              <a:extLst>
                <a:ext uri="{FF2B5EF4-FFF2-40B4-BE49-F238E27FC236}">
                  <a16:creationId xmlns:a16="http://schemas.microsoft.com/office/drawing/2014/main" id="{C8C00DCC-5E9B-4546-92CE-180705E6C73B}"/>
                </a:ext>
              </a:extLst>
            </p:cNvPr>
            <p:cNvSpPr/>
            <p:nvPr/>
          </p:nvSpPr>
          <p:spPr>
            <a:xfrm>
              <a:off x="10154753" y="5219593"/>
              <a:ext cx="1844706" cy="464414"/>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1900" b="1" kern="1200" dirty="0">
                  <a:latin typeface="Times New Roman" panose="02020603050405020304" pitchFamily="18" charset="0"/>
                  <a:cs typeface="Times New Roman" panose="02020603050405020304" pitchFamily="18" charset="0"/>
                </a:rPr>
                <a:t>Conclusions &amp; Recommendations</a:t>
              </a:r>
            </a:p>
          </p:txBody>
        </p:sp>
      </p:grpSp>
      <p:sp>
        <p:nvSpPr>
          <p:cNvPr id="17" name="TextBox 16">
            <a:extLst>
              <a:ext uri="{FF2B5EF4-FFF2-40B4-BE49-F238E27FC236}">
                <a16:creationId xmlns:a16="http://schemas.microsoft.com/office/drawing/2014/main" id="{E7EA555F-A47F-4A10-92D7-A1B6BDDE16F6}"/>
              </a:ext>
            </a:extLst>
          </p:cNvPr>
          <p:cNvSpPr txBox="1"/>
          <p:nvPr/>
        </p:nvSpPr>
        <p:spPr>
          <a:xfrm>
            <a:off x="424069" y="2332383"/>
            <a:ext cx="11092070" cy="369331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 Driven Metrics</a:t>
            </a:r>
          </a:p>
          <a:p>
            <a:pPr lvl="1"/>
            <a:r>
              <a:rPr lang="en-US" b="1" u="sng" dirty="0">
                <a:latin typeface="Times New Roman" panose="02020603050405020304" pitchFamily="18" charset="0"/>
                <a:cs typeface="Times New Roman" panose="02020603050405020304" pitchFamily="18" charset="0"/>
              </a:rPr>
              <a:t>Business Driven Metric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Lending club would not be interested in exact number of years of experience of the employee, so employee length is categorized as &lt;1 year(New employees), 1-3, 3-6, 6-9 years( Different experience groups), &gt;10 years(Most experienced employees)</a:t>
            </a:r>
          </a:p>
          <a:p>
            <a:pPr lvl="1"/>
            <a:r>
              <a:rPr lang="en-US" b="1" u="sng" dirty="0">
                <a:latin typeface="Times New Roman" panose="02020603050405020304" pitchFamily="18" charset="0"/>
                <a:cs typeface="Times New Roman" panose="02020603050405020304" pitchFamily="18" charset="0"/>
              </a:rPr>
              <a:t>Data Driven Metric:</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numeric variables are binned into certain categories to aid better analysis of numeric variables such as loan_amnt, int_rate, annual income and dti. (Ex. int_rate is binned into categories like 5-10%(low), 10-15%(medium),15-20%(high) etc. to derive insights on the derived groups of interest rates</a:t>
            </a:r>
          </a:p>
          <a:p>
            <a:pPr lvl="1"/>
            <a:r>
              <a:rPr lang="en-US" b="1" u="sng" dirty="0">
                <a:latin typeface="Times New Roman" panose="02020603050405020304" pitchFamily="18" charset="0"/>
                <a:cs typeface="Times New Roman" panose="02020603050405020304" pitchFamily="18" charset="0"/>
              </a:rPr>
              <a:t>Type Driven Metric:</a:t>
            </a:r>
          </a:p>
          <a:p>
            <a:pPr lvl="1"/>
            <a:r>
              <a:rPr lang="en-US" dirty="0">
                <a:latin typeface="Times New Roman" panose="02020603050405020304" pitchFamily="18" charset="0"/>
                <a:cs typeface="Times New Roman" panose="02020603050405020304" pitchFamily="18" charset="0"/>
              </a:rPr>
              <a:t>In the earliest credit line column, we are interested in years, so we extracted years from dates and then binned them in groups of 10 years to analyze their impact on loan status</a:t>
            </a:r>
            <a:endParaRPr lang="en-US" b="1" u="sng"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0286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0EABEF7-9F1B-4127-B8D9-7AEE92FEE485}"/>
              </a:ext>
            </a:extLst>
          </p:cNvPr>
          <p:cNvGrpSpPr/>
          <p:nvPr/>
        </p:nvGrpSpPr>
        <p:grpSpPr>
          <a:xfrm>
            <a:off x="249113" y="279255"/>
            <a:ext cx="11693774" cy="1801091"/>
            <a:chOff x="305685" y="4856968"/>
            <a:chExt cx="11693774" cy="827039"/>
          </a:xfrm>
        </p:grpSpPr>
        <p:sp>
          <p:nvSpPr>
            <p:cNvPr id="5" name="Arrow: Chevron 4">
              <a:extLst>
                <a:ext uri="{FF2B5EF4-FFF2-40B4-BE49-F238E27FC236}">
                  <a16:creationId xmlns:a16="http://schemas.microsoft.com/office/drawing/2014/main" id="{33619344-AE35-4155-AB13-00BDFC600F98}"/>
                </a:ext>
              </a:extLst>
            </p:cNvPr>
            <p:cNvSpPr/>
            <p:nvPr/>
          </p:nvSpPr>
          <p:spPr>
            <a:xfrm>
              <a:off x="305685" y="4856968"/>
              <a:ext cx="1714071" cy="661631"/>
            </a:xfrm>
            <a:prstGeom prst="chevron">
              <a:avLst>
                <a:gd name="adj" fmla="val 40000"/>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Freeform: Shape 5">
              <a:extLst>
                <a:ext uri="{FF2B5EF4-FFF2-40B4-BE49-F238E27FC236}">
                  <a16:creationId xmlns:a16="http://schemas.microsoft.com/office/drawing/2014/main" id="{CBB4C4D3-A3DE-4C16-B836-DB0E51EB3ABD}"/>
                </a:ext>
              </a:extLst>
            </p:cNvPr>
            <p:cNvSpPr/>
            <p:nvPr/>
          </p:nvSpPr>
          <p:spPr>
            <a:xfrm>
              <a:off x="305685" y="5270487"/>
              <a:ext cx="1844708" cy="413519"/>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9525">
              <a:solidFill>
                <a:srgbClr val="0070C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ysClr val="windowText" lastClr="000000"/>
                  </a:solidFill>
                  <a:latin typeface="Times New Roman" panose="02020603050405020304" pitchFamily="18" charset="0"/>
                  <a:cs typeface="Times New Roman" panose="02020603050405020304" pitchFamily="18" charset="0"/>
                </a:rPr>
                <a:t>Data Understanding</a:t>
              </a:r>
            </a:p>
          </p:txBody>
        </p:sp>
        <p:sp>
          <p:nvSpPr>
            <p:cNvPr id="7" name="Arrow: Chevron 6">
              <a:extLst>
                <a:ext uri="{FF2B5EF4-FFF2-40B4-BE49-F238E27FC236}">
                  <a16:creationId xmlns:a16="http://schemas.microsoft.com/office/drawing/2014/main" id="{CBF183AD-EA4A-4F1C-8972-A64C2FD79819}"/>
                </a:ext>
              </a:extLst>
            </p:cNvPr>
            <p:cNvSpPr/>
            <p:nvPr/>
          </p:nvSpPr>
          <p:spPr>
            <a:xfrm>
              <a:off x="2263535" y="4856968"/>
              <a:ext cx="1714071" cy="661631"/>
            </a:xfrm>
            <a:prstGeom prst="chevron">
              <a:avLst>
                <a:gd name="adj" fmla="val 40000"/>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30D30F06-2F6F-40BA-8D86-0F2044D21792}"/>
                </a:ext>
              </a:extLst>
            </p:cNvPr>
            <p:cNvSpPr/>
            <p:nvPr/>
          </p:nvSpPr>
          <p:spPr>
            <a:xfrm>
              <a:off x="2340843" y="5270486"/>
              <a:ext cx="1636762" cy="413520"/>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9525">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chemeClr val="tx1"/>
                  </a:solidFill>
                  <a:latin typeface="Times New Roman" panose="02020603050405020304" pitchFamily="18" charset="0"/>
                  <a:cs typeface="Times New Roman" panose="02020603050405020304" pitchFamily="18" charset="0"/>
                </a:rPr>
                <a:t>Data Cleaning</a:t>
              </a:r>
            </a:p>
          </p:txBody>
        </p:sp>
        <p:sp>
          <p:nvSpPr>
            <p:cNvPr id="9" name="Arrow: Chevron 8">
              <a:extLst>
                <a:ext uri="{FF2B5EF4-FFF2-40B4-BE49-F238E27FC236}">
                  <a16:creationId xmlns:a16="http://schemas.microsoft.com/office/drawing/2014/main" id="{993BDDAD-755D-4560-B578-D885B87BDF88}"/>
                </a:ext>
              </a:extLst>
            </p:cNvPr>
            <p:cNvSpPr/>
            <p:nvPr/>
          </p:nvSpPr>
          <p:spPr>
            <a:xfrm>
              <a:off x="4221385" y="4856968"/>
              <a:ext cx="1714071" cy="661631"/>
            </a:xfrm>
            <a:prstGeom prst="chevron">
              <a:avLst>
                <a:gd name="adj" fmla="val 40000"/>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F706CD94-344C-451B-A33A-CCA2E8C3CFD7}"/>
                </a:ext>
              </a:extLst>
            </p:cNvPr>
            <p:cNvSpPr/>
            <p:nvPr/>
          </p:nvSpPr>
          <p:spPr>
            <a:xfrm>
              <a:off x="4221385" y="5270485"/>
              <a:ext cx="1904524" cy="413521"/>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9525">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chemeClr val="tx1"/>
                  </a:solidFill>
                  <a:latin typeface="Times New Roman" panose="02020603050405020304" pitchFamily="18" charset="0"/>
                  <a:cs typeface="Times New Roman" panose="02020603050405020304" pitchFamily="18" charset="0"/>
                </a:rPr>
                <a:t>Selecting Key Features for EDA</a:t>
              </a:r>
            </a:p>
          </p:txBody>
        </p:sp>
        <p:sp>
          <p:nvSpPr>
            <p:cNvPr id="11" name="Arrow: Chevron 10">
              <a:extLst>
                <a:ext uri="{FF2B5EF4-FFF2-40B4-BE49-F238E27FC236}">
                  <a16:creationId xmlns:a16="http://schemas.microsoft.com/office/drawing/2014/main" id="{FEF3E510-0886-48BF-9AA2-74080AAC7C14}"/>
                </a:ext>
              </a:extLst>
            </p:cNvPr>
            <p:cNvSpPr/>
            <p:nvPr/>
          </p:nvSpPr>
          <p:spPr>
            <a:xfrm>
              <a:off x="6179235" y="4856968"/>
              <a:ext cx="1714071" cy="661631"/>
            </a:xfrm>
            <a:prstGeom prst="chevron">
              <a:avLst>
                <a:gd name="adj" fmla="val 40000"/>
              </a:avLst>
            </a:pr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eform: Shape 11">
              <a:extLst>
                <a:ext uri="{FF2B5EF4-FFF2-40B4-BE49-F238E27FC236}">
                  <a16:creationId xmlns:a16="http://schemas.microsoft.com/office/drawing/2014/main" id="{001488F5-F5EA-4B45-A2D8-FD000411549E}"/>
                </a:ext>
              </a:extLst>
            </p:cNvPr>
            <p:cNvSpPr/>
            <p:nvPr/>
          </p:nvSpPr>
          <p:spPr>
            <a:xfrm>
              <a:off x="6239051" y="5219593"/>
              <a:ext cx="1898034" cy="464414"/>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38100">
              <a:solidFill>
                <a:schemeClr val="accent6"/>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b="1" kern="1200" dirty="0">
                  <a:solidFill>
                    <a:schemeClr val="accent6"/>
                  </a:solidFill>
                  <a:latin typeface="Times New Roman" panose="02020603050405020304" pitchFamily="18" charset="0"/>
                  <a:cs typeface="Times New Roman" panose="02020603050405020304" pitchFamily="18" charset="0"/>
                </a:rPr>
                <a:t>Univariate &amp; Segmented Univariate Analysis</a:t>
              </a:r>
            </a:p>
          </p:txBody>
        </p:sp>
        <p:sp>
          <p:nvSpPr>
            <p:cNvPr id="13" name="Arrow: Chevron 12">
              <a:extLst>
                <a:ext uri="{FF2B5EF4-FFF2-40B4-BE49-F238E27FC236}">
                  <a16:creationId xmlns:a16="http://schemas.microsoft.com/office/drawing/2014/main" id="{4572CF6E-EE96-45F0-B6F7-69A39C8ABB04}"/>
                </a:ext>
              </a:extLst>
            </p:cNvPr>
            <p:cNvSpPr/>
            <p:nvPr/>
          </p:nvSpPr>
          <p:spPr>
            <a:xfrm>
              <a:off x="8137086" y="4856968"/>
              <a:ext cx="1714071" cy="661631"/>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eform: Shape 13">
              <a:extLst>
                <a:ext uri="{FF2B5EF4-FFF2-40B4-BE49-F238E27FC236}">
                  <a16:creationId xmlns:a16="http://schemas.microsoft.com/office/drawing/2014/main" id="{A9ED36FE-E340-40C8-9434-222690142308}"/>
                </a:ext>
              </a:extLst>
            </p:cNvPr>
            <p:cNvSpPr/>
            <p:nvPr/>
          </p:nvSpPr>
          <p:spPr>
            <a:xfrm>
              <a:off x="8387355" y="5270485"/>
              <a:ext cx="1636759" cy="413522"/>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Bivariate Analysis</a:t>
              </a:r>
            </a:p>
          </p:txBody>
        </p:sp>
        <p:sp>
          <p:nvSpPr>
            <p:cNvPr id="15" name="Arrow: Chevron 14">
              <a:extLst>
                <a:ext uri="{FF2B5EF4-FFF2-40B4-BE49-F238E27FC236}">
                  <a16:creationId xmlns:a16="http://schemas.microsoft.com/office/drawing/2014/main" id="{8EDC12C4-B035-44DB-A519-E10B3B15E0A5}"/>
                </a:ext>
              </a:extLst>
            </p:cNvPr>
            <p:cNvSpPr/>
            <p:nvPr/>
          </p:nvSpPr>
          <p:spPr>
            <a:xfrm>
              <a:off x="10094936" y="4856968"/>
              <a:ext cx="1714071" cy="661631"/>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Freeform: Shape 15">
              <a:extLst>
                <a:ext uri="{FF2B5EF4-FFF2-40B4-BE49-F238E27FC236}">
                  <a16:creationId xmlns:a16="http://schemas.microsoft.com/office/drawing/2014/main" id="{6B664D1D-16F8-486C-84CB-2237B79A2803}"/>
                </a:ext>
              </a:extLst>
            </p:cNvPr>
            <p:cNvSpPr/>
            <p:nvPr/>
          </p:nvSpPr>
          <p:spPr>
            <a:xfrm>
              <a:off x="10154753" y="5219593"/>
              <a:ext cx="1844706" cy="464414"/>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1900" b="1" kern="1200" dirty="0">
                  <a:latin typeface="Times New Roman" panose="02020603050405020304" pitchFamily="18" charset="0"/>
                  <a:cs typeface="Times New Roman" panose="02020603050405020304" pitchFamily="18" charset="0"/>
                </a:rPr>
                <a:t>Conclusions &amp; Recommendations</a:t>
              </a:r>
            </a:p>
          </p:txBody>
        </p:sp>
      </p:grpSp>
      <p:sp>
        <p:nvSpPr>
          <p:cNvPr id="18" name="TextBox 17">
            <a:extLst>
              <a:ext uri="{FF2B5EF4-FFF2-40B4-BE49-F238E27FC236}">
                <a16:creationId xmlns:a16="http://schemas.microsoft.com/office/drawing/2014/main" id="{82F6CCAF-FDA5-4578-B42B-4B90D7DF888E}"/>
              </a:ext>
            </a:extLst>
          </p:cNvPr>
          <p:cNvSpPr txBox="1"/>
          <p:nvPr/>
        </p:nvSpPr>
        <p:spPr>
          <a:xfrm>
            <a:off x="3601731" y="2112549"/>
            <a:ext cx="4071096" cy="369332"/>
          </a:xfrm>
          <a:prstGeom prst="rect">
            <a:avLst/>
          </a:prstGeom>
          <a:noFill/>
        </p:spPr>
        <p:txBody>
          <a:bodyPr wrap="square" rtlCol="0">
            <a:spAutoFit/>
          </a:bodyPr>
          <a:lstStyle/>
          <a:p>
            <a:r>
              <a:rPr lang="en-US" b="1" u="sng" dirty="0"/>
              <a:t>Univariate Analysis – Numeric Variables</a:t>
            </a:r>
          </a:p>
        </p:txBody>
      </p:sp>
      <p:pic>
        <p:nvPicPr>
          <p:cNvPr id="19" name="Picture 18">
            <a:extLst>
              <a:ext uri="{FF2B5EF4-FFF2-40B4-BE49-F238E27FC236}">
                <a16:creationId xmlns:a16="http://schemas.microsoft.com/office/drawing/2014/main" id="{6A99CD02-A9E2-42CB-B9EF-7A6DEE53E3E9}"/>
              </a:ext>
            </a:extLst>
          </p:cNvPr>
          <p:cNvPicPr>
            <a:picLocks noChangeAspect="1"/>
          </p:cNvPicPr>
          <p:nvPr/>
        </p:nvPicPr>
        <p:blipFill>
          <a:blip r:embed="rId2"/>
          <a:stretch>
            <a:fillRect/>
          </a:stretch>
        </p:blipFill>
        <p:spPr>
          <a:xfrm>
            <a:off x="1859368" y="2465657"/>
            <a:ext cx="3888907" cy="1594540"/>
          </a:xfrm>
          <a:prstGeom prst="rect">
            <a:avLst/>
          </a:prstGeom>
        </p:spPr>
      </p:pic>
      <p:sp>
        <p:nvSpPr>
          <p:cNvPr id="21" name="TextBox 20">
            <a:extLst>
              <a:ext uri="{FF2B5EF4-FFF2-40B4-BE49-F238E27FC236}">
                <a16:creationId xmlns:a16="http://schemas.microsoft.com/office/drawing/2014/main" id="{35C6AEA3-9DC6-41CC-97C9-135B76DCB1F0}"/>
              </a:ext>
            </a:extLst>
          </p:cNvPr>
          <p:cNvSpPr txBox="1"/>
          <p:nvPr/>
        </p:nvSpPr>
        <p:spPr>
          <a:xfrm>
            <a:off x="1785273" y="4070136"/>
            <a:ext cx="4057553" cy="523220"/>
          </a:xfrm>
          <a:prstGeom prst="rect">
            <a:avLst/>
          </a:prstGeom>
          <a:noFill/>
        </p:spPr>
        <p:txBody>
          <a:bodyPr wrap="square">
            <a:spAutoFit/>
          </a:bodyPr>
          <a:lstStyle/>
          <a:p>
            <a:pPr algn="ctr"/>
            <a:r>
              <a:rPr lang="en-US" sz="1400" b="0" i="0" dirty="0">
                <a:effectLst/>
                <a:latin typeface="Times New Roman" panose="02020603050405020304" pitchFamily="18" charset="0"/>
                <a:cs typeface="Times New Roman" panose="02020603050405020304" pitchFamily="18" charset="0"/>
              </a:rPr>
              <a:t>Most of the people prefer loan amount ranging from 4000 to 10000. The median of loan amount is 9200</a:t>
            </a:r>
            <a:endParaRPr lang="en-US" sz="1400" dirty="0">
              <a:latin typeface="Times New Roman" panose="02020603050405020304" pitchFamily="18" charset="0"/>
              <a:cs typeface="Times New Roman" panose="02020603050405020304" pitchFamily="18" charset="0"/>
            </a:endParaRPr>
          </a:p>
        </p:txBody>
      </p:sp>
      <p:cxnSp>
        <p:nvCxnSpPr>
          <p:cNvPr id="23" name="Straight Connector 22">
            <a:extLst>
              <a:ext uri="{FF2B5EF4-FFF2-40B4-BE49-F238E27FC236}">
                <a16:creationId xmlns:a16="http://schemas.microsoft.com/office/drawing/2014/main" id="{02B5CCA5-3E54-40AD-8BE0-E0794810C15C}"/>
              </a:ext>
            </a:extLst>
          </p:cNvPr>
          <p:cNvCxnSpPr>
            <a:cxnSpLocks/>
          </p:cNvCxnSpPr>
          <p:nvPr/>
        </p:nvCxnSpPr>
        <p:spPr>
          <a:xfrm>
            <a:off x="5970220" y="2465657"/>
            <a:ext cx="0" cy="4351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469E786-E8BD-4C8A-B1AA-91BCDFF9A119}"/>
              </a:ext>
            </a:extLst>
          </p:cNvPr>
          <p:cNvCxnSpPr>
            <a:cxnSpLocks/>
          </p:cNvCxnSpPr>
          <p:nvPr/>
        </p:nvCxnSpPr>
        <p:spPr>
          <a:xfrm flipV="1">
            <a:off x="1885872" y="4593356"/>
            <a:ext cx="8358174" cy="47810"/>
          </a:xfrm>
          <a:prstGeom prst="line">
            <a:avLst/>
          </a:prstGeom>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B9F79F5D-C486-4D5D-929D-A08A49A4EA96}"/>
              </a:ext>
            </a:extLst>
          </p:cNvPr>
          <p:cNvPicPr>
            <a:picLocks noChangeAspect="1"/>
          </p:cNvPicPr>
          <p:nvPr/>
        </p:nvPicPr>
        <p:blipFill>
          <a:blip r:embed="rId3"/>
          <a:stretch>
            <a:fillRect/>
          </a:stretch>
        </p:blipFill>
        <p:spPr>
          <a:xfrm>
            <a:off x="1915372" y="4724084"/>
            <a:ext cx="3886200" cy="1456238"/>
          </a:xfrm>
          <a:prstGeom prst="rect">
            <a:avLst/>
          </a:prstGeom>
        </p:spPr>
      </p:pic>
      <p:sp>
        <p:nvSpPr>
          <p:cNvPr id="29" name="TextBox 28">
            <a:extLst>
              <a:ext uri="{FF2B5EF4-FFF2-40B4-BE49-F238E27FC236}">
                <a16:creationId xmlns:a16="http://schemas.microsoft.com/office/drawing/2014/main" id="{DDD82C8F-C4C1-4C67-BA22-729FF594971E}"/>
              </a:ext>
            </a:extLst>
          </p:cNvPr>
          <p:cNvSpPr txBox="1"/>
          <p:nvPr/>
        </p:nvSpPr>
        <p:spPr>
          <a:xfrm>
            <a:off x="1899269" y="6112492"/>
            <a:ext cx="3888906" cy="738664"/>
          </a:xfrm>
          <a:prstGeom prst="rect">
            <a:avLst/>
          </a:prstGeom>
          <a:noFill/>
        </p:spPr>
        <p:txBody>
          <a:bodyPr wrap="square">
            <a:spAutoFit/>
          </a:bodyPr>
          <a:lstStyle/>
          <a:p>
            <a:pPr algn="ctr"/>
            <a:r>
              <a:rPr lang="en-US" sz="1400" b="0" i="0" dirty="0">
                <a:effectLst/>
                <a:latin typeface="Times New Roman" panose="02020603050405020304" pitchFamily="18" charset="0"/>
                <a:cs typeface="Times New Roman" panose="02020603050405020304" pitchFamily="18" charset="0"/>
              </a:rPr>
              <a:t>The average interest rate is 11.8 %. As the interest rate increases beyond 15%, number of customers taking loans reduces significantly</a:t>
            </a:r>
            <a:endParaRPr lang="en-US" sz="1400" dirty="0">
              <a:latin typeface="Times New Roman" panose="02020603050405020304" pitchFamily="18" charset="0"/>
              <a:cs typeface="Times New Roman" panose="02020603050405020304" pitchFamily="18" charset="0"/>
            </a:endParaRPr>
          </a:p>
        </p:txBody>
      </p:sp>
      <p:pic>
        <p:nvPicPr>
          <p:cNvPr id="30" name="Picture 29">
            <a:extLst>
              <a:ext uri="{FF2B5EF4-FFF2-40B4-BE49-F238E27FC236}">
                <a16:creationId xmlns:a16="http://schemas.microsoft.com/office/drawing/2014/main" id="{EBA92D75-F039-4E4A-80A4-400584BFE026}"/>
              </a:ext>
            </a:extLst>
          </p:cNvPr>
          <p:cNvPicPr>
            <a:picLocks noChangeAspect="1"/>
          </p:cNvPicPr>
          <p:nvPr/>
        </p:nvPicPr>
        <p:blipFill>
          <a:blip r:embed="rId4"/>
          <a:stretch>
            <a:fillRect/>
          </a:stretch>
        </p:blipFill>
        <p:spPr>
          <a:xfrm>
            <a:off x="6081342" y="2472768"/>
            <a:ext cx="3886200" cy="1597368"/>
          </a:xfrm>
          <a:prstGeom prst="rect">
            <a:avLst/>
          </a:prstGeom>
        </p:spPr>
      </p:pic>
      <p:sp>
        <p:nvSpPr>
          <p:cNvPr id="33" name="TextBox 32">
            <a:extLst>
              <a:ext uri="{FF2B5EF4-FFF2-40B4-BE49-F238E27FC236}">
                <a16:creationId xmlns:a16="http://schemas.microsoft.com/office/drawing/2014/main" id="{A086B6F6-CE10-4C92-9BAB-D411D8EDC540}"/>
              </a:ext>
            </a:extLst>
          </p:cNvPr>
          <p:cNvSpPr txBox="1"/>
          <p:nvPr/>
        </p:nvSpPr>
        <p:spPr>
          <a:xfrm>
            <a:off x="6070489" y="4094041"/>
            <a:ext cx="4035305" cy="523220"/>
          </a:xfrm>
          <a:prstGeom prst="rect">
            <a:avLst/>
          </a:prstGeom>
          <a:noFill/>
        </p:spPr>
        <p:txBody>
          <a:bodyPr wrap="square">
            <a:spAutoFit/>
          </a:bodyPr>
          <a:lstStyle/>
          <a:p>
            <a:pPr algn="ctr"/>
            <a:r>
              <a:rPr lang="en-US" sz="1400" b="0" i="0" dirty="0">
                <a:effectLst/>
                <a:latin typeface="Times New Roman" panose="02020603050405020304" pitchFamily="18" charset="0"/>
                <a:cs typeface="Times New Roman" panose="02020603050405020304" pitchFamily="18" charset="0"/>
              </a:rPr>
              <a:t>The median of annual income is 56100. It</a:t>
            </a:r>
            <a:r>
              <a:rPr lang="en-US" sz="1400" dirty="0">
                <a:latin typeface="Times New Roman" panose="02020603050405020304" pitchFamily="18" charset="0"/>
                <a:cs typeface="Times New Roman" panose="02020603050405020304" pitchFamily="18" charset="0"/>
              </a:rPr>
              <a:t> follows a near normal distribution which is right-skewed</a:t>
            </a:r>
          </a:p>
        </p:txBody>
      </p:sp>
      <p:pic>
        <p:nvPicPr>
          <p:cNvPr id="34" name="Picture 33">
            <a:extLst>
              <a:ext uri="{FF2B5EF4-FFF2-40B4-BE49-F238E27FC236}">
                <a16:creationId xmlns:a16="http://schemas.microsoft.com/office/drawing/2014/main" id="{8FC7DDEF-4848-4386-9A90-08883339416E}"/>
              </a:ext>
            </a:extLst>
          </p:cNvPr>
          <p:cNvPicPr>
            <a:picLocks noChangeAspect="1"/>
          </p:cNvPicPr>
          <p:nvPr/>
        </p:nvPicPr>
        <p:blipFill>
          <a:blip r:embed="rId5"/>
          <a:stretch>
            <a:fillRect/>
          </a:stretch>
        </p:blipFill>
        <p:spPr>
          <a:xfrm>
            <a:off x="6081342" y="4802448"/>
            <a:ext cx="3886200" cy="1443197"/>
          </a:xfrm>
          <a:prstGeom prst="rect">
            <a:avLst/>
          </a:prstGeom>
        </p:spPr>
      </p:pic>
      <p:sp>
        <p:nvSpPr>
          <p:cNvPr id="35" name="TextBox 34">
            <a:extLst>
              <a:ext uri="{FF2B5EF4-FFF2-40B4-BE49-F238E27FC236}">
                <a16:creationId xmlns:a16="http://schemas.microsoft.com/office/drawing/2014/main" id="{B7DC8505-F691-4D9E-B1AF-02D14B948EA5}"/>
              </a:ext>
            </a:extLst>
          </p:cNvPr>
          <p:cNvSpPr txBox="1"/>
          <p:nvPr/>
        </p:nvSpPr>
        <p:spPr>
          <a:xfrm>
            <a:off x="6064679" y="6180322"/>
            <a:ext cx="4143683" cy="523220"/>
          </a:xfrm>
          <a:prstGeom prst="rect">
            <a:avLst/>
          </a:prstGeom>
          <a:noFill/>
        </p:spPr>
        <p:txBody>
          <a:bodyPr wrap="square">
            <a:spAutoFit/>
          </a:bodyPr>
          <a:lstStyle/>
          <a:p>
            <a:pPr algn="ctr"/>
            <a:r>
              <a:rPr lang="en-US" sz="1400" b="0" dirty="0">
                <a:solidFill>
                  <a:srgbClr val="000000"/>
                </a:solidFill>
                <a:effectLst/>
                <a:latin typeface="Times New Roman" panose="02020603050405020304" pitchFamily="18" charset="0"/>
                <a:cs typeface="Times New Roman" panose="02020603050405020304" pitchFamily="18" charset="0"/>
              </a:rPr>
              <a:t>The average dti ratio is 13.38. The dti ratio is almost following normal distribution with mean near to 14 dti</a:t>
            </a:r>
          </a:p>
        </p:txBody>
      </p:sp>
      <p:sp>
        <p:nvSpPr>
          <p:cNvPr id="2" name="TextBox 1">
            <a:extLst>
              <a:ext uri="{FF2B5EF4-FFF2-40B4-BE49-F238E27FC236}">
                <a16:creationId xmlns:a16="http://schemas.microsoft.com/office/drawing/2014/main" id="{4515087B-1FE2-4C64-A615-2DED38F7807F}"/>
              </a:ext>
            </a:extLst>
          </p:cNvPr>
          <p:cNvSpPr txBox="1"/>
          <p:nvPr/>
        </p:nvSpPr>
        <p:spPr>
          <a:xfrm>
            <a:off x="249113" y="3131127"/>
            <a:ext cx="149913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Loan Amount</a:t>
            </a:r>
          </a:p>
        </p:txBody>
      </p:sp>
      <p:sp>
        <p:nvSpPr>
          <p:cNvPr id="27" name="TextBox 26">
            <a:extLst>
              <a:ext uri="{FF2B5EF4-FFF2-40B4-BE49-F238E27FC236}">
                <a16:creationId xmlns:a16="http://schemas.microsoft.com/office/drawing/2014/main" id="{7F977DA2-CD77-4306-967E-84B361F43165}"/>
              </a:ext>
            </a:extLst>
          </p:cNvPr>
          <p:cNvSpPr txBox="1"/>
          <p:nvPr/>
        </p:nvSpPr>
        <p:spPr>
          <a:xfrm>
            <a:off x="363842" y="5200880"/>
            <a:ext cx="1269676"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Interest Rate</a:t>
            </a:r>
          </a:p>
        </p:txBody>
      </p:sp>
      <p:sp>
        <p:nvSpPr>
          <p:cNvPr id="31" name="TextBox 30">
            <a:extLst>
              <a:ext uri="{FF2B5EF4-FFF2-40B4-BE49-F238E27FC236}">
                <a16:creationId xmlns:a16="http://schemas.microsoft.com/office/drawing/2014/main" id="{7C77434C-E4C5-482A-94A7-E9B376B4EF16}"/>
              </a:ext>
            </a:extLst>
          </p:cNvPr>
          <p:cNvSpPr txBox="1"/>
          <p:nvPr/>
        </p:nvSpPr>
        <p:spPr>
          <a:xfrm>
            <a:off x="10364125" y="3244334"/>
            <a:ext cx="1578762"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Annual Income</a:t>
            </a:r>
          </a:p>
        </p:txBody>
      </p:sp>
      <p:sp>
        <p:nvSpPr>
          <p:cNvPr id="32" name="TextBox 31">
            <a:extLst>
              <a:ext uri="{FF2B5EF4-FFF2-40B4-BE49-F238E27FC236}">
                <a16:creationId xmlns:a16="http://schemas.microsoft.com/office/drawing/2014/main" id="{04B5777D-6BC4-4FF4-84FB-687D6D55ECAC}"/>
              </a:ext>
            </a:extLst>
          </p:cNvPr>
          <p:cNvSpPr txBox="1"/>
          <p:nvPr/>
        </p:nvSpPr>
        <p:spPr>
          <a:xfrm>
            <a:off x="10364125" y="5062380"/>
            <a:ext cx="1578762"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Debt to income ratio</a:t>
            </a:r>
          </a:p>
        </p:txBody>
      </p:sp>
    </p:spTree>
    <p:extLst>
      <p:ext uri="{BB962C8B-B14F-4D97-AF65-F5344CB8AC3E}">
        <p14:creationId xmlns:p14="http://schemas.microsoft.com/office/powerpoint/2010/main" val="2218201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0EABEF7-9F1B-4127-B8D9-7AEE92FEE485}"/>
              </a:ext>
            </a:extLst>
          </p:cNvPr>
          <p:cNvGrpSpPr/>
          <p:nvPr/>
        </p:nvGrpSpPr>
        <p:grpSpPr>
          <a:xfrm>
            <a:off x="249113" y="279255"/>
            <a:ext cx="11693774" cy="1801091"/>
            <a:chOff x="305685" y="4856968"/>
            <a:chExt cx="11693774" cy="827039"/>
          </a:xfrm>
        </p:grpSpPr>
        <p:sp>
          <p:nvSpPr>
            <p:cNvPr id="5" name="Arrow: Chevron 4">
              <a:extLst>
                <a:ext uri="{FF2B5EF4-FFF2-40B4-BE49-F238E27FC236}">
                  <a16:creationId xmlns:a16="http://schemas.microsoft.com/office/drawing/2014/main" id="{33619344-AE35-4155-AB13-00BDFC600F98}"/>
                </a:ext>
              </a:extLst>
            </p:cNvPr>
            <p:cNvSpPr/>
            <p:nvPr/>
          </p:nvSpPr>
          <p:spPr>
            <a:xfrm>
              <a:off x="305685" y="4856968"/>
              <a:ext cx="1714071" cy="661631"/>
            </a:xfrm>
            <a:prstGeom prst="chevron">
              <a:avLst>
                <a:gd name="adj" fmla="val 40000"/>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Freeform: Shape 5">
              <a:extLst>
                <a:ext uri="{FF2B5EF4-FFF2-40B4-BE49-F238E27FC236}">
                  <a16:creationId xmlns:a16="http://schemas.microsoft.com/office/drawing/2014/main" id="{CBB4C4D3-A3DE-4C16-B836-DB0E51EB3ABD}"/>
                </a:ext>
              </a:extLst>
            </p:cNvPr>
            <p:cNvSpPr/>
            <p:nvPr/>
          </p:nvSpPr>
          <p:spPr>
            <a:xfrm>
              <a:off x="305685" y="5270487"/>
              <a:ext cx="1844708" cy="413519"/>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9525">
              <a:solidFill>
                <a:srgbClr val="0070C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ysClr val="windowText" lastClr="000000"/>
                  </a:solidFill>
                  <a:latin typeface="Times New Roman" panose="02020603050405020304" pitchFamily="18" charset="0"/>
                  <a:cs typeface="Times New Roman" panose="02020603050405020304" pitchFamily="18" charset="0"/>
                </a:rPr>
                <a:t>Data Understanding</a:t>
              </a:r>
            </a:p>
          </p:txBody>
        </p:sp>
        <p:sp>
          <p:nvSpPr>
            <p:cNvPr id="7" name="Arrow: Chevron 6">
              <a:extLst>
                <a:ext uri="{FF2B5EF4-FFF2-40B4-BE49-F238E27FC236}">
                  <a16:creationId xmlns:a16="http://schemas.microsoft.com/office/drawing/2014/main" id="{CBF183AD-EA4A-4F1C-8972-A64C2FD79819}"/>
                </a:ext>
              </a:extLst>
            </p:cNvPr>
            <p:cNvSpPr/>
            <p:nvPr/>
          </p:nvSpPr>
          <p:spPr>
            <a:xfrm>
              <a:off x="2263535" y="4856968"/>
              <a:ext cx="1714071" cy="661631"/>
            </a:xfrm>
            <a:prstGeom prst="chevron">
              <a:avLst>
                <a:gd name="adj" fmla="val 40000"/>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30D30F06-2F6F-40BA-8D86-0F2044D21792}"/>
                </a:ext>
              </a:extLst>
            </p:cNvPr>
            <p:cNvSpPr/>
            <p:nvPr/>
          </p:nvSpPr>
          <p:spPr>
            <a:xfrm>
              <a:off x="2340843" y="5270486"/>
              <a:ext cx="1636762" cy="413520"/>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9525">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chemeClr val="tx1"/>
                  </a:solidFill>
                  <a:latin typeface="Times New Roman" panose="02020603050405020304" pitchFamily="18" charset="0"/>
                  <a:cs typeface="Times New Roman" panose="02020603050405020304" pitchFamily="18" charset="0"/>
                </a:rPr>
                <a:t>Data Cleaning</a:t>
              </a:r>
            </a:p>
          </p:txBody>
        </p:sp>
        <p:sp>
          <p:nvSpPr>
            <p:cNvPr id="9" name="Arrow: Chevron 8">
              <a:extLst>
                <a:ext uri="{FF2B5EF4-FFF2-40B4-BE49-F238E27FC236}">
                  <a16:creationId xmlns:a16="http://schemas.microsoft.com/office/drawing/2014/main" id="{993BDDAD-755D-4560-B578-D885B87BDF88}"/>
                </a:ext>
              </a:extLst>
            </p:cNvPr>
            <p:cNvSpPr/>
            <p:nvPr/>
          </p:nvSpPr>
          <p:spPr>
            <a:xfrm>
              <a:off x="4221385" y="4856968"/>
              <a:ext cx="1714071" cy="661631"/>
            </a:xfrm>
            <a:prstGeom prst="chevron">
              <a:avLst>
                <a:gd name="adj" fmla="val 40000"/>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F706CD94-344C-451B-A33A-CCA2E8C3CFD7}"/>
                </a:ext>
              </a:extLst>
            </p:cNvPr>
            <p:cNvSpPr/>
            <p:nvPr/>
          </p:nvSpPr>
          <p:spPr>
            <a:xfrm>
              <a:off x="4221385" y="5270485"/>
              <a:ext cx="1904524" cy="413521"/>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9525">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chemeClr val="tx1"/>
                  </a:solidFill>
                  <a:latin typeface="Times New Roman" panose="02020603050405020304" pitchFamily="18" charset="0"/>
                  <a:cs typeface="Times New Roman" panose="02020603050405020304" pitchFamily="18" charset="0"/>
                </a:rPr>
                <a:t>Selecting Key Features for EDA</a:t>
              </a:r>
            </a:p>
          </p:txBody>
        </p:sp>
        <p:sp>
          <p:nvSpPr>
            <p:cNvPr id="11" name="Arrow: Chevron 10">
              <a:extLst>
                <a:ext uri="{FF2B5EF4-FFF2-40B4-BE49-F238E27FC236}">
                  <a16:creationId xmlns:a16="http://schemas.microsoft.com/office/drawing/2014/main" id="{FEF3E510-0886-48BF-9AA2-74080AAC7C14}"/>
                </a:ext>
              </a:extLst>
            </p:cNvPr>
            <p:cNvSpPr/>
            <p:nvPr/>
          </p:nvSpPr>
          <p:spPr>
            <a:xfrm>
              <a:off x="6179235" y="4856968"/>
              <a:ext cx="1714071" cy="661631"/>
            </a:xfrm>
            <a:prstGeom prst="chevron">
              <a:avLst>
                <a:gd name="adj" fmla="val 40000"/>
              </a:avLst>
            </a:pr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eform: Shape 11">
              <a:extLst>
                <a:ext uri="{FF2B5EF4-FFF2-40B4-BE49-F238E27FC236}">
                  <a16:creationId xmlns:a16="http://schemas.microsoft.com/office/drawing/2014/main" id="{001488F5-F5EA-4B45-A2D8-FD000411549E}"/>
                </a:ext>
              </a:extLst>
            </p:cNvPr>
            <p:cNvSpPr/>
            <p:nvPr/>
          </p:nvSpPr>
          <p:spPr>
            <a:xfrm>
              <a:off x="6239051" y="5219593"/>
              <a:ext cx="1898034" cy="464414"/>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38100">
              <a:solidFill>
                <a:schemeClr val="accent6"/>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b="1" kern="1200" dirty="0">
                  <a:solidFill>
                    <a:schemeClr val="accent6"/>
                  </a:solidFill>
                  <a:latin typeface="Times New Roman" panose="02020603050405020304" pitchFamily="18" charset="0"/>
                  <a:cs typeface="Times New Roman" panose="02020603050405020304" pitchFamily="18" charset="0"/>
                </a:rPr>
                <a:t>Univariate &amp; Segmented Univariate Analysis</a:t>
              </a:r>
            </a:p>
          </p:txBody>
        </p:sp>
        <p:sp>
          <p:nvSpPr>
            <p:cNvPr id="13" name="Arrow: Chevron 12">
              <a:extLst>
                <a:ext uri="{FF2B5EF4-FFF2-40B4-BE49-F238E27FC236}">
                  <a16:creationId xmlns:a16="http://schemas.microsoft.com/office/drawing/2014/main" id="{4572CF6E-EE96-45F0-B6F7-69A39C8ABB04}"/>
                </a:ext>
              </a:extLst>
            </p:cNvPr>
            <p:cNvSpPr/>
            <p:nvPr/>
          </p:nvSpPr>
          <p:spPr>
            <a:xfrm>
              <a:off x="8137086" y="4856968"/>
              <a:ext cx="1714071" cy="661631"/>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eform: Shape 13">
              <a:extLst>
                <a:ext uri="{FF2B5EF4-FFF2-40B4-BE49-F238E27FC236}">
                  <a16:creationId xmlns:a16="http://schemas.microsoft.com/office/drawing/2014/main" id="{A9ED36FE-E340-40C8-9434-222690142308}"/>
                </a:ext>
              </a:extLst>
            </p:cNvPr>
            <p:cNvSpPr/>
            <p:nvPr/>
          </p:nvSpPr>
          <p:spPr>
            <a:xfrm>
              <a:off x="8387355" y="5270485"/>
              <a:ext cx="1636759" cy="413522"/>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Bivariate Analysis</a:t>
              </a:r>
            </a:p>
          </p:txBody>
        </p:sp>
        <p:sp>
          <p:nvSpPr>
            <p:cNvPr id="15" name="Arrow: Chevron 14">
              <a:extLst>
                <a:ext uri="{FF2B5EF4-FFF2-40B4-BE49-F238E27FC236}">
                  <a16:creationId xmlns:a16="http://schemas.microsoft.com/office/drawing/2014/main" id="{8EDC12C4-B035-44DB-A519-E10B3B15E0A5}"/>
                </a:ext>
              </a:extLst>
            </p:cNvPr>
            <p:cNvSpPr/>
            <p:nvPr/>
          </p:nvSpPr>
          <p:spPr>
            <a:xfrm>
              <a:off x="10094936" y="4856968"/>
              <a:ext cx="1714071" cy="661631"/>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Freeform: Shape 15">
              <a:extLst>
                <a:ext uri="{FF2B5EF4-FFF2-40B4-BE49-F238E27FC236}">
                  <a16:creationId xmlns:a16="http://schemas.microsoft.com/office/drawing/2014/main" id="{6B664D1D-16F8-486C-84CB-2237B79A2803}"/>
                </a:ext>
              </a:extLst>
            </p:cNvPr>
            <p:cNvSpPr/>
            <p:nvPr/>
          </p:nvSpPr>
          <p:spPr>
            <a:xfrm>
              <a:off x="10154753" y="5219593"/>
              <a:ext cx="1844706" cy="464414"/>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1900" b="1" kern="1200" dirty="0">
                  <a:latin typeface="Times New Roman" panose="02020603050405020304" pitchFamily="18" charset="0"/>
                  <a:cs typeface="Times New Roman" panose="02020603050405020304" pitchFamily="18" charset="0"/>
                </a:rPr>
                <a:t>Conclusions &amp; Recommendations</a:t>
              </a:r>
            </a:p>
          </p:txBody>
        </p:sp>
      </p:grpSp>
      <p:cxnSp>
        <p:nvCxnSpPr>
          <p:cNvPr id="47" name="Straight Connector 46">
            <a:extLst>
              <a:ext uri="{FF2B5EF4-FFF2-40B4-BE49-F238E27FC236}">
                <a16:creationId xmlns:a16="http://schemas.microsoft.com/office/drawing/2014/main" id="{7A85D348-EE34-4089-A2F1-D3377EDEF85A}"/>
              </a:ext>
            </a:extLst>
          </p:cNvPr>
          <p:cNvCxnSpPr>
            <a:cxnSpLocks/>
          </p:cNvCxnSpPr>
          <p:nvPr/>
        </p:nvCxnSpPr>
        <p:spPr>
          <a:xfrm>
            <a:off x="4043663" y="2506981"/>
            <a:ext cx="0" cy="4351019"/>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96C933C-CA45-4C92-8E83-A602FE545EF4}"/>
              </a:ext>
            </a:extLst>
          </p:cNvPr>
          <p:cNvSpPr txBox="1"/>
          <p:nvPr/>
        </p:nvSpPr>
        <p:spPr>
          <a:xfrm>
            <a:off x="15997" y="4032226"/>
            <a:ext cx="3956933" cy="523220"/>
          </a:xfrm>
          <a:prstGeom prst="rect">
            <a:avLst/>
          </a:prstGeom>
          <a:noFill/>
        </p:spPr>
        <p:txBody>
          <a:bodyPr wrap="square">
            <a:spAutoFit/>
          </a:bodyPr>
          <a:lstStyle/>
          <a:p>
            <a:pPr algn="ctr"/>
            <a:r>
              <a:rPr lang="en-US" sz="1400" b="0" i="0" dirty="0">
                <a:solidFill>
                  <a:srgbClr val="000000"/>
                </a:solidFill>
                <a:effectLst/>
                <a:latin typeface="Times New Roman" panose="02020603050405020304" pitchFamily="18" charset="0"/>
                <a:cs typeface="Times New Roman" panose="02020603050405020304" pitchFamily="18" charset="0"/>
              </a:rPr>
              <a:t> About t</a:t>
            </a:r>
            <a:r>
              <a:rPr lang="en-US" sz="1400" dirty="0">
                <a:solidFill>
                  <a:srgbClr val="000000"/>
                </a:solidFill>
                <a:latin typeface="Times New Roman" panose="02020603050405020304" pitchFamily="18" charset="0"/>
                <a:cs typeface="Times New Roman" panose="02020603050405020304" pitchFamily="18" charset="0"/>
              </a:rPr>
              <a:t>hree quarters</a:t>
            </a:r>
            <a:r>
              <a:rPr lang="en-US" sz="1400" b="0" i="0" dirty="0">
                <a:solidFill>
                  <a:srgbClr val="000000"/>
                </a:solidFill>
                <a:effectLst/>
                <a:latin typeface="Times New Roman" panose="02020603050405020304" pitchFamily="18" charset="0"/>
                <a:cs typeface="Times New Roman" panose="02020603050405020304" pitchFamily="18" charset="0"/>
              </a:rPr>
              <a:t> of the </a:t>
            </a:r>
            <a:r>
              <a:rPr lang="en-US" sz="1400" dirty="0">
                <a:solidFill>
                  <a:srgbClr val="000000"/>
                </a:solidFill>
                <a:latin typeface="Times New Roman" panose="02020603050405020304" pitchFamily="18" charset="0"/>
                <a:cs typeface="Times New Roman" panose="02020603050405020304" pitchFamily="18" charset="0"/>
              </a:rPr>
              <a:t>customers</a:t>
            </a:r>
            <a:r>
              <a:rPr lang="en-US" sz="1400" b="0" i="0" dirty="0">
                <a:solidFill>
                  <a:srgbClr val="000000"/>
                </a:solidFill>
                <a:effectLst/>
                <a:latin typeface="Times New Roman" panose="02020603050405020304" pitchFamily="18" charset="0"/>
                <a:cs typeface="Times New Roman" panose="02020603050405020304" pitchFamily="18" charset="0"/>
              </a:rPr>
              <a:t> prefer 36 months of loan duration</a:t>
            </a:r>
            <a:endParaRPr lang="en-US" sz="1400" dirty="0">
              <a:latin typeface="Times New Roman" panose="02020603050405020304" pitchFamily="18" charset="0"/>
              <a:cs typeface="Times New Roman" panose="02020603050405020304" pitchFamily="18" charset="0"/>
            </a:endParaRPr>
          </a:p>
        </p:txBody>
      </p:sp>
      <p:cxnSp>
        <p:nvCxnSpPr>
          <p:cNvPr id="50" name="Straight Connector 49">
            <a:extLst>
              <a:ext uri="{FF2B5EF4-FFF2-40B4-BE49-F238E27FC236}">
                <a16:creationId xmlns:a16="http://schemas.microsoft.com/office/drawing/2014/main" id="{5055890F-9F60-4D7E-9B2B-F102C575D625}"/>
              </a:ext>
            </a:extLst>
          </p:cNvPr>
          <p:cNvCxnSpPr>
            <a:cxnSpLocks/>
          </p:cNvCxnSpPr>
          <p:nvPr/>
        </p:nvCxnSpPr>
        <p:spPr>
          <a:xfrm flipV="1">
            <a:off x="0" y="4580546"/>
            <a:ext cx="12178748" cy="68216"/>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3C890BD8-1001-4AD0-8D49-331A2E608A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31" y="2620669"/>
            <a:ext cx="3886200" cy="1399709"/>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a:extLst>
              <a:ext uri="{FF2B5EF4-FFF2-40B4-BE49-F238E27FC236}">
                <a16:creationId xmlns:a16="http://schemas.microsoft.com/office/drawing/2014/main" id="{F2BECA26-9077-400C-8B33-A5B464282B51}"/>
              </a:ext>
            </a:extLst>
          </p:cNvPr>
          <p:cNvPicPr>
            <a:picLocks noChangeAspect="1"/>
          </p:cNvPicPr>
          <p:nvPr/>
        </p:nvPicPr>
        <p:blipFill>
          <a:blip r:embed="rId3"/>
          <a:stretch>
            <a:fillRect/>
          </a:stretch>
        </p:blipFill>
        <p:spPr>
          <a:xfrm>
            <a:off x="51363" y="4826199"/>
            <a:ext cx="3886200" cy="1399709"/>
          </a:xfrm>
          <a:prstGeom prst="rect">
            <a:avLst/>
          </a:prstGeom>
        </p:spPr>
      </p:pic>
      <p:sp>
        <p:nvSpPr>
          <p:cNvPr id="56" name="TextBox 55">
            <a:extLst>
              <a:ext uri="{FF2B5EF4-FFF2-40B4-BE49-F238E27FC236}">
                <a16:creationId xmlns:a16="http://schemas.microsoft.com/office/drawing/2014/main" id="{7D29419A-77FA-4456-8DBF-2545DD9CFE2B}"/>
              </a:ext>
            </a:extLst>
          </p:cNvPr>
          <p:cNvSpPr txBox="1"/>
          <p:nvPr/>
        </p:nvSpPr>
        <p:spPr>
          <a:xfrm>
            <a:off x="-35900" y="6144405"/>
            <a:ext cx="3956933" cy="523220"/>
          </a:xfrm>
          <a:prstGeom prst="rect">
            <a:avLst/>
          </a:prstGeom>
          <a:noFill/>
        </p:spPr>
        <p:txBody>
          <a:bodyPr wrap="square">
            <a:spAutoFit/>
          </a:bodyPr>
          <a:lstStyle/>
          <a:p>
            <a:pPr algn="ctr"/>
            <a:r>
              <a:rPr lang="en-US" sz="1400" b="0" i="0" dirty="0">
                <a:solidFill>
                  <a:srgbClr val="000000"/>
                </a:solidFill>
                <a:effectLst/>
                <a:latin typeface="Times New Roman" panose="02020603050405020304" pitchFamily="18" charset="0"/>
                <a:cs typeface="Times New Roman" panose="02020603050405020304" pitchFamily="18" charset="0"/>
              </a:rPr>
              <a:t>About 80% of the customers take loans in grades A,B &amp; C</a:t>
            </a:r>
          </a:p>
        </p:txBody>
      </p:sp>
      <p:pic>
        <p:nvPicPr>
          <p:cNvPr id="55" name="Picture 54">
            <a:extLst>
              <a:ext uri="{FF2B5EF4-FFF2-40B4-BE49-F238E27FC236}">
                <a16:creationId xmlns:a16="http://schemas.microsoft.com/office/drawing/2014/main" id="{24F703F3-F47F-4DC7-8715-D55E31EDF56F}"/>
              </a:ext>
            </a:extLst>
          </p:cNvPr>
          <p:cNvPicPr>
            <a:picLocks noChangeAspect="1"/>
          </p:cNvPicPr>
          <p:nvPr/>
        </p:nvPicPr>
        <p:blipFill>
          <a:blip r:embed="rId4"/>
          <a:stretch>
            <a:fillRect/>
          </a:stretch>
        </p:blipFill>
        <p:spPr>
          <a:xfrm>
            <a:off x="4079030" y="2720867"/>
            <a:ext cx="3886200" cy="1416266"/>
          </a:xfrm>
          <a:prstGeom prst="rect">
            <a:avLst/>
          </a:prstGeom>
        </p:spPr>
      </p:pic>
      <p:sp>
        <p:nvSpPr>
          <p:cNvPr id="58" name="TextBox 57">
            <a:extLst>
              <a:ext uri="{FF2B5EF4-FFF2-40B4-BE49-F238E27FC236}">
                <a16:creationId xmlns:a16="http://schemas.microsoft.com/office/drawing/2014/main" id="{CD4E3547-765F-4699-8E05-0BC2DBD20349}"/>
              </a:ext>
            </a:extLst>
          </p:cNvPr>
          <p:cNvSpPr txBox="1"/>
          <p:nvPr/>
        </p:nvSpPr>
        <p:spPr>
          <a:xfrm>
            <a:off x="4008297" y="4057326"/>
            <a:ext cx="3956933" cy="523220"/>
          </a:xfrm>
          <a:prstGeom prst="rect">
            <a:avLst/>
          </a:prstGeom>
          <a:noFill/>
        </p:spPr>
        <p:txBody>
          <a:bodyPr wrap="square">
            <a:spAutoFit/>
          </a:bodyPr>
          <a:lstStyle/>
          <a:p>
            <a:pPr algn="ctr"/>
            <a:r>
              <a:rPr lang="en-US" sz="1400" b="0" i="0" dirty="0">
                <a:solidFill>
                  <a:srgbClr val="000000"/>
                </a:solidFill>
                <a:effectLst/>
                <a:latin typeface="Times New Roman" panose="02020603050405020304" pitchFamily="18" charset="0"/>
                <a:cs typeface="Times New Roman" panose="02020603050405020304" pitchFamily="18" charset="0"/>
              </a:rPr>
              <a:t>About </a:t>
            </a:r>
            <a:r>
              <a:rPr lang="en-US" sz="1400" dirty="0">
                <a:solidFill>
                  <a:srgbClr val="000000"/>
                </a:solidFill>
                <a:latin typeface="Times New Roman" panose="02020603050405020304" pitchFamily="18" charset="0"/>
                <a:cs typeface="Times New Roman" panose="02020603050405020304" pitchFamily="18" charset="0"/>
              </a:rPr>
              <a:t>a quarter </a:t>
            </a:r>
            <a:r>
              <a:rPr lang="en-US" sz="1400" b="0" i="0" dirty="0">
                <a:solidFill>
                  <a:srgbClr val="000000"/>
                </a:solidFill>
                <a:effectLst/>
                <a:latin typeface="Times New Roman" panose="02020603050405020304" pitchFamily="18" charset="0"/>
                <a:cs typeface="Times New Roman" panose="02020603050405020304" pitchFamily="18" charset="0"/>
              </a:rPr>
              <a:t>of loans are taken by customers having 10+ years of experience</a:t>
            </a:r>
            <a:endParaRPr lang="en-US" sz="1400" dirty="0">
              <a:latin typeface="Times New Roman" panose="02020603050405020304" pitchFamily="18" charset="0"/>
              <a:cs typeface="Times New Roman" panose="02020603050405020304" pitchFamily="18" charset="0"/>
            </a:endParaRPr>
          </a:p>
        </p:txBody>
      </p:sp>
      <p:pic>
        <p:nvPicPr>
          <p:cNvPr id="57" name="Picture 56">
            <a:extLst>
              <a:ext uri="{FF2B5EF4-FFF2-40B4-BE49-F238E27FC236}">
                <a16:creationId xmlns:a16="http://schemas.microsoft.com/office/drawing/2014/main" id="{91A5B5CF-2C5F-46E1-BCCF-A59ECCD422FB}"/>
              </a:ext>
            </a:extLst>
          </p:cNvPr>
          <p:cNvPicPr>
            <a:picLocks noChangeAspect="1"/>
          </p:cNvPicPr>
          <p:nvPr/>
        </p:nvPicPr>
        <p:blipFill>
          <a:blip r:embed="rId5"/>
          <a:stretch>
            <a:fillRect/>
          </a:stretch>
        </p:blipFill>
        <p:spPr>
          <a:xfrm>
            <a:off x="4079030" y="4831861"/>
            <a:ext cx="3886200" cy="1403937"/>
          </a:xfrm>
          <a:prstGeom prst="rect">
            <a:avLst/>
          </a:prstGeom>
        </p:spPr>
      </p:pic>
      <p:sp>
        <p:nvSpPr>
          <p:cNvPr id="61" name="TextBox 60">
            <a:extLst>
              <a:ext uri="{FF2B5EF4-FFF2-40B4-BE49-F238E27FC236}">
                <a16:creationId xmlns:a16="http://schemas.microsoft.com/office/drawing/2014/main" id="{224E93D6-8751-4951-B439-2E0A9E771F61}"/>
              </a:ext>
            </a:extLst>
          </p:cNvPr>
          <p:cNvSpPr txBox="1"/>
          <p:nvPr/>
        </p:nvSpPr>
        <p:spPr>
          <a:xfrm>
            <a:off x="4149764" y="6225908"/>
            <a:ext cx="3780097" cy="523220"/>
          </a:xfrm>
          <a:prstGeom prst="rect">
            <a:avLst/>
          </a:prstGeom>
          <a:noFill/>
        </p:spPr>
        <p:txBody>
          <a:bodyPr wrap="square">
            <a:spAutoFit/>
          </a:bodyPr>
          <a:lstStyle/>
          <a:p>
            <a:pPr algn="ctr"/>
            <a:r>
              <a:rPr lang="en-US" sz="1400" dirty="0">
                <a:latin typeface="Times New Roman" panose="02020603050405020304" pitchFamily="18" charset="0"/>
                <a:cs typeface="Times New Roman" panose="02020603050405020304" pitchFamily="18" charset="0"/>
              </a:rPr>
              <a:t>About 90% of the people who have taken the loan are on rent &amp; mortgage</a:t>
            </a:r>
          </a:p>
        </p:txBody>
      </p:sp>
      <p:cxnSp>
        <p:nvCxnSpPr>
          <p:cNvPr id="62" name="Straight Connector 61">
            <a:extLst>
              <a:ext uri="{FF2B5EF4-FFF2-40B4-BE49-F238E27FC236}">
                <a16:creationId xmlns:a16="http://schemas.microsoft.com/office/drawing/2014/main" id="{9C763218-AD1A-4E6F-B745-D9CC7398919F}"/>
              </a:ext>
            </a:extLst>
          </p:cNvPr>
          <p:cNvCxnSpPr>
            <a:cxnSpLocks/>
          </p:cNvCxnSpPr>
          <p:nvPr/>
        </p:nvCxnSpPr>
        <p:spPr>
          <a:xfrm>
            <a:off x="8008393" y="2513223"/>
            <a:ext cx="0" cy="4351019"/>
          </a:xfrm>
          <a:prstGeom prst="line">
            <a:avLst/>
          </a:prstGeom>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44A37874-6F80-412C-82EB-3AEC6ABE2127}"/>
              </a:ext>
            </a:extLst>
          </p:cNvPr>
          <p:cNvPicPr>
            <a:picLocks noChangeAspect="1"/>
          </p:cNvPicPr>
          <p:nvPr/>
        </p:nvPicPr>
        <p:blipFill>
          <a:blip r:embed="rId6"/>
          <a:stretch>
            <a:fillRect/>
          </a:stretch>
        </p:blipFill>
        <p:spPr>
          <a:xfrm>
            <a:off x="8148338" y="2456037"/>
            <a:ext cx="3886200" cy="1835267"/>
          </a:xfrm>
          <a:prstGeom prst="rect">
            <a:avLst/>
          </a:prstGeom>
        </p:spPr>
      </p:pic>
      <p:sp>
        <p:nvSpPr>
          <p:cNvPr id="64" name="TextBox 63">
            <a:extLst>
              <a:ext uri="{FF2B5EF4-FFF2-40B4-BE49-F238E27FC236}">
                <a16:creationId xmlns:a16="http://schemas.microsoft.com/office/drawing/2014/main" id="{60E95CED-FADF-4EBD-A5B8-308DFAA085CE}"/>
              </a:ext>
            </a:extLst>
          </p:cNvPr>
          <p:cNvSpPr txBox="1"/>
          <p:nvPr/>
        </p:nvSpPr>
        <p:spPr>
          <a:xfrm>
            <a:off x="8059897" y="4159270"/>
            <a:ext cx="3956933" cy="523220"/>
          </a:xfrm>
          <a:prstGeom prst="rect">
            <a:avLst/>
          </a:prstGeom>
          <a:noFill/>
        </p:spPr>
        <p:txBody>
          <a:bodyPr wrap="square">
            <a:spAutoFit/>
          </a:bodyPr>
          <a:lstStyle/>
          <a:p>
            <a:pPr algn="ctr"/>
            <a:r>
              <a:rPr lang="en-US" sz="1400" b="0" i="0" dirty="0">
                <a:solidFill>
                  <a:srgbClr val="000000"/>
                </a:solidFill>
                <a:effectLst/>
                <a:latin typeface="Times New Roman" panose="02020603050405020304" pitchFamily="18" charset="0"/>
                <a:cs typeface="Times New Roman" panose="02020603050405020304" pitchFamily="18" charset="0"/>
              </a:rPr>
              <a:t>Around half of the customers take loans for debt consolidation</a:t>
            </a:r>
            <a:endParaRPr lang="en-US" sz="1400" dirty="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781ADD85-38CF-4C9A-A1C8-11BDFE89FFF4}"/>
              </a:ext>
            </a:extLst>
          </p:cNvPr>
          <p:cNvSpPr txBox="1"/>
          <p:nvPr/>
        </p:nvSpPr>
        <p:spPr>
          <a:xfrm>
            <a:off x="8208132" y="6238194"/>
            <a:ext cx="3780097" cy="523220"/>
          </a:xfrm>
          <a:prstGeom prst="rect">
            <a:avLst/>
          </a:prstGeom>
          <a:noFill/>
        </p:spPr>
        <p:txBody>
          <a:bodyPr wrap="square">
            <a:spAutoFit/>
          </a:bodyPr>
          <a:lstStyle/>
          <a:p>
            <a:pPr algn="ctr"/>
            <a:r>
              <a:rPr lang="en-US" sz="1400" dirty="0">
                <a:latin typeface="Times New Roman" panose="02020603050405020304" pitchFamily="18" charset="0"/>
                <a:cs typeface="Times New Roman" panose="02020603050405020304" pitchFamily="18" charset="0"/>
              </a:rPr>
              <a:t>About 85% of the loans are fully paid, charge off percentage is 15%, this leads to credit loss</a:t>
            </a:r>
          </a:p>
        </p:txBody>
      </p:sp>
      <p:pic>
        <p:nvPicPr>
          <p:cNvPr id="65" name="Picture 64">
            <a:extLst>
              <a:ext uri="{FF2B5EF4-FFF2-40B4-BE49-F238E27FC236}">
                <a16:creationId xmlns:a16="http://schemas.microsoft.com/office/drawing/2014/main" id="{8DBBF75B-4702-4C47-8A58-0D1B5DEF5F06}"/>
              </a:ext>
            </a:extLst>
          </p:cNvPr>
          <p:cNvPicPr>
            <a:picLocks noChangeAspect="1"/>
          </p:cNvPicPr>
          <p:nvPr/>
        </p:nvPicPr>
        <p:blipFill>
          <a:blip r:embed="rId7"/>
          <a:stretch>
            <a:fillRect/>
          </a:stretch>
        </p:blipFill>
        <p:spPr>
          <a:xfrm>
            <a:off x="8109576" y="4826199"/>
            <a:ext cx="3886200" cy="1403937"/>
          </a:xfrm>
          <a:prstGeom prst="rect">
            <a:avLst/>
          </a:prstGeom>
        </p:spPr>
      </p:pic>
    </p:spTree>
    <p:extLst>
      <p:ext uri="{BB962C8B-B14F-4D97-AF65-F5344CB8AC3E}">
        <p14:creationId xmlns:p14="http://schemas.microsoft.com/office/powerpoint/2010/main" val="1124555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0EABEF7-9F1B-4127-B8D9-7AEE92FEE485}"/>
              </a:ext>
            </a:extLst>
          </p:cNvPr>
          <p:cNvGrpSpPr/>
          <p:nvPr/>
        </p:nvGrpSpPr>
        <p:grpSpPr>
          <a:xfrm>
            <a:off x="249113" y="279255"/>
            <a:ext cx="11693774" cy="1801091"/>
            <a:chOff x="305685" y="4856968"/>
            <a:chExt cx="11693774" cy="827039"/>
          </a:xfrm>
        </p:grpSpPr>
        <p:sp>
          <p:nvSpPr>
            <p:cNvPr id="5" name="Arrow: Chevron 4">
              <a:extLst>
                <a:ext uri="{FF2B5EF4-FFF2-40B4-BE49-F238E27FC236}">
                  <a16:creationId xmlns:a16="http://schemas.microsoft.com/office/drawing/2014/main" id="{33619344-AE35-4155-AB13-00BDFC600F98}"/>
                </a:ext>
              </a:extLst>
            </p:cNvPr>
            <p:cNvSpPr/>
            <p:nvPr/>
          </p:nvSpPr>
          <p:spPr>
            <a:xfrm>
              <a:off x="305685" y="4856968"/>
              <a:ext cx="1714071" cy="661631"/>
            </a:xfrm>
            <a:prstGeom prst="chevron">
              <a:avLst>
                <a:gd name="adj" fmla="val 40000"/>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Freeform: Shape 5">
              <a:extLst>
                <a:ext uri="{FF2B5EF4-FFF2-40B4-BE49-F238E27FC236}">
                  <a16:creationId xmlns:a16="http://schemas.microsoft.com/office/drawing/2014/main" id="{CBB4C4D3-A3DE-4C16-B836-DB0E51EB3ABD}"/>
                </a:ext>
              </a:extLst>
            </p:cNvPr>
            <p:cNvSpPr/>
            <p:nvPr/>
          </p:nvSpPr>
          <p:spPr>
            <a:xfrm>
              <a:off x="305685" y="5270487"/>
              <a:ext cx="1844708" cy="413519"/>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9525">
              <a:solidFill>
                <a:srgbClr val="0070C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ysClr val="windowText" lastClr="000000"/>
                  </a:solidFill>
                  <a:latin typeface="Times New Roman" panose="02020603050405020304" pitchFamily="18" charset="0"/>
                  <a:cs typeface="Times New Roman" panose="02020603050405020304" pitchFamily="18" charset="0"/>
                </a:rPr>
                <a:t>Data Understanding</a:t>
              </a:r>
            </a:p>
          </p:txBody>
        </p:sp>
        <p:sp>
          <p:nvSpPr>
            <p:cNvPr id="7" name="Arrow: Chevron 6">
              <a:extLst>
                <a:ext uri="{FF2B5EF4-FFF2-40B4-BE49-F238E27FC236}">
                  <a16:creationId xmlns:a16="http://schemas.microsoft.com/office/drawing/2014/main" id="{CBF183AD-EA4A-4F1C-8972-A64C2FD79819}"/>
                </a:ext>
              </a:extLst>
            </p:cNvPr>
            <p:cNvSpPr/>
            <p:nvPr/>
          </p:nvSpPr>
          <p:spPr>
            <a:xfrm>
              <a:off x="2263535" y="4856968"/>
              <a:ext cx="1714071" cy="661631"/>
            </a:xfrm>
            <a:prstGeom prst="chevron">
              <a:avLst>
                <a:gd name="adj" fmla="val 40000"/>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30D30F06-2F6F-40BA-8D86-0F2044D21792}"/>
                </a:ext>
              </a:extLst>
            </p:cNvPr>
            <p:cNvSpPr/>
            <p:nvPr/>
          </p:nvSpPr>
          <p:spPr>
            <a:xfrm>
              <a:off x="2340843" y="5270486"/>
              <a:ext cx="1636762" cy="413520"/>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9525">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chemeClr val="tx1"/>
                  </a:solidFill>
                  <a:latin typeface="Times New Roman" panose="02020603050405020304" pitchFamily="18" charset="0"/>
                  <a:cs typeface="Times New Roman" panose="02020603050405020304" pitchFamily="18" charset="0"/>
                </a:rPr>
                <a:t>Data Cleaning</a:t>
              </a:r>
            </a:p>
          </p:txBody>
        </p:sp>
        <p:sp>
          <p:nvSpPr>
            <p:cNvPr id="9" name="Arrow: Chevron 8">
              <a:extLst>
                <a:ext uri="{FF2B5EF4-FFF2-40B4-BE49-F238E27FC236}">
                  <a16:creationId xmlns:a16="http://schemas.microsoft.com/office/drawing/2014/main" id="{993BDDAD-755D-4560-B578-D885B87BDF88}"/>
                </a:ext>
              </a:extLst>
            </p:cNvPr>
            <p:cNvSpPr/>
            <p:nvPr/>
          </p:nvSpPr>
          <p:spPr>
            <a:xfrm>
              <a:off x="4221385" y="4856968"/>
              <a:ext cx="1714071" cy="661631"/>
            </a:xfrm>
            <a:prstGeom prst="chevron">
              <a:avLst>
                <a:gd name="adj" fmla="val 40000"/>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F706CD94-344C-451B-A33A-CCA2E8C3CFD7}"/>
                </a:ext>
              </a:extLst>
            </p:cNvPr>
            <p:cNvSpPr/>
            <p:nvPr/>
          </p:nvSpPr>
          <p:spPr>
            <a:xfrm>
              <a:off x="4221385" y="5270485"/>
              <a:ext cx="1904524" cy="413521"/>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9525">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solidFill>
                    <a:schemeClr val="tx1"/>
                  </a:solidFill>
                  <a:latin typeface="Times New Roman" panose="02020603050405020304" pitchFamily="18" charset="0"/>
                  <a:cs typeface="Times New Roman" panose="02020603050405020304" pitchFamily="18" charset="0"/>
                </a:rPr>
                <a:t>Selecting Key Features for EDA</a:t>
              </a:r>
            </a:p>
          </p:txBody>
        </p:sp>
        <p:sp>
          <p:nvSpPr>
            <p:cNvPr id="11" name="Arrow: Chevron 10">
              <a:extLst>
                <a:ext uri="{FF2B5EF4-FFF2-40B4-BE49-F238E27FC236}">
                  <a16:creationId xmlns:a16="http://schemas.microsoft.com/office/drawing/2014/main" id="{FEF3E510-0886-48BF-9AA2-74080AAC7C14}"/>
                </a:ext>
              </a:extLst>
            </p:cNvPr>
            <p:cNvSpPr/>
            <p:nvPr/>
          </p:nvSpPr>
          <p:spPr>
            <a:xfrm>
              <a:off x="6179235" y="4856968"/>
              <a:ext cx="1714071" cy="661631"/>
            </a:xfrm>
            <a:prstGeom prst="chevron">
              <a:avLst>
                <a:gd name="adj" fmla="val 40000"/>
              </a:avLst>
            </a:pr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eform: Shape 11">
              <a:extLst>
                <a:ext uri="{FF2B5EF4-FFF2-40B4-BE49-F238E27FC236}">
                  <a16:creationId xmlns:a16="http://schemas.microsoft.com/office/drawing/2014/main" id="{001488F5-F5EA-4B45-A2D8-FD000411549E}"/>
                </a:ext>
              </a:extLst>
            </p:cNvPr>
            <p:cNvSpPr/>
            <p:nvPr/>
          </p:nvSpPr>
          <p:spPr>
            <a:xfrm>
              <a:off x="6239051" y="5219593"/>
              <a:ext cx="1898034" cy="464414"/>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a:ln w="38100">
              <a:solidFill>
                <a:schemeClr val="accent6"/>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b="1" kern="1200" dirty="0">
                  <a:solidFill>
                    <a:schemeClr val="accent6"/>
                  </a:solidFill>
                  <a:latin typeface="Times New Roman" panose="02020603050405020304" pitchFamily="18" charset="0"/>
                  <a:cs typeface="Times New Roman" panose="02020603050405020304" pitchFamily="18" charset="0"/>
                </a:rPr>
                <a:t>Univariate &amp; Segmented Univariate Analysis</a:t>
              </a:r>
            </a:p>
          </p:txBody>
        </p:sp>
        <p:sp>
          <p:nvSpPr>
            <p:cNvPr id="13" name="Arrow: Chevron 12">
              <a:extLst>
                <a:ext uri="{FF2B5EF4-FFF2-40B4-BE49-F238E27FC236}">
                  <a16:creationId xmlns:a16="http://schemas.microsoft.com/office/drawing/2014/main" id="{4572CF6E-EE96-45F0-B6F7-69A39C8ABB04}"/>
                </a:ext>
              </a:extLst>
            </p:cNvPr>
            <p:cNvSpPr/>
            <p:nvPr/>
          </p:nvSpPr>
          <p:spPr>
            <a:xfrm>
              <a:off x="8137086" y="4856968"/>
              <a:ext cx="1714071" cy="661631"/>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eform: Shape 13">
              <a:extLst>
                <a:ext uri="{FF2B5EF4-FFF2-40B4-BE49-F238E27FC236}">
                  <a16:creationId xmlns:a16="http://schemas.microsoft.com/office/drawing/2014/main" id="{A9ED36FE-E340-40C8-9434-222690142308}"/>
                </a:ext>
              </a:extLst>
            </p:cNvPr>
            <p:cNvSpPr/>
            <p:nvPr/>
          </p:nvSpPr>
          <p:spPr>
            <a:xfrm>
              <a:off x="8387355" y="5270485"/>
              <a:ext cx="1636759" cy="413522"/>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Bivariate Analysis</a:t>
              </a:r>
            </a:p>
          </p:txBody>
        </p:sp>
        <p:sp>
          <p:nvSpPr>
            <p:cNvPr id="15" name="Arrow: Chevron 14">
              <a:extLst>
                <a:ext uri="{FF2B5EF4-FFF2-40B4-BE49-F238E27FC236}">
                  <a16:creationId xmlns:a16="http://schemas.microsoft.com/office/drawing/2014/main" id="{8EDC12C4-B035-44DB-A519-E10B3B15E0A5}"/>
                </a:ext>
              </a:extLst>
            </p:cNvPr>
            <p:cNvSpPr/>
            <p:nvPr/>
          </p:nvSpPr>
          <p:spPr>
            <a:xfrm>
              <a:off x="10094936" y="4856968"/>
              <a:ext cx="1714071" cy="661631"/>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Freeform: Shape 15">
              <a:extLst>
                <a:ext uri="{FF2B5EF4-FFF2-40B4-BE49-F238E27FC236}">
                  <a16:creationId xmlns:a16="http://schemas.microsoft.com/office/drawing/2014/main" id="{6B664D1D-16F8-486C-84CB-2237B79A2803}"/>
                </a:ext>
              </a:extLst>
            </p:cNvPr>
            <p:cNvSpPr/>
            <p:nvPr/>
          </p:nvSpPr>
          <p:spPr>
            <a:xfrm>
              <a:off x="10154753" y="5219593"/>
              <a:ext cx="1844706" cy="464414"/>
            </a:xfrm>
            <a:custGeom>
              <a:avLst/>
              <a:gdLst>
                <a:gd name="connsiteX0" fmla="*/ 0 w 1447437"/>
                <a:gd name="connsiteY0" fmla="*/ 66163 h 661631"/>
                <a:gd name="connsiteX1" fmla="*/ 66163 w 1447437"/>
                <a:gd name="connsiteY1" fmla="*/ 0 h 661631"/>
                <a:gd name="connsiteX2" fmla="*/ 1381274 w 1447437"/>
                <a:gd name="connsiteY2" fmla="*/ 0 h 661631"/>
                <a:gd name="connsiteX3" fmla="*/ 1447437 w 1447437"/>
                <a:gd name="connsiteY3" fmla="*/ 66163 h 661631"/>
                <a:gd name="connsiteX4" fmla="*/ 1447437 w 1447437"/>
                <a:gd name="connsiteY4" fmla="*/ 595468 h 661631"/>
                <a:gd name="connsiteX5" fmla="*/ 1381274 w 1447437"/>
                <a:gd name="connsiteY5" fmla="*/ 661631 h 661631"/>
                <a:gd name="connsiteX6" fmla="*/ 66163 w 1447437"/>
                <a:gd name="connsiteY6" fmla="*/ 661631 h 661631"/>
                <a:gd name="connsiteX7" fmla="*/ 0 w 1447437"/>
                <a:gd name="connsiteY7" fmla="*/ 595468 h 661631"/>
                <a:gd name="connsiteX8" fmla="*/ 0 w 1447437"/>
                <a:gd name="connsiteY8" fmla="*/ 66163 h 6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437" h="661631">
                  <a:moveTo>
                    <a:pt x="0" y="66163"/>
                  </a:moveTo>
                  <a:cubicBezTo>
                    <a:pt x="0" y="29622"/>
                    <a:pt x="29622" y="0"/>
                    <a:pt x="66163" y="0"/>
                  </a:cubicBezTo>
                  <a:lnTo>
                    <a:pt x="1381274" y="0"/>
                  </a:lnTo>
                  <a:cubicBezTo>
                    <a:pt x="1417815" y="0"/>
                    <a:pt x="1447437" y="29622"/>
                    <a:pt x="1447437" y="66163"/>
                  </a:cubicBezTo>
                  <a:lnTo>
                    <a:pt x="1447437" y="595468"/>
                  </a:lnTo>
                  <a:cubicBezTo>
                    <a:pt x="1447437" y="632009"/>
                    <a:pt x="1417815" y="661631"/>
                    <a:pt x="1381274" y="661631"/>
                  </a:cubicBezTo>
                  <a:lnTo>
                    <a:pt x="66163" y="661631"/>
                  </a:lnTo>
                  <a:cubicBezTo>
                    <a:pt x="29622" y="661631"/>
                    <a:pt x="0" y="632009"/>
                    <a:pt x="0" y="595468"/>
                  </a:cubicBezTo>
                  <a:lnTo>
                    <a:pt x="0" y="6616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611" tIns="97611" rIns="97611" bIns="97611" numCol="1" spcCol="1270" anchor="ctr" anchorCtr="0">
              <a:noAutofit/>
            </a:bodyPr>
            <a:lstStyle/>
            <a:p>
              <a:pPr marL="0" lvl="0" indent="0" algn="ctr" defTabSz="488950">
                <a:lnSpc>
                  <a:spcPct val="90000"/>
                </a:lnSpc>
                <a:spcBef>
                  <a:spcPct val="0"/>
                </a:spcBef>
                <a:spcAft>
                  <a:spcPct val="35000"/>
                </a:spcAft>
                <a:buNone/>
              </a:pPr>
              <a:r>
                <a:rPr lang="en-US" sz="1900" b="1" kern="1200" dirty="0">
                  <a:latin typeface="Times New Roman" panose="02020603050405020304" pitchFamily="18" charset="0"/>
                  <a:cs typeface="Times New Roman" panose="02020603050405020304" pitchFamily="18" charset="0"/>
                </a:rPr>
                <a:t>Conclusions &amp; Recommendations</a:t>
              </a:r>
            </a:p>
          </p:txBody>
        </p:sp>
      </p:grpSp>
      <p:sp>
        <p:nvSpPr>
          <p:cNvPr id="18" name="TextBox 17">
            <a:extLst>
              <a:ext uri="{FF2B5EF4-FFF2-40B4-BE49-F238E27FC236}">
                <a16:creationId xmlns:a16="http://schemas.microsoft.com/office/drawing/2014/main" id="{82F6CCAF-FDA5-4578-B42B-4B90D7DF888E}"/>
              </a:ext>
            </a:extLst>
          </p:cNvPr>
          <p:cNvSpPr txBox="1"/>
          <p:nvPr/>
        </p:nvSpPr>
        <p:spPr>
          <a:xfrm>
            <a:off x="3926118" y="2067209"/>
            <a:ext cx="4246019" cy="338554"/>
          </a:xfrm>
          <a:prstGeom prst="rect">
            <a:avLst/>
          </a:prstGeom>
          <a:noFill/>
        </p:spPr>
        <p:txBody>
          <a:bodyPr wrap="square" rtlCol="0">
            <a:spAutoFit/>
          </a:bodyPr>
          <a:lstStyle/>
          <a:p>
            <a:pPr algn="ctr"/>
            <a:r>
              <a:rPr lang="en-US" sz="1600" b="1" u="sng" dirty="0">
                <a:latin typeface="Times New Roman" panose="02020603050405020304" pitchFamily="18" charset="0"/>
                <a:cs typeface="Times New Roman" panose="02020603050405020304" pitchFamily="18" charset="0"/>
              </a:rPr>
              <a:t>Univariate Analysis – Unordered Categorical  </a:t>
            </a:r>
          </a:p>
        </p:txBody>
      </p:sp>
      <p:cxnSp>
        <p:nvCxnSpPr>
          <p:cNvPr id="47" name="Straight Connector 46">
            <a:extLst>
              <a:ext uri="{FF2B5EF4-FFF2-40B4-BE49-F238E27FC236}">
                <a16:creationId xmlns:a16="http://schemas.microsoft.com/office/drawing/2014/main" id="{7A85D348-EE34-4089-A2F1-D3377EDEF85A}"/>
              </a:ext>
            </a:extLst>
          </p:cNvPr>
          <p:cNvCxnSpPr>
            <a:cxnSpLocks/>
          </p:cNvCxnSpPr>
          <p:nvPr/>
        </p:nvCxnSpPr>
        <p:spPr>
          <a:xfrm>
            <a:off x="4043663" y="2506981"/>
            <a:ext cx="0" cy="4351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055890F-9F60-4D7E-9B2B-F102C575D625}"/>
              </a:ext>
            </a:extLst>
          </p:cNvPr>
          <p:cNvCxnSpPr>
            <a:cxnSpLocks/>
          </p:cNvCxnSpPr>
          <p:nvPr/>
        </p:nvCxnSpPr>
        <p:spPr>
          <a:xfrm flipV="1">
            <a:off x="33289" y="4512113"/>
            <a:ext cx="12178748" cy="68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C763218-AD1A-4E6F-B745-D9CC7398919F}"/>
              </a:ext>
            </a:extLst>
          </p:cNvPr>
          <p:cNvCxnSpPr>
            <a:cxnSpLocks/>
          </p:cNvCxnSpPr>
          <p:nvPr/>
        </p:nvCxnSpPr>
        <p:spPr>
          <a:xfrm>
            <a:off x="8008393" y="2513223"/>
            <a:ext cx="0" cy="4351019"/>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6888330-CB29-4B41-8EA0-41277097CBA2}"/>
              </a:ext>
            </a:extLst>
          </p:cNvPr>
          <p:cNvPicPr>
            <a:picLocks noChangeAspect="1"/>
          </p:cNvPicPr>
          <p:nvPr/>
        </p:nvPicPr>
        <p:blipFill>
          <a:blip r:embed="rId2"/>
          <a:stretch>
            <a:fillRect/>
          </a:stretch>
        </p:blipFill>
        <p:spPr>
          <a:xfrm>
            <a:off x="4042621" y="2546115"/>
            <a:ext cx="1988057" cy="1065801"/>
          </a:xfrm>
          <a:prstGeom prst="rect">
            <a:avLst/>
          </a:prstGeom>
        </p:spPr>
      </p:pic>
      <p:sp>
        <p:nvSpPr>
          <p:cNvPr id="35" name="TextBox 34">
            <a:extLst>
              <a:ext uri="{FF2B5EF4-FFF2-40B4-BE49-F238E27FC236}">
                <a16:creationId xmlns:a16="http://schemas.microsoft.com/office/drawing/2014/main" id="{8575C12A-1D1A-4AB0-AE17-F4D273BE42D2}"/>
              </a:ext>
            </a:extLst>
          </p:cNvPr>
          <p:cNvSpPr txBox="1"/>
          <p:nvPr/>
        </p:nvSpPr>
        <p:spPr>
          <a:xfrm>
            <a:off x="4044706" y="3679199"/>
            <a:ext cx="4008845" cy="738664"/>
          </a:xfrm>
          <a:prstGeom prst="rect">
            <a:avLst/>
          </a:prstGeom>
          <a:noFill/>
        </p:spPr>
        <p:txBody>
          <a:bodyPr wrap="square">
            <a:spAutoFit/>
          </a:bodyPr>
          <a:lstStyle/>
          <a:p>
            <a:pPr algn="ctr"/>
            <a:r>
              <a:rPr lang="en-US" sz="1400" dirty="0">
                <a:latin typeface="Times New Roman" panose="02020603050405020304" pitchFamily="18" charset="0"/>
                <a:cs typeface="Times New Roman" panose="02020603050405020304" pitchFamily="18" charset="0"/>
              </a:rPr>
              <a:t>From the rank vs frequency plots it can be inferred that </a:t>
            </a:r>
            <a:r>
              <a:rPr lang="en-US" sz="1400" b="1" dirty="0">
                <a:latin typeface="Times New Roman" panose="02020603050405020304" pitchFamily="18" charset="0"/>
                <a:cs typeface="Times New Roman" panose="02020603050405020304" pitchFamily="18" charset="0"/>
              </a:rPr>
              <a:t>verification status </a:t>
            </a:r>
            <a:r>
              <a:rPr lang="en-US" sz="1400" dirty="0">
                <a:latin typeface="Times New Roman" panose="02020603050405020304" pitchFamily="18" charset="0"/>
                <a:cs typeface="Times New Roman" panose="02020603050405020304" pitchFamily="18" charset="0"/>
              </a:rPr>
              <a:t>follow power law distribution &amp; </a:t>
            </a:r>
            <a:r>
              <a:rPr lang="en-US" sz="1400" b="1" dirty="0">
                <a:latin typeface="Times New Roman" panose="02020603050405020304" pitchFamily="18" charset="0"/>
                <a:cs typeface="Times New Roman" panose="02020603050405020304" pitchFamily="18" charset="0"/>
              </a:rPr>
              <a:t>purpose</a:t>
            </a:r>
            <a:r>
              <a:rPr lang="en-US" sz="1400" dirty="0">
                <a:latin typeface="Times New Roman" panose="02020603050405020304" pitchFamily="18" charset="0"/>
                <a:cs typeface="Times New Roman" panose="02020603050405020304" pitchFamily="18" charset="0"/>
              </a:rPr>
              <a:t> follows near power law dist.</a:t>
            </a:r>
          </a:p>
        </p:txBody>
      </p:sp>
      <p:pic>
        <p:nvPicPr>
          <p:cNvPr id="19" name="Picture 18">
            <a:extLst>
              <a:ext uri="{FF2B5EF4-FFF2-40B4-BE49-F238E27FC236}">
                <a16:creationId xmlns:a16="http://schemas.microsoft.com/office/drawing/2014/main" id="{07FC47ED-6576-40E0-87AF-FBAD0376502D}"/>
              </a:ext>
            </a:extLst>
          </p:cNvPr>
          <p:cNvPicPr>
            <a:picLocks noChangeAspect="1"/>
          </p:cNvPicPr>
          <p:nvPr/>
        </p:nvPicPr>
        <p:blipFill>
          <a:blip r:embed="rId3"/>
          <a:stretch>
            <a:fillRect/>
          </a:stretch>
        </p:blipFill>
        <p:spPr>
          <a:xfrm>
            <a:off x="6079295" y="2546115"/>
            <a:ext cx="1882900" cy="1116690"/>
          </a:xfrm>
          <a:prstGeom prst="rect">
            <a:avLst/>
          </a:prstGeom>
        </p:spPr>
      </p:pic>
      <p:pic>
        <p:nvPicPr>
          <p:cNvPr id="21" name="Picture 20">
            <a:extLst>
              <a:ext uri="{FF2B5EF4-FFF2-40B4-BE49-F238E27FC236}">
                <a16:creationId xmlns:a16="http://schemas.microsoft.com/office/drawing/2014/main" id="{CEAC23A4-8B12-4331-BB1A-FE92A0F27631}"/>
              </a:ext>
            </a:extLst>
          </p:cNvPr>
          <p:cNvPicPr>
            <a:picLocks noChangeAspect="1"/>
          </p:cNvPicPr>
          <p:nvPr/>
        </p:nvPicPr>
        <p:blipFill>
          <a:blip r:embed="rId4"/>
          <a:stretch>
            <a:fillRect/>
          </a:stretch>
        </p:blipFill>
        <p:spPr>
          <a:xfrm>
            <a:off x="23383" y="4724968"/>
            <a:ext cx="1325563" cy="1235682"/>
          </a:xfrm>
          <a:prstGeom prst="rect">
            <a:avLst/>
          </a:prstGeom>
        </p:spPr>
      </p:pic>
      <p:pic>
        <p:nvPicPr>
          <p:cNvPr id="22" name="Picture 21">
            <a:extLst>
              <a:ext uri="{FF2B5EF4-FFF2-40B4-BE49-F238E27FC236}">
                <a16:creationId xmlns:a16="http://schemas.microsoft.com/office/drawing/2014/main" id="{4E614D10-1F08-48BF-B39A-AA159F79768C}"/>
              </a:ext>
            </a:extLst>
          </p:cNvPr>
          <p:cNvPicPr>
            <a:picLocks noChangeAspect="1"/>
          </p:cNvPicPr>
          <p:nvPr/>
        </p:nvPicPr>
        <p:blipFill>
          <a:blip r:embed="rId5"/>
          <a:stretch>
            <a:fillRect/>
          </a:stretch>
        </p:blipFill>
        <p:spPr>
          <a:xfrm>
            <a:off x="1397007" y="4712902"/>
            <a:ext cx="1325880" cy="1315964"/>
          </a:xfrm>
          <a:prstGeom prst="rect">
            <a:avLst/>
          </a:prstGeom>
        </p:spPr>
      </p:pic>
      <p:pic>
        <p:nvPicPr>
          <p:cNvPr id="23" name="Picture 22">
            <a:extLst>
              <a:ext uri="{FF2B5EF4-FFF2-40B4-BE49-F238E27FC236}">
                <a16:creationId xmlns:a16="http://schemas.microsoft.com/office/drawing/2014/main" id="{C1264214-E4C0-4CD1-9E34-B17BCD6F07D6}"/>
              </a:ext>
            </a:extLst>
          </p:cNvPr>
          <p:cNvPicPr>
            <a:picLocks noChangeAspect="1"/>
          </p:cNvPicPr>
          <p:nvPr/>
        </p:nvPicPr>
        <p:blipFill>
          <a:blip r:embed="rId6"/>
          <a:stretch>
            <a:fillRect/>
          </a:stretch>
        </p:blipFill>
        <p:spPr>
          <a:xfrm>
            <a:off x="2676686" y="4724968"/>
            <a:ext cx="1325880" cy="1303898"/>
          </a:xfrm>
          <a:prstGeom prst="rect">
            <a:avLst/>
          </a:prstGeom>
        </p:spPr>
      </p:pic>
      <p:sp>
        <p:nvSpPr>
          <p:cNvPr id="42" name="TextBox 41">
            <a:extLst>
              <a:ext uri="{FF2B5EF4-FFF2-40B4-BE49-F238E27FC236}">
                <a16:creationId xmlns:a16="http://schemas.microsoft.com/office/drawing/2014/main" id="{EB7396C8-567A-42C8-8D41-418B8FEC5F40}"/>
              </a:ext>
            </a:extLst>
          </p:cNvPr>
          <p:cNvSpPr txBox="1"/>
          <p:nvPr/>
        </p:nvSpPr>
        <p:spPr>
          <a:xfrm>
            <a:off x="-1633" y="5931317"/>
            <a:ext cx="4051280" cy="1015663"/>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Fully paid loan amounts are majorly rounded in multiples of 5000(ex. 15k,20k) </a:t>
            </a:r>
          </a:p>
          <a:p>
            <a:r>
              <a:rPr lang="en-US" sz="1200" dirty="0">
                <a:latin typeface="Times New Roman" panose="02020603050405020304" pitchFamily="18" charset="0"/>
                <a:cs typeface="Times New Roman" panose="02020603050405020304" pitchFamily="18" charset="0"/>
              </a:rPr>
              <a:t>Fully paid customers take loans at interest rates of 6-7% and 10-15% while charged off loan interest rates are majorly more than 10%</a:t>
            </a:r>
          </a:p>
        </p:txBody>
      </p:sp>
      <p:sp>
        <p:nvSpPr>
          <p:cNvPr id="45" name="TextBox 44">
            <a:extLst>
              <a:ext uri="{FF2B5EF4-FFF2-40B4-BE49-F238E27FC236}">
                <a16:creationId xmlns:a16="http://schemas.microsoft.com/office/drawing/2014/main" id="{DD014A14-3366-4A6A-A85B-E94715AB5B83}"/>
              </a:ext>
            </a:extLst>
          </p:cNvPr>
          <p:cNvSpPr txBox="1"/>
          <p:nvPr/>
        </p:nvSpPr>
        <p:spPr>
          <a:xfrm>
            <a:off x="34817" y="4507240"/>
            <a:ext cx="4008845" cy="307777"/>
          </a:xfrm>
          <a:prstGeom prst="rect">
            <a:avLst/>
          </a:prstGeom>
          <a:noFill/>
        </p:spPr>
        <p:txBody>
          <a:bodyPr wrap="square" rtlCol="0">
            <a:spAutoFit/>
          </a:bodyPr>
          <a:lstStyle/>
          <a:p>
            <a:pPr algn="ctr"/>
            <a:r>
              <a:rPr lang="en-US" sz="1400" b="1" u="sng" dirty="0">
                <a:latin typeface="Times New Roman" panose="02020603050405020304" pitchFamily="18" charset="0"/>
                <a:cs typeface="Times New Roman" panose="02020603050405020304" pitchFamily="18" charset="0"/>
              </a:rPr>
              <a:t>Segmented Univariate – Numeric Variables</a:t>
            </a:r>
          </a:p>
        </p:txBody>
      </p:sp>
      <p:pic>
        <p:nvPicPr>
          <p:cNvPr id="27" name="Picture 26">
            <a:extLst>
              <a:ext uri="{FF2B5EF4-FFF2-40B4-BE49-F238E27FC236}">
                <a16:creationId xmlns:a16="http://schemas.microsoft.com/office/drawing/2014/main" id="{38E7956A-18A2-481C-8766-356D33B7DC00}"/>
              </a:ext>
            </a:extLst>
          </p:cNvPr>
          <p:cNvPicPr>
            <a:picLocks noChangeAspect="1"/>
          </p:cNvPicPr>
          <p:nvPr/>
        </p:nvPicPr>
        <p:blipFill>
          <a:blip r:embed="rId7"/>
          <a:stretch>
            <a:fillRect/>
          </a:stretch>
        </p:blipFill>
        <p:spPr>
          <a:xfrm>
            <a:off x="109765" y="2366577"/>
            <a:ext cx="1303449" cy="1314281"/>
          </a:xfrm>
          <a:prstGeom prst="rect">
            <a:avLst/>
          </a:prstGeom>
        </p:spPr>
      </p:pic>
      <p:sp>
        <p:nvSpPr>
          <p:cNvPr id="53" name="TextBox 52">
            <a:extLst>
              <a:ext uri="{FF2B5EF4-FFF2-40B4-BE49-F238E27FC236}">
                <a16:creationId xmlns:a16="http://schemas.microsoft.com/office/drawing/2014/main" id="{13AD4D0F-85DC-4DB1-9AD6-50737A337167}"/>
              </a:ext>
            </a:extLst>
          </p:cNvPr>
          <p:cNvSpPr txBox="1"/>
          <p:nvPr/>
        </p:nvSpPr>
        <p:spPr>
          <a:xfrm>
            <a:off x="56070" y="2078396"/>
            <a:ext cx="4008845" cy="338554"/>
          </a:xfrm>
          <a:prstGeom prst="rect">
            <a:avLst/>
          </a:prstGeom>
          <a:noFill/>
        </p:spPr>
        <p:txBody>
          <a:bodyPr wrap="square" rtlCol="0">
            <a:spAutoFit/>
          </a:bodyPr>
          <a:lstStyle/>
          <a:p>
            <a:pPr algn="ctr"/>
            <a:r>
              <a:rPr lang="en-US" sz="1600" b="1" u="sng" dirty="0">
                <a:latin typeface="Times New Roman" panose="02020603050405020304" pitchFamily="18" charset="0"/>
                <a:cs typeface="Times New Roman" panose="02020603050405020304" pitchFamily="18" charset="0"/>
              </a:rPr>
              <a:t>Segmented Univariate – Numeric Variables</a:t>
            </a:r>
          </a:p>
        </p:txBody>
      </p:sp>
      <p:pic>
        <p:nvPicPr>
          <p:cNvPr id="28" name="Picture 27">
            <a:extLst>
              <a:ext uri="{FF2B5EF4-FFF2-40B4-BE49-F238E27FC236}">
                <a16:creationId xmlns:a16="http://schemas.microsoft.com/office/drawing/2014/main" id="{5E4D46A2-5FFB-4CA2-8B95-8FA049DF8440}"/>
              </a:ext>
            </a:extLst>
          </p:cNvPr>
          <p:cNvPicPr>
            <a:picLocks noChangeAspect="1"/>
          </p:cNvPicPr>
          <p:nvPr/>
        </p:nvPicPr>
        <p:blipFill>
          <a:blip r:embed="rId8"/>
          <a:stretch>
            <a:fillRect/>
          </a:stretch>
        </p:blipFill>
        <p:spPr>
          <a:xfrm>
            <a:off x="1366330" y="2366577"/>
            <a:ext cx="1303448" cy="1314280"/>
          </a:xfrm>
          <a:prstGeom prst="rect">
            <a:avLst/>
          </a:prstGeom>
        </p:spPr>
      </p:pic>
      <p:pic>
        <p:nvPicPr>
          <p:cNvPr id="29" name="Picture 28">
            <a:extLst>
              <a:ext uri="{FF2B5EF4-FFF2-40B4-BE49-F238E27FC236}">
                <a16:creationId xmlns:a16="http://schemas.microsoft.com/office/drawing/2014/main" id="{8A9652AE-EDA6-4938-B54E-CCBE5886B5B2}"/>
              </a:ext>
            </a:extLst>
          </p:cNvPr>
          <p:cNvPicPr>
            <a:picLocks noChangeAspect="1"/>
          </p:cNvPicPr>
          <p:nvPr/>
        </p:nvPicPr>
        <p:blipFill>
          <a:blip r:embed="rId9"/>
          <a:stretch>
            <a:fillRect/>
          </a:stretch>
        </p:blipFill>
        <p:spPr>
          <a:xfrm>
            <a:off x="2617116" y="2370010"/>
            <a:ext cx="1303443" cy="1317885"/>
          </a:xfrm>
          <a:prstGeom prst="rect">
            <a:avLst/>
          </a:prstGeom>
        </p:spPr>
      </p:pic>
      <p:graphicFrame>
        <p:nvGraphicFramePr>
          <p:cNvPr id="30" name="Table 30">
            <a:extLst>
              <a:ext uri="{FF2B5EF4-FFF2-40B4-BE49-F238E27FC236}">
                <a16:creationId xmlns:a16="http://schemas.microsoft.com/office/drawing/2014/main" id="{E8EADDF9-6CBC-46AF-B827-05599EF4F91D}"/>
              </a:ext>
            </a:extLst>
          </p:cNvPr>
          <p:cNvGraphicFramePr>
            <a:graphicFrameLocks noGrp="1"/>
          </p:cNvGraphicFramePr>
          <p:nvPr>
            <p:extLst>
              <p:ext uri="{D42A27DB-BD31-4B8C-83A1-F6EECF244321}">
                <p14:modId xmlns:p14="http://schemas.microsoft.com/office/powerpoint/2010/main" val="2022557453"/>
              </p:ext>
            </p:extLst>
          </p:nvPr>
        </p:nvGraphicFramePr>
        <p:xfrm>
          <a:off x="653983" y="3571465"/>
          <a:ext cx="2969067" cy="762000"/>
        </p:xfrm>
        <a:graphic>
          <a:graphicData uri="http://schemas.openxmlformats.org/drawingml/2006/table">
            <a:tbl>
              <a:tblPr firstRow="1" bandRow="1">
                <a:tableStyleId>{5C22544A-7EE6-4342-B048-85BDC9FD1C3A}</a:tableStyleId>
              </a:tblPr>
              <a:tblGrid>
                <a:gridCol w="759267">
                  <a:extLst>
                    <a:ext uri="{9D8B030D-6E8A-4147-A177-3AD203B41FA5}">
                      <a16:colId xmlns:a16="http://schemas.microsoft.com/office/drawing/2014/main" val="3609089703"/>
                    </a:ext>
                  </a:extLst>
                </a:gridCol>
                <a:gridCol w="596900">
                  <a:extLst>
                    <a:ext uri="{9D8B030D-6E8A-4147-A177-3AD203B41FA5}">
                      <a16:colId xmlns:a16="http://schemas.microsoft.com/office/drawing/2014/main" val="1441260329"/>
                    </a:ext>
                  </a:extLst>
                </a:gridCol>
                <a:gridCol w="558800">
                  <a:extLst>
                    <a:ext uri="{9D8B030D-6E8A-4147-A177-3AD203B41FA5}">
                      <a16:colId xmlns:a16="http://schemas.microsoft.com/office/drawing/2014/main" val="2572293000"/>
                    </a:ext>
                  </a:extLst>
                </a:gridCol>
                <a:gridCol w="558800">
                  <a:extLst>
                    <a:ext uri="{9D8B030D-6E8A-4147-A177-3AD203B41FA5}">
                      <a16:colId xmlns:a16="http://schemas.microsoft.com/office/drawing/2014/main" val="2552578950"/>
                    </a:ext>
                  </a:extLst>
                </a:gridCol>
                <a:gridCol w="495300">
                  <a:extLst>
                    <a:ext uri="{9D8B030D-6E8A-4147-A177-3AD203B41FA5}">
                      <a16:colId xmlns:a16="http://schemas.microsoft.com/office/drawing/2014/main" val="2394034148"/>
                    </a:ext>
                  </a:extLst>
                </a:gridCol>
              </a:tblGrid>
              <a:tr h="292047">
                <a:tc>
                  <a:txBody>
                    <a:bodyPr/>
                    <a:lstStyle/>
                    <a:p>
                      <a:r>
                        <a:rPr lang="en-US" sz="800" dirty="0"/>
                        <a:t>Median of </a:t>
                      </a:r>
                      <a:r>
                        <a:rPr lang="en-US" sz="800" dirty="0">
                          <a:sym typeface="Wingdings" panose="05000000000000000000" pitchFamily="2" charset="2"/>
                        </a:rPr>
                        <a:t></a:t>
                      </a:r>
                      <a:endParaRPr lang="en-US" sz="800" dirty="0"/>
                    </a:p>
                  </a:txBody>
                  <a:tcPr/>
                </a:tc>
                <a:tc>
                  <a:txBody>
                    <a:bodyPr/>
                    <a:lstStyle/>
                    <a:p>
                      <a:r>
                        <a:rPr lang="en-US" sz="800" dirty="0"/>
                        <a:t>Loan Amount</a:t>
                      </a:r>
                    </a:p>
                  </a:txBody>
                  <a:tcPr/>
                </a:tc>
                <a:tc>
                  <a:txBody>
                    <a:bodyPr/>
                    <a:lstStyle/>
                    <a:p>
                      <a:r>
                        <a:rPr lang="en-US" sz="800" dirty="0"/>
                        <a:t>Interest Rate</a:t>
                      </a:r>
                    </a:p>
                  </a:txBody>
                  <a:tcPr/>
                </a:tc>
                <a:tc>
                  <a:txBody>
                    <a:bodyPr/>
                    <a:lstStyle/>
                    <a:p>
                      <a:r>
                        <a:rPr lang="en-US" sz="800" dirty="0"/>
                        <a:t>Annual income</a:t>
                      </a:r>
                    </a:p>
                  </a:txBody>
                  <a:tcPr/>
                </a:tc>
                <a:tc>
                  <a:txBody>
                    <a:bodyPr/>
                    <a:lstStyle/>
                    <a:p>
                      <a:r>
                        <a:rPr lang="en-US" sz="800" dirty="0"/>
                        <a:t>dti</a:t>
                      </a:r>
                    </a:p>
                  </a:txBody>
                  <a:tcPr/>
                </a:tc>
                <a:extLst>
                  <a:ext uri="{0D108BD9-81ED-4DB2-BD59-A6C34878D82A}">
                    <a16:rowId xmlns:a16="http://schemas.microsoft.com/office/drawing/2014/main" val="617970429"/>
                  </a:ext>
                </a:extLst>
              </a:tr>
              <a:tr h="185848">
                <a:tc>
                  <a:txBody>
                    <a:bodyPr/>
                    <a:lstStyle/>
                    <a:p>
                      <a:r>
                        <a:rPr lang="en-US" sz="800" dirty="0"/>
                        <a:t>Fully Paid</a:t>
                      </a:r>
                    </a:p>
                  </a:txBody>
                  <a:tcPr/>
                </a:tc>
                <a:tc>
                  <a:txBody>
                    <a:bodyPr/>
                    <a:lstStyle/>
                    <a:p>
                      <a:r>
                        <a:rPr lang="en-US" sz="800" dirty="0"/>
                        <a:t>9000</a:t>
                      </a:r>
                    </a:p>
                  </a:txBody>
                  <a:tcPr/>
                </a:tc>
                <a:tc>
                  <a:txBody>
                    <a:bodyPr/>
                    <a:lstStyle/>
                    <a:p>
                      <a:r>
                        <a:rPr lang="en-US" sz="800" dirty="0"/>
                        <a:t>11.48</a:t>
                      </a:r>
                    </a:p>
                  </a:txBody>
                  <a:tcPr/>
                </a:tc>
                <a:tc>
                  <a:txBody>
                    <a:bodyPr/>
                    <a:lstStyle/>
                    <a:p>
                      <a:r>
                        <a:rPr lang="en-US" sz="800" dirty="0"/>
                        <a:t>57700</a:t>
                      </a:r>
                    </a:p>
                  </a:txBody>
                  <a:tcPr/>
                </a:tc>
                <a:tc>
                  <a:txBody>
                    <a:bodyPr/>
                    <a:lstStyle/>
                    <a:p>
                      <a:r>
                        <a:rPr lang="en-US" sz="800" dirty="0"/>
                        <a:t>13.34</a:t>
                      </a:r>
                    </a:p>
                  </a:txBody>
                  <a:tcPr/>
                </a:tc>
                <a:extLst>
                  <a:ext uri="{0D108BD9-81ED-4DB2-BD59-A6C34878D82A}">
                    <a16:rowId xmlns:a16="http://schemas.microsoft.com/office/drawing/2014/main" val="3289867640"/>
                  </a:ext>
                </a:extLst>
              </a:tr>
              <a:tr h="185848">
                <a:tc>
                  <a:txBody>
                    <a:bodyPr/>
                    <a:lstStyle/>
                    <a:p>
                      <a:r>
                        <a:rPr lang="en-US" sz="800" dirty="0"/>
                        <a:t>Charged Off</a:t>
                      </a:r>
                    </a:p>
                  </a:txBody>
                  <a:tcPr/>
                </a:tc>
                <a:tc>
                  <a:txBody>
                    <a:bodyPr/>
                    <a:lstStyle/>
                    <a:p>
                      <a:r>
                        <a:rPr lang="en-US" sz="800" dirty="0"/>
                        <a:t>10000</a:t>
                      </a:r>
                    </a:p>
                  </a:txBody>
                  <a:tcPr/>
                </a:tc>
                <a:tc>
                  <a:txBody>
                    <a:bodyPr/>
                    <a:lstStyle/>
                    <a:p>
                      <a:r>
                        <a:rPr lang="en-US" sz="800" dirty="0"/>
                        <a:t>13.49</a:t>
                      </a:r>
                    </a:p>
                  </a:txBody>
                  <a:tcPr/>
                </a:tc>
                <a:tc>
                  <a:txBody>
                    <a:bodyPr/>
                    <a:lstStyle/>
                    <a:p>
                      <a:r>
                        <a:rPr lang="en-US" sz="800" dirty="0"/>
                        <a:t>51200</a:t>
                      </a:r>
                    </a:p>
                  </a:txBody>
                  <a:tcPr/>
                </a:tc>
                <a:tc>
                  <a:txBody>
                    <a:bodyPr/>
                    <a:lstStyle/>
                    <a:p>
                      <a:r>
                        <a:rPr lang="en-US" sz="800" dirty="0"/>
                        <a:t>14.35</a:t>
                      </a:r>
                    </a:p>
                  </a:txBody>
                  <a:tcPr/>
                </a:tc>
                <a:extLst>
                  <a:ext uri="{0D108BD9-81ED-4DB2-BD59-A6C34878D82A}">
                    <a16:rowId xmlns:a16="http://schemas.microsoft.com/office/drawing/2014/main" val="4095919436"/>
                  </a:ext>
                </a:extLst>
              </a:tr>
            </a:tbl>
          </a:graphicData>
        </a:graphic>
      </p:graphicFrame>
      <p:sp>
        <p:nvSpPr>
          <p:cNvPr id="63" name="TextBox 62">
            <a:extLst>
              <a:ext uri="{FF2B5EF4-FFF2-40B4-BE49-F238E27FC236}">
                <a16:creationId xmlns:a16="http://schemas.microsoft.com/office/drawing/2014/main" id="{C1F69C91-085F-4C87-A4EF-4F978940E780}"/>
              </a:ext>
            </a:extLst>
          </p:cNvPr>
          <p:cNvSpPr txBox="1"/>
          <p:nvPr/>
        </p:nvSpPr>
        <p:spPr>
          <a:xfrm>
            <a:off x="-80645" y="4259825"/>
            <a:ext cx="4199737" cy="369332"/>
          </a:xfrm>
          <a:prstGeom prst="rect">
            <a:avLst/>
          </a:prstGeom>
          <a:noFill/>
        </p:spPr>
        <p:txBody>
          <a:bodyPr wrap="square">
            <a:spAutoFit/>
          </a:bodyPr>
          <a:lstStyle/>
          <a:p>
            <a:pPr algn="ctr"/>
            <a:r>
              <a:rPr lang="en-US" sz="900" b="1" i="1" dirty="0">
                <a:latin typeface="Times New Roman" panose="02020603050405020304" pitchFamily="18" charset="0"/>
                <a:cs typeface="Times New Roman" panose="02020603050405020304" pitchFamily="18" charset="0"/>
              </a:rPr>
              <a:t>Charged off customers take more loan amount, have more interest rate on loan, have more debt to income ratio and have less annual income than fully paid customers</a:t>
            </a:r>
          </a:p>
        </p:txBody>
      </p:sp>
      <p:sp>
        <p:nvSpPr>
          <p:cNvPr id="33" name="TextBox 32">
            <a:extLst>
              <a:ext uri="{FF2B5EF4-FFF2-40B4-BE49-F238E27FC236}">
                <a16:creationId xmlns:a16="http://schemas.microsoft.com/office/drawing/2014/main" id="{4ADBD56F-FDC8-4686-A1AA-377804E2D2E2}"/>
              </a:ext>
            </a:extLst>
          </p:cNvPr>
          <p:cNvSpPr txBox="1"/>
          <p:nvPr/>
        </p:nvSpPr>
        <p:spPr>
          <a:xfrm>
            <a:off x="4158263" y="4507240"/>
            <a:ext cx="3844145" cy="338554"/>
          </a:xfrm>
          <a:prstGeom prst="rect">
            <a:avLst/>
          </a:prstGeom>
          <a:noFill/>
        </p:spPr>
        <p:txBody>
          <a:bodyPr wrap="square" rtlCol="0">
            <a:spAutoFit/>
          </a:bodyPr>
          <a:lstStyle/>
          <a:p>
            <a:r>
              <a:rPr lang="en-US" sz="1600" b="1" u="sng" dirty="0">
                <a:latin typeface="Times New Roman" panose="02020603050405020304" pitchFamily="18" charset="0"/>
                <a:cs typeface="Times New Roman" panose="02020603050405020304" pitchFamily="18" charset="0"/>
              </a:rPr>
              <a:t>Creating plots for categorical variables</a:t>
            </a:r>
          </a:p>
        </p:txBody>
      </p:sp>
      <p:sp>
        <p:nvSpPr>
          <p:cNvPr id="67" name="TextBox 66">
            <a:extLst>
              <a:ext uri="{FF2B5EF4-FFF2-40B4-BE49-F238E27FC236}">
                <a16:creationId xmlns:a16="http://schemas.microsoft.com/office/drawing/2014/main" id="{07BD6D6F-D3CE-4891-9BBF-4BCBDB4E0B1C}"/>
              </a:ext>
            </a:extLst>
          </p:cNvPr>
          <p:cNvSpPr txBox="1"/>
          <p:nvPr/>
        </p:nvSpPr>
        <p:spPr>
          <a:xfrm>
            <a:off x="4049647" y="4792872"/>
            <a:ext cx="3967214" cy="2169825"/>
          </a:xfrm>
          <a:prstGeom prst="rect">
            <a:avLst/>
          </a:prstGeom>
          <a:noFill/>
        </p:spPr>
        <p:txBody>
          <a:bodyPr wrap="square">
            <a:spAutoFit/>
          </a:bodyPr>
          <a:lstStyle/>
          <a:p>
            <a:r>
              <a:rPr lang="en-US" sz="1500" b="1" dirty="0">
                <a:latin typeface="Times New Roman" panose="02020603050405020304" pitchFamily="18" charset="0"/>
                <a:cs typeface="Times New Roman" panose="02020603050405020304" pitchFamily="18" charset="0"/>
              </a:rPr>
              <a:t>The plots have been made considering:</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 percentages of total fully-paid or charged off instead of frequency</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This is done to scale down the plot and understand the difference between them </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We are not using frequency as the y axis scale because data is biased towards fully paid customers (which is expected for a lending company)</a:t>
            </a:r>
          </a:p>
        </p:txBody>
      </p:sp>
      <p:sp>
        <p:nvSpPr>
          <p:cNvPr id="68" name="TextBox 67">
            <a:extLst>
              <a:ext uri="{FF2B5EF4-FFF2-40B4-BE49-F238E27FC236}">
                <a16:creationId xmlns:a16="http://schemas.microsoft.com/office/drawing/2014/main" id="{F489A8D6-D914-4E00-8AA6-236EE1AC7FC8}"/>
              </a:ext>
            </a:extLst>
          </p:cNvPr>
          <p:cNvSpPr txBox="1"/>
          <p:nvPr/>
        </p:nvSpPr>
        <p:spPr>
          <a:xfrm>
            <a:off x="7915114" y="3630150"/>
            <a:ext cx="4344979" cy="954107"/>
          </a:xfrm>
          <a:prstGeom prst="rect">
            <a:avLst/>
          </a:prstGeom>
          <a:noFill/>
        </p:spPr>
        <p:txBody>
          <a:bodyPr wrap="square">
            <a:spAutoFit/>
          </a:bodyPr>
          <a:lstStyle/>
          <a:p>
            <a:pPr algn="ctr"/>
            <a:r>
              <a:rPr lang="en-US" sz="1400" dirty="0">
                <a:latin typeface="Times New Roman" panose="02020603050405020304" pitchFamily="18" charset="0"/>
                <a:cs typeface="Times New Roman" panose="02020603050405020304" pitchFamily="18" charset="0"/>
              </a:rPr>
              <a:t>People who have opened credit lines from 1995-2000 have taken about 60% loans, however </a:t>
            </a:r>
            <a:r>
              <a:rPr lang="en-US" sz="1400" b="1" dirty="0">
                <a:latin typeface="Times New Roman" panose="02020603050405020304" pitchFamily="18" charset="0"/>
                <a:cs typeface="Times New Roman" panose="02020603050405020304" pitchFamily="18" charset="0"/>
              </a:rPr>
              <a:t>new customers(earliest credit line 2005-2015)</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have charged off more than fully paid the loan, they might be risky</a:t>
            </a:r>
          </a:p>
        </p:txBody>
      </p:sp>
      <p:sp>
        <p:nvSpPr>
          <p:cNvPr id="69" name="TextBox 68">
            <a:extLst>
              <a:ext uri="{FF2B5EF4-FFF2-40B4-BE49-F238E27FC236}">
                <a16:creationId xmlns:a16="http://schemas.microsoft.com/office/drawing/2014/main" id="{0728BC60-333B-45DC-BFF1-74958D7407CB}"/>
              </a:ext>
            </a:extLst>
          </p:cNvPr>
          <p:cNvSpPr txBox="1"/>
          <p:nvPr/>
        </p:nvSpPr>
        <p:spPr>
          <a:xfrm>
            <a:off x="8016861" y="2059012"/>
            <a:ext cx="4246019" cy="338554"/>
          </a:xfrm>
          <a:prstGeom prst="rect">
            <a:avLst/>
          </a:prstGeom>
          <a:noFill/>
        </p:spPr>
        <p:txBody>
          <a:bodyPr wrap="square" rtlCol="0">
            <a:spAutoFit/>
          </a:bodyPr>
          <a:lstStyle/>
          <a:p>
            <a:pPr algn="ctr"/>
            <a:r>
              <a:rPr lang="en-US" sz="1600" b="1" u="sng" dirty="0">
                <a:latin typeface="Times New Roman" panose="02020603050405020304" pitchFamily="18" charset="0"/>
                <a:cs typeface="Times New Roman" panose="02020603050405020304" pitchFamily="18" charset="0"/>
              </a:rPr>
              <a:t>Segmented Univariate –Driven Metrics  </a:t>
            </a:r>
          </a:p>
        </p:txBody>
      </p:sp>
      <p:sp>
        <p:nvSpPr>
          <p:cNvPr id="70" name="TextBox 69">
            <a:extLst>
              <a:ext uri="{FF2B5EF4-FFF2-40B4-BE49-F238E27FC236}">
                <a16:creationId xmlns:a16="http://schemas.microsoft.com/office/drawing/2014/main" id="{29918B46-934F-41FF-8D14-5279F9C33913}"/>
              </a:ext>
            </a:extLst>
          </p:cNvPr>
          <p:cNvSpPr txBox="1"/>
          <p:nvPr/>
        </p:nvSpPr>
        <p:spPr>
          <a:xfrm>
            <a:off x="7962195" y="4513811"/>
            <a:ext cx="4246019" cy="338554"/>
          </a:xfrm>
          <a:prstGeom prst="rect">
            <a:avLst/>
          </a:prstGeom>
          <a:noFill/>
        </p:spPr>
        <p:txBody>
          <a:bodyPr wrap="square" rtlCol="0">
            <a:spAutoFit/>
          </a:bodyPr>
          <a:lstStyle/>
          <a:p>
            <a:pPr algn="ctr"/>
            <a:r>
              <a:rPr lang="en-US" sz="1600" b="1" u="sng" dirty="0">
                <a:latin typeface="Times New Roman" panose="02020603050405020304" pitchFamily="18" charset="0"/>
                <a:cs typeface="Times New Roman" panose="02020603050405020304" pitchFamily="18" charset="0"/>
              </a:rPr>
              <a:t>Segmented Univariate –Driven Metrics  </a:t>
            </a:r>
          </a:p>
        </p:txBody>
      </p:sp>
      <p:sp>
        <p:nvSpPr>
          <p:cNvPr id="37" name="TextBox 36">
            <a:extLst>
              <a:ext uri="{FF2B5EF4-FFF2-40B4-BE49-F238E27FC236}">
                <a16:creationId xmlns:a16="http://schemas.microsoft.com/office/drawing/2014/main" id="{2E161CC6-AA06-4B56-8325-D6761F484EBD}"/>
              </a:ext>
            </a:extLst>
          </p:cNvPr>
          <p:cNvSpPr txBox="1"/>
          <p:nvPr/>
        </p:nvSpPr>
        <p:spPr>
          <a:xfrm>
            <a:off x="7962194" y="6141791"/>
            <a:ext cx="4246019"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For employees with experience more than 10 years the percentage of charged off customers is higher than fully paid, </a:t>
            </a:r>
            <a:r>
              <a:rPr lang="en-US" sz="1400" b="1" dirty="0">
                <a:latin typeface="Times New Roman" panose="02020603050405020304" pitchFamily="18" charset="0"/>
                <a:cs typeface="Times New Roman" panose="02020603050405020304" pitchFamily="18" charset="0"/>
              </a:rPr>
              <a:t>so giving loans to such employees might be risky</a:t>
            </a:r>
          </a:p>
        </p:txBody>
      </p:sp>
      <p:pic>
        <p:nvPicPr>
          <p:cNvPr id="2052" name="Picture 4">
            <a:extLst>
              <a:ext uri="{FF2B5EF4-FFF2-40B4-BE49-F238E27FC236}">
                <a16:creationId xmlns:a16="http://schemas.microsoft.com/office/drawing/2014/main" id="{767582F6-21C1-4EE8-AB1E-1334313CC6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27087" y="2402512"/>
            <a:ext cx="3915098" cy="135986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CA7C6E8A-E0E0-49A4-887E-152493BA7F9D}"/>
              </a:ext>
            </a:extLst>
          </p:cNvPr>
          <p:cNvPicPr>
            <a:picLocks noChangeAspect="1"/>
          </p:cNvPicPr>
          <p:nvPr/>
        </p:nvPicPr>
        <p:blipFill>
          <a:blip r:embed="rId11"/>
          <a:stretch>
            <a:fillRect/>
          </a:stretch>
        </p:blipFill>
        <p:spPr>
          <a:xfrm>
            <a:off x="8128213" y="4839037"/>
            <a:ext cx="3886200" cy="1436298"/>
          </a:xfrm>
          <a:prstGeom prst="rect">
            <a:avLst/>
          </a:prstGeom>
        </p:spPr>
      </p:pic>
    </p:spTree>
    <p:extLst>
      <p:ext uri="{BB962C8B-B14F-4D97-AF65-F5344CB8AC3E}">
        <p14:creationId xmlns:p14="http://schemas.microsoft.com/office/powerpoint/2010/main" val="4235003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776</TotalTime>
  <Words>1735</Words>
  <Application>Microsoft Office PowerPoint</Application>
  <PresentationFormat>Widescreen</PresentationFormat>
  <Paragraphs>188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-apple-system</vt:lpstr>
      <vt:lpstr>Arial</vt:lpstr>
      <vt:lpstr>Calibri</vt:lpstr>
      <vt:lpstr>Calibri Light</vt:lpstr>
      <vt:lpstr>Consolas</vt:lpstr>
      <vt:lpstr>Times New Roman</vt:lpstr>
      <vt:lpstr>Wingdings</vt:lpstr>
      <vt:lpstr>Office Theme</vt:lpstr>
      <vt:lpstr>Lending Club Case Study</vt:lpstr>
      <vt:lpstr>Business Objective &amp;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Karthick</dc:creator>
  <cp:lastModifiedBy>Karthick</cp:lastModifiedBy>
  <cp:revision>4</cp:revision>
  <dcterms:created xsi:type="dcterms:W3CDTF">2022-04-04T18:29:05Z</dcterms:created>
  <dcterms:modified xsi:type="dcterms:W3CDTF">2022-04-06T13:21:33Z</dcterms:modified>
</cp:coreProperties>
</file>